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1"/>
  </p:sldMasterIdLst>
  <p:notesMasterIdLst>
    <p:notesMasterId r:id="rId37"/>
  </p:notesMasterIdLst>
  <p:sldIdLst>
    <p:sldId id="29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91" r:id="rId14"/>
    <p:sldId id="267" r:id="rId15"/>
    <p:sldId id="268" r:id="rId16"/>
    <p:sldId id="269" r:id="rId17"/>
    <p:sldId id="275" r:id="rId18"/>
    <p:sldId id="274" r:id="rId19"/>
    <p:sldId id="276" r:id="rId20"/>
    <p:sldId id="277" r:id="rId21"/>
    <p:sldId id="272" r:id="rId22"/>
    <p:sldId id="270" r:id="rId23"/>
    <p:sldId id="288" r:id="rId24"/>
    <p:sldId id="289" r:id="rId25"/>
    <p:sldId id="278" r:id="rId26"/>
    <p:sldId id="284" r:id="rId27"/>
    <p:sldId id="279" r:id="rId28"/>
    <p:sldId id="285" r:id="rId29"/>
    <p:sldId id="286" r:id="rId30"/>
    <p:sldId id="282" r:id="rId31"/>
    <p:sldId id="280" r:id="rId32"/>
    <p:sldId id="281" r:id="rId33"/>
    <p:sldId id="287" r:id="rId34"/>
    <p:sldId id="271" r:id="rId35"/>
    <p:sldId id="273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1005" y="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4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15929203539823"/>
          <c:y val="0.15039577836411608"/>
          <c:w val="0.7777777777777779"/>
          <c:h val="0.8430079155672825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chemeClr val="accent1"/>
            </a:solidFill>
            <a:ln w="5072">
              <a:solidFill>
                <a:schemeClr val="tx1"/>
              </a:solidFill>
              <a:prstDash val="solid"/>
            </a:ln>
          </c:spPr>
          <c:explosion val="50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1244-4D9A-A378-8863C97B4EF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5072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2-1244-4D9A-A378-8863C97B4EFB}"/>
              </c:ext>
            </c:extLst>
          </c:dPt>
          <c:dPt>
            <c:idx val="2"/>
            <c:bubble3D val="0"/>
            <c:spPr>
              <a:solidFill>
                <a:schemeClr val="hlink"/>
              </a:solidFill>
              <a:ln w="5072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4-1244-4D9A-A378-8863C97B4EFB}"/>
              </c:ext>
            </c:extLst>
          </c:dPt>
          <c:dLbls>
            <c:dLbl>
              <c:idx val="0"/>
              <c:layout>
                <c:manualLayout>
                  <c:x val="-4.2540117031129587E-2"/>
                  <c:y val="-0.26754155300150562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solidFill>
                          <a:srgbClr val="002060"/>
                        </a:solidFill>
                      </a:rPr>
                      <a:t>Su 97%</a:t>
                    </a:r>
                    <a:endParaRPr lang="en-US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244-4D9A-A378-8863C97B4EFB}"/>
                </c:ext>
              </c:extLst>
            </c:dLbl>
            <c:dLbl>
              <c:idx val="1"/>
              <c:layout>
                <c:manualLayout>
                  <c:x val="0.19837716294689794"/>
                  <c:y val="3.6985749584396627E-2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solidFill>
                          <a:srgbClr val="002060"/>
                        </a:solidFill>
                      </a:rPr>
                      <a:t>Elektrolit 0,9%</a:t>
                    </a:r>
                    <a:endParaRPr lang="en-US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244-4D9A-A378-8863C97B4EFB}"/>
                </c:ext>
              </c:extLst>
            </c:dLbl>
            <c:dLbl>
              <c:idx val="2"/>
              <c:layout>
                <c:manualLayout>
                  <c:x val="-0.18958772078903174"/>
                  <c:y val="-1.8990469087477813E-2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solidFill>
                          <a:srgbClr val="002060"/>
                        </a:solidFill>
                      </a:rPr>
                      <a:t>Üzvü birləş. 2%</a:t>
                    </a:r>
                    <a:endParaRPr lang="en-US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244-4D9A-A378-8863C97B4EFB}"/>
                </c:ext>
              </c:extLst>
            </c:dLbl>
            <c:spPr>
              <a:noFill/>
              <a:ln w="10145">
                <a:noFill/>
              </a:ln>
            </c:spPr>
            <c:txPr>
              <a:bodyPr/>
              <a:lstStyle/>
              <a:p>
                <a:pPr>
                  <a:defRPr sz="799" b="1" i="0" u="none" strike="noStrike" baseline="0">
                    <a:solidFill>
                      <a:srgbClr val="00206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1"/>
            <c:showPercent val="0"/>
            <c:showBubbleSize val="0"/>
            <c:showLeaderLines val="1"/>
            <c:leaderLines>
              <c:spPr>
                <a:ln>
                  <a:solidFill>
                    <a:srgbClr val="002060"/>
                  </a:solidFill>
                </a:ln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Su</c:v>
                </c:pt>
                <c:pt idx="1">
                  <c:v>Üzvü</c:v>
                </c:pt>
                <c:pt idx="2">
                  <c:v>Elektrolit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90.6483870967743</c:v>
                </c:pt>
                <c:pt idx="1">
                  <c:v>2</c:v>
                </c:pt>
                <c:pt idx="2">
                  <c:v>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244-4D9A-A378-8863C97B4E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10145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689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az-Latn-AZ" b="1" dirty="0"/>
              <a:t>Öddə</a:t>
            </a:r>
            <a:r>
              <a:rPr lang="az-Latn-AZ" b="1" baseline="0" dirty="0"/>
              <a:t> üzvü maddələr </a:t>
            </a:r>
            <a:endParaRPr lang="en-US" b="1" dirty="0"/>
          </a:p>
        </c:rich>
      </c:tx>
      <c:layout>
        <c:manualLayout>
          <c:xMode val="edge"/>
          <c:yMode val="edge"/>
          <c:x val="0.35264492753623189"/>
          <c:y val="3.210506745281566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3.085601392217277E-2"/>
          <c:y val="0.12179495134599978"/>
          <c:w val="0.94366398493666548"/>
          <c:h val="0.791501602495600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Tərkib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Bilirubin</c:v>
                </c:pt>
                <c:pt idx="1">
                  <c:v>Xolesterin</c:v>
                </c:pt>
                <c:pt idx="2">
                  <c:v>Musin</c:v>
                </c:pt>
                <c:pt idx="3">
                  <c:v>Fosfolipid</c:v>
                </c:pt>
                <c:pt idx="4">
                  <c:v>Öd turşuları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0.5</c:v>
                </c:pt>
                <c:pt idx="1">
                  <c:v>4</c:v>
                </c:pt>
                <c:pt idx="2">
                  <c:v>4.5</c:v>
                </c:pt>
                <c:pt idx="3">
                  <c:v>22</c:v>
                </c:pt>
                <c:pt idx="4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C5-446A-B1B8-E5BA03502E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336364264"/>
        <c:axId val="1336364592"/>
      </c:barChart>
      <c:catAx>
        <c:axId val="13363642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36364592"/>
        <c:crosses val="autoZero"/>
        <c:auto val="1"/>
        <c:lblAlgn val="ctr"/>
        <c:lblOffset val="100"/>
        <c:noMultiLvlLbl val="0"/>
      </c:catAx>
      <c:valAx>
        <c:axId val="1336364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36364264"/>
        <c:crosses val="autoZero"/>
        <c:crossBetween val="between"/>
      </c:valAx>
      <c:spPr>
        <a:gradFill>
          <a:gsLst>
            <a:gs pos="94000">
              <a:schemeClr val="accent4">
                <a:lumMod val="20000"/>
                <a:lumOff val="80000"/>
              </a:schemeClr>
            </a:gs>
            <a:gs pos="100000">
              <a:srgbClr val="BDCBDF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2256422492642966E-3"/>
          <c:y val="4.317503586319324E-2"/>
          <c:w val="0.99877444754889511"/>
          <c:h val="0.95142317703521795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Ödün tərkibi</c:v>
                </c:pt>
              </c:strCache>
            </c:strRef>
          </c:tx>
          <c:explosion val="12"/>
          <c:dPt>
            <c:idx val="0"/>
            <c:bubble3D val="0"/>
            <c:explosion val="59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1FF-4381-BD5D-6F5F34420363}"/>
              </c:ext>
            </c:extLst>
          </c:dPt>
          <c:dPt>
            <c:idx val="1"/>
            <c:bubble3D val="0"/>
            <c:explosion val="7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1FF-4381-BD5D-6F5F34420363}"/>
              </c:ext>
            </c:extLst>
          </c:dPt>
          <c:dPt>
            <c:idx val="2"/>
            <c:bubble3D val="0"/>
            <c:explosion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71FF-4381-BD5D-6F5F34420363}"/>
              </c:ext>
            </c:extLst>
          </c:dPt>
          <c:cat>
            <c:strRef>
              <c:f>Sheet1!$A$2:$A$4</c:f>
              <c:strCache>
                <c:ptCount val="3"/>
                <c:pt idx="0">
                  <c:v>Su</c:v>
                </c:pt>
                <c:pt idx="1">
                  <c:v>Üzvü maddə</c:v>
                </c:pt>
                <c:pt idx="2">
                  <c:v>Elektro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97</c:v>
                </c:pt>
                <c:pt idx="1">
                  <c:v>2</c:v>
                </c:pt>
                <c:pt idx="2">
                  <c:v>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FF-4381-BD5D-6F5F344203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E8A7F-E1E9-493B-BF01-B98FA9DBFFE9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CFEFA-8B8F-4710-AB3B-90747F19D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CFEFA-8B8F-4710-AB3B-90747F19D31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204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1280987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966370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727900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5293" y="47782"/>
            <a:ext cx="6130480" cy="6959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" y="6607630"/>
            <a:ext cx="12191999" cy="250370"/>
          </a:xfrm>
        </p:spPr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000377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565371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5B822C8-6406-42E1-B6EC-A2FC517C4C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083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529689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1593547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761071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tr-T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tr-TR" altLang="en-US"/>
              <a:t>Prof.Dr. NYBay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1AD1B04A-4844-4E8E-9A5E-2CBE1415D3C7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581319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57064" y="47782"/>
            <a:ext cx="6192531" cy="6959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" y="6538434"/>
            <a:ext cx="12191999" cy="319565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Prof.Dr. NYBay</a:t>
            </a:r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969E38AF-291F-4339-900B-5C929DD14B9F}"/>
              </a:ext>
            </a:extLst>
          </p:cNvPr>
          <p:cNvSpPr/>
          <p:nvPr/>
        </p:nvSpPr>
        <p:spPr>
          <a:xfrm flipH="1" flipV="1">
            <a:off x="9249595" y="-6194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560E05C1-69F9-4044-B263-4E0302496109}"/>
              </a:ext>
            </a:extLst>
          </p:cNvPr>
          <p:cNvSpPr/>
          <p:nvPr/>
        </p:nvSpPr>
        <p:spPr>
          <a:xfrm flipV="1">
            <a:off x="3538" y="-3406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DEEB3C-5770-4373-89A7-73C7E73B1C8F}"/>
              </a:ext>
            </a:extLst>
          </p:cNvPr>
          <p:cNvSpPr txBox="1"/>
          <p:nvPr/>
        </p:nvSpPr>
        <p:spPr>
          <a:xfrm>
            <a:off x="840709" y="319565"/>
            <a:ext cx="144943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1050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1050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1050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1050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C96B6E-AD68-4B1D-8E45-3341F93D5B88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0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9DFEF07-5073-4CE5-AF7F-5E2722E18213}"/>
              </a:ext>
            </a:extLst>
          </p:cNvPr>
          <p:cNvSpPr/>
          <p:nvPr/>
        </p:nvSpPr>
        <p:spPr>
          <a:xfrm>
            <a:off x="840709" y="22655"/>
            <a:ext cx="8495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z-Latn-AZ" sz="20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20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159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504152-151A-42FA-B840-2517AD17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D702279-ACE9-4FC9-8ADE-DFF4DF6D6794}"/>
              </a:ext>
            </a:extLst>
          </p:cNvPr>
          <p:cNvSpPr txBox="1">
            <a:spLocks/>
          </p:cNvSpPr>
          <p:nvPr/>
        </p:nvSpPr>
        <p:spPr>
          <a:xfrm>
            <a:off x="8156743" y="3142882"/>
            <a:ext cx="3686914" cy="137307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B1DF8DD9-CAEC-4A68-907F-834C4D75D13C}"/>
              </a:ext>
            </a:extLst>
          </p:cNvPr>
          <p:cNvSpPr txBox="1">
            <a:spLocks/>
          </p:cNvSpPr>
          <p:nvPr/>
        </p:nvSpPr>
        <p:spPr>
          <a:xfrm>
            <a:off x="1428057" y="5098469"/>
            <a:ext cx="9606678" cy="7057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DC89D77-0A3E-4808-ABCC-14D02F7CC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921A35-DD63-4792-A2AE-B091092676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74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143000"/>
            <a:ext cx="7772400" cy="2057400"/>
          </a:xfrm>
        </p:spPr>
        <p:txBody>
          <a:bodyPr>
            <a:noAutofit/>
          </a:bodyPr>
          <a:lstStyle/>
          <a:p>
            <a:r>
              <a:rPr lang="az-Latn-AZ" sz="4800" b="1" dirty="0">
                <a:solidFill>
                  <a:schemeClr val="accent2">
                    <a:lumMod val="50000"/>
                  </a:schemeClr>
                </a:solidFill>
              </a:rPr>
              <a:t>ÖD YOLLARININ CƏRRAHİ XƏSTƏLİKLƏRİNƏ DİAQNOSTİK YANAŞMA</a:t>
            </a:r>
            <a:endParaRPr lang="en-US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4038600"/>
            <a:ext cx="7772400" cy="1199704"/>
          </a:xfrm>
        </p:spPr>
        <p:txBody>
          <a:bodyPr>
            <a:normAutofit fontScale="92500" lnSpcReduction="10000"/>
          </a:bodyPr>
          <a:lstStyle/>
          <a:p>
            <a:pPr marR="0"/>
            <a:r>
              <a:rPr lang="az-Latn-AZ" b="1" dirty="0"/>
              <a:t>AMEA müxbir üzvü, </a:t>
            </a:r>
          </a:p>
          <a:p>
            <a:pPr marR="0"/>
            <a:r>
              <a:rPr lang="az-Latn-AZ" b="1" dirty="0"/>
              <a:t>Prof.Dr. Nuru Yusifoğlu Bayramov</a:t>
            </a:r>
          </a:p>
          <a:p>
            <a:pPr marR="0"/>
            <a:r>
              <a:rPr lang="az-Latn-AZ" b="1" dirty="0"/>
              <a:t>ATU, I cərrahi xəstəlikləri kafedrası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C1756E-B567-468B-8418-30306F83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E4CEAD-F29A-43DF-A3B4-06A48A8FA94D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146678"/>
            <a:ext cx="5867400" cy="619944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anatomiyası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36160" y="1704880"/>
            <a:ext cx="5181600" cy="4351338"/>
          </a:xfrm>
        </p:spPr>
        <p:txBody>
          <a:bodyPr/>
          <a:lstStyle/>
          <a:p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Öd yolları qaraciyərdə sintez olunan ödün toplanmasını, qatılaşmasını və 12bb-a tökülməsini təmin edən boruşəkilli strukturlardır</a:t>
            </a:r>
            <a:endParaRPr lang="en-US" dirty="0">
              <a:solidFill>
                <a:schemeClr val="tx2">
                  <a:lumMod val="10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791200" y="1341439"/>
            <a:ext cx="6019800" cy="4983161"/>
            <a:chOff x="1619250" y="1143000"/>
            <a:chExt cx="7042194" cy="4457700"/>
          </a:xfrm>
        </p:grpSpPr>
        <p:sp>
          <p:nvSpPr>
            <p:cNvPr id="6" name="Freeform 3"/>
            <p:cNvSpPr>
              <a:spLocks/>
            </p:cNvSpPr>
            <p:nvPr/>
          </p:nvSpPr>
          <p:spPr bwMode="auto">
            <a:xfrm>
              <a:off x="1619250" y="1905000"/>
              <a:ext cx="3509963" cy="3589338"/>
            </a:xfrm>
            <a:custGeom>
              <a:avLst/>
              <a:gdLst>
                <a:gd name="T0" fmla="*/ 2147483647 w 2211"/>
                <a:gd name="T1" fmla="*/ 2147483647 h 2261"/>
                <a:gd name="T2" fmla="*/ 2147483647 w 2211"/>
                <a:gd name="T3" fmla="*/ 2147483647 h 2261"/>
                <a:gd name="T4" fmla="*/ 2147483647 w 2211"/>
                <a:gd name="T5" fmla="*/ 2147483647 h 2261"/>
                <a:gd name="T6" fmla="*/ 2147483647 w 2211"/>
                <a:gd name="T7" fmla="*/ 2147483647 h 2261"/>
                <a:gd name="T8" fmla="*/ 2147483647 w 2211"/>
                <a:gd name="T9" fmla="*/ 2147483647 h 2261"/>
                <a:gd name="T10" fmla="*/ 2147483647 w 2211"/>
                <a:gd name="T11" fmla="*/ 2147483647 h 2261"/>
                <a:gd name="T12" fmla="*/ 2147483647 w 2211"/>
                <a:gd name="T13" fmla="*/ 2147483647 h 2261"/>
                <a:gd name="T14" fmla="*/ 2147483647 w 2211"/>
                <a:gd name="T15" fmla="*/ 2147483647 h 2261"/>
                <a:gd name="T16" fmla="*/ 2071568733 w 2211"/>
                <a:gd name="T17" fmla="*/ 2147483647 h 2261"/>
                <a:gd name="T18" fmla="*/ 1580138988 w 2211"/>
                <a:gd name="T19" fmla="*/ 2147483647 h 2261"/>
                <a:gd name="T20" fmla="*/ 745966356 w 2211"/>
                <a:gd name="T21" fmla="*/ 2147483647 h 2261"/>
                <a:gd name="T22" fmla="*/ 196572216 w 2211"/>
                <a:gd name="T23" fmla="*/ 1595259922 h 2261"/>
                <a:gd name="T24" fmla="*/ 1126510798 w 2211"/>
                <a:gd name="T25" fmla="*/ 1338203949 h 2261"/>
                <a:gd name="T26" fmla="*/ 2011084974 w 2211"/>
                <a:gd name="T27" fmla="*/ 2101810605 h 2261"/>
                <a:gd name="T28" fmla="*/ 2147483647 w 2211"/>
                <a:gd name="T29" fmla="*/ 2147483647 h 2261"/>
                <a:gd name="T30" fmla="*/ 2147483647 w 2211"/>
                <a:gd name="T31" fmla="*/ 2147483647 h 2261"/>
                <a:gd name="T32" fmla="*/ 2147483647 w 2211"/>
                <a:gd name="T33" fmla="*/ 1575098669 h 2261"/>
                <a:gd name="T34" fmla="*/ 1703625868 w 2211"/>
                <a:gd name="T35" fmla="*/ 965220772 h 2261"/>
                <a:gd name="T36" fmla="*/ 814011378 w 2211"/>
                <a:gd name="T37" fmla="*/ 768648557 h 2261"/>
                <a:gd name="T38" fmla="*/ 1680945252 w 2211"/>
                <a:gd name="T39" fmla="*/ 682963233 h 2261"/>
                <a:gd name="T40" fmla="*/ 1970762468 w 2211"/>
                <a:gd name="T41" fmla="*/ 30241879 h 2261"/>
                <a:gd name="T42" fmla="*/ 1970762468 w 2211"/>
                <a:gd name="T43" fmla="*/ 856853244 h 2261"/>
                <a:gd name="T44" fmla="*/ 2147483647 w 2211"/>
                <a:gd name="T45" fmla="*/ 1181954240 h 2261"/>
                <a:gd name="T46" fmla="*/ 2147483647 w 2211"/>
                <a:gd name="T47" fmla="*/ 420866946 h 2261"/>
                <a:gd name="T48" fmla="*/ 2147483647 w 2211"/>
                <a:gd name="T49" fmla="*/ 703124485 h 2261"/>
                <a:gd name="T50" fmla="*/ 2147483647 w 2211"/>
                <a:gd name="T51" fmla="*/ 617439161 h 2261"/>
                <a:gd name="T52" fmla="*/ 2147483647 w 2211"/>
                <a:gd name="T53" fmla="*/ 1204634855 h 2261"/>
                <a:gd name="T54" fmla="*/ 2147483647 w 2211"/>
                <a:gd name="T55" fmla="*/ 660281029 h 2261"/>
                <a:gd name="T56" fmla="*/ 2147483647 w 2211"/>
                <a:gd name="T57" fmla="*/ 1355844251 h 2261"/>
                <a:gd name="T58" fmla="*/ 2147483647 w 2211"/>
                <a:gd name="T59" fmla="*/ 2147483647 h 2261"/>
                <a:gd name="T60" fmla="*/ 2147483647 w 2211"/>
                <a:gd name="T61" fmla="*/ 2147483647 h 2261"/>
                <a:gd name="T62" fmla="*/ 2147483647 w 2211"/>
                <a:gd name="T63" fmla="*/ 2147483647 h 2261"/>
                <a:gd name="T64" fmla="*/ 2147483647 w 2211"/>
                <a:gd name="T65" fmla="*/ 2147483647 h 2261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211" h="2261">
                  <a:moveTo>
                    <a:pt x="1831" y="1915"/>
                  </a:moveTo>
                  <a:cubicBezTo>
                    <a:pt x="1749" y="1965"/>
                    <a:pt x="1551" y="2019"/>
                    <a:pt x="1413" y="2075"/>
                  </a:cubicBezTo>
                  <a:cubicBezTo>
                    <a:pt x="1275" y="2131"/>
                    <a:pt x="1081" y="2245"/>
                    <a:pt x="1002" y="2253"/>
                  </a:cubicBezTo>
                  <a:cubicBezTo>
                    <a:pt x="923" y="2261"/>
                    <a:pt x="907" y="2172"/>
                    <a:pt x="939" y="2124"/>
                  </a:cubicBezTo>
                  <a:cubicBezTo>
                    <a:pt x="971" y="2076"/>
                    <a:pt x="1147" y="2084"/>
                    <a:pt x="1197" y="1963"/>
                  </a:cubicBezTo>
                  <a:cubicBezTo>
                    <a:pt x="1247" y="1842"/>
                    <a:pt x="1243" y="1520"/>
                    <a:pt x="1237" y="1400"/>
                  </a:cubicBezTo>
                  <a:cubicBezTo>
                    <a:pt x="1231" y="1280"/>
                    <a:pt x="1205" y="1274"/>
                    <a:pt x="1161" y="1240"/>
                  </a:cubicBezTo>
                  <a:cubicBezTo>
                    <a:pt x="1117" y="1206"/>
                    <a:pt x="1029" y="1192"/>
                    <a:pt x="973" y="1196"/>
                  </a:cubicBezTo>
                  <a:cubicBezTo>
                    <a:pt x="917" y="1200"/>
                    <a:pt x="906" y="1260"/>
                    <a:pt x="822" y="1266"/>
                  </a:cubicBezTo>
                  <a:cubicBezTo>
                    <a:pt x="738" y="1272"/>
                    <a:pt x="715" y="1212"/>
                    <a:pt x="627" y="1180"/>
                  </a:cubicBezTo>
                  <a:cubicBezTo>
                    <a:pt x="539" y="1148"/>
                    <a:pt x="408" y="1143"/>
                    <a:pt x="296" y="1074"/>
                  </a:cubicBezTo>
                  <a:cubicBezTo>
                    <a:pt x="184" y="1005"/>
                    <a:pt x="0" y="852"/>
                    <a:pt x="78" y="633"/>
                  </a:cubicBezTo>
                  <a:cubicBezTo>
                    <a:pt x="204" y="450"/>
                    <a:pt x="345" y="495"/>
                    <a:pt x="447" y="531"/>
                  </a:cubicBezTo>
                  <a:cubicBezTo>
                    <a:pt x="549" y="567"/>
                    <a:pt x="710" y="743"/>
                    <a:pt x="798" y="834"/>
                  </a:cubicBezTo>
                  <a:cubicBezTo>
                    <a:pt x="886" y="925"/>
                    <a:pt x="910" y="1035"/>
                    <a:pt x="974" y="1075"/>
                  </a:cubicBezTo>
                  <a:cubicBezTo>
                    <a:pt x="1038" y="1115"/>
                    <a:pt x="1160" y="1147"/>
                    <a:pt x="1184" y="1072"/>
                  </a:cubicBezTo>
                  <a:cubicBezTo>
                    <a:pt x="1207" y="997"/>
                    <a:pt x="1202" y="740"/>
                    <a:pt x="1117" y="625"/>
                  </a:cubicBezTo>
                  <a:cubicBezTo>
                    <a:pt x="1033" y="509"/>
                    <a:pt x="808" y="436"/>
                    <a:pt x="676" y="383"/>
                  </a:cubicBezTo>
                  <a:cubicBezTo>
                    <a:pt x="543" y="348"/>
                    <a:pt x="324" y="324"/>
                    <a:pt x="323" y="305"/>
                  </a:cubicBezTo>
                  <a:cubicBezTo>
                    <a:pt x="321" y="286"/>
                    <a:pt x="590" y="320"/>
                    <a:pt x="667" y="271"/>
                  </a:cubicBezTo>
                  <a:cubicBezTo>
                    <a:pt x="743" y="222"/>
                    <a:pt x="763" y="0"/>
                    <a:pt x="782" y="12"/>
                  </a:cubicBezTo>
                  <a:cubicBezTo>
                    <a:pt x="801" y="23"/>
                    <a:pt x="714" y="263"/>
                    <a:pt x="782" y="340"/>
                  </a:cubicBezTo>
                  <a:cubicBezTo>
                    <a:pt x="923" y="391"/>
                    <a:pt x="1016" y="498"/>
                    <a:pt x="1188" y="469"/>
                  </a:cubicBezTo>
                  <a:cubicBezTo>
                    <a:pt x="1360" y="440"/>
                    <a:pt x="1647" y="199"/>
                    <a:pt x="1815" y="167"/>
                  </a:cubicBezTo>
                  <a:cubicBezTo>
                    <a:pt x="1983" y="135"/>
                    <a:pt x="2179" y="266"/>
                    <a:pt x="2195" y="279"/>
                  </a:cubicBezTo>
                  <a:cubicBezTo>
                    <a:pt x="2211" y="292"/>
                    <a:pt x="1986" y="212"/>
                    <a:pt x="1912" y="245"/>
                  </a:cubicBezTo>
                  <a:cubicBezTo>
                    <a:pt x="1839" y="278"/>
                    <a:pt x="1775" y="475"/>
                    <a:pt x="1753" y="478"/>
                  </a:cubicBezTo>
                  <a:cubicBezTo>
                    <a:pt x="1731" y="481"/>
                    <a:pt x="1855" y="248"/>
                    <a:pt x="1780" y="262"/>
                  </a:cubicBezTo>
                  <a:cubicBezTo>
                    <a:pt x="1711" y="272"/>
                    <a:pt x="1415" y="438"/>
                    <a:pt x="1338" y="538"/>
                  </a:cubicBezTo>
                  <a:cubicBezTo>
                    <a:pt x="1262" y="639"/>
                    <a:pt x="1317" y="729"/>
                    <a:pt x="1320" y="866"/>
                  </a:cubicBezTo>
                  <a:cubicBezTo>
                    <a:pt x="1324" y="1004"/>
                    <a:pt x="1350" y="1185"/>
                    <a:pt x="1360" y="1362"/>
                  </a:cubicBezTo>
                  <a:cubicBezTo>
                    <a:pt x="1371" y="1539"/>
                    <a:pt x="1292" y="1860"/>
                    <a:pt x="1382" y="1929"/>
                  </a:cubicBezTo>
                  <a:cubicBezTo>
                    <a:pt x="1473" y="1997"/>
                    <a:pt x="1797" y="1806"/>
                    <a:pt x="1906" y="1773"/>
                  </a:cubicBezTo>
                </a:path>
              </a:pathLst>
            </a:custGeom>
            <a:solidFill>
              <a:srgbClr val="FFFF66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7" name="AutoShape 4"/>
            <p:cNvSpPr>
              <a:spLocks noChangeArrowheads="1"/>
            </p:cNvSpPr>
            <p:nvPr/>
          </p:nvSpPr>
          <p:spPr bwMode="auto">
            <a:xfrm>
              <a:off x="6096000" y="1143000"/>
              <a:ext cx="762000" cy="533400"/>
            </a:xfrm>
            <a:prstGeom prst="hexagon">
              <a:avLst>
                <a:gd name="adj" fmla="val 35714"/>
                <a:gd name="vf" fmla="val 115470"/>
              </a:avLst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90000"/>
                <a:buFont typeface="Wingdings" pitchFamily="2" charset="2"/>
                <a:buBlip>
                  <a:blip r:embed="rId2"/>
                </a:buBlip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itchFamily="2" charset="2"/>
                <a:buBlip>
                  <a:blip r:embed="rId3"/>
                </a:buBlip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8" name="Oval 5"/>
            <p:cNvSpPr>
              <a:spLocks noChangeArrowheads="1"/>
            </p:cNvSpPr>
            <p:nvPr/>
          </p:nvSpPr>
          <p:spPr bwMode="auto">
            <a:xfrm>
              <a:off x="6343760" y="1341438"/>
              <a:ext cx="252413" cy="18256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90000"/>
                <a:buFont typeface="Wingdings" pitchFamily="2" charset="2"/>
                <a:buBlip>
                  <a:blip r:embed="rId2"/>
                </a:buBlip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itchFamily="2" charset="2"/>
                <a:buBlip>
                  <a:blip r:embed="rId3"/>
                </a:buBlip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9" name="Arc 6"/>
            <p:cNvSpPr>
              <a:spLocks/>
            </p:cNvSpPr>
            <p:nvPr/>
          </p:nvSpPr>
          <p:spPr bwMode="auto">
            <a:xfrm flipV="1">
              <a:off x="5334000" y="1676400"/>
              <a:ext cx="1066800" cy="457200"/>
            </a:xfrm>
            <a:custGeom>
              <a:avLst/>
              <a:gdLst>
                <a:gd name="T0" fmla="*/ 0 w 21600"/>
                <a:gd name="T1" fmla="*/ 0 h 21600"/>
                <a:gd name="T2" fmla="*/ 52688067 w 21600"/>
                <a:gd name="T3" fmla="*/ 9677400 h 21600"/>
                <a:gd name="T4" fmla="*/ 0 w 21600"/>
                <a:gd name="T5" fmla="*/ 967740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1" name="Line 8"/>
            <p:cNvSpPr>
              <a:spLocks noChangeShapeType="1"/>
            </p:cNvSpPr>
            <p:nvPr/>
          </p:nvSpPr>
          <p:spPr bwMode="auto">
            <a:xfrm flipH="1">
              <a:off x="3935413" y="2209800"/>
              <a:ext cx="609600" cy="304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2" name="Line 9"/>
            <p:cNvSpPr>
              <a:spLocks noChangeShapeType="1"/>
            </p:cNvSpPr>
            <p:nvPr/>
          </p:nvSpPr>
          <p:spPr bwMode="auto">
            <a:xfrm>
              <a:off x="3630613" y="3276600"/>
              <a:ext cx="0" cy="228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3" name="Line 10"/>
            <p:cNvSpPr>
              <a:spLocks noChangeShapeType="1"/>
            </p:cNvSpPr>
            <p:nvPr/>
          </p:nvSpPr>
          <p:spPr bwMode="auto">
            <a:xfrm flipH="1" flipV="1">
              <a:off x="2792413" y="3352800"/>
              <a:ext cx="152400" cy="1524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 flipH="1" flipV="1">
              <a:off x="2487613" y="3124200"/>
              <a:ext cx="228600" cy="1524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 flipH="1" flipV="1">
              <a:off x="2182813" y="2895600"/>
              <a:ext cx="228600" cy="1524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6" name="Arc 13"/>
            <p:cNvSpPr>
              <a:spLocks/>
            </p:cNvSpPr>
            <p:nvPr/>
          </p:nvSpPr>
          <p:spPr bwMode="auto">
            <a:xfrm rot="1286864" flipH="1">
              <a:off x="1878013" y="2819400"/>
              <a:ext cx="228600" cy="455613"/>
            </a:xfrm>
            <a:custGeom>
              <a:avLst/>
              <a:gdLst>
                <a:gd name="T0" fmla="*/ 274193 w 21600"/>
                <a:gd name="T1" fmla="*/ 0 h 42714"/>
                <a:gd name="T2" fmla="*/ 432128 w 21600"/>
                <a:gd name="T3" fmla="*/ 4859840 h 42714"/>
                <a:gd name="T4" fmla="*/ 0 w 21600"/>
                <a:gd name="T5" fmla="*/ 2441755 h 427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42714" fill="none" extrusionOk="0">
                  <a:moveTo>
                    <a:pt x="2447" y="0"/>
                  </a:moveTo>
                  <a:cubicBezTo>
                    <a:pt x="13359" y="1244"/>
                    <a:pt x="21600" y="10478"/>
                    <a:pt x="21600" y="21461"/>
                  </a:cubicBezTo>
                  <a:cubicBezTo>
                    <a:pt x="21600" y="31902"/>
                    <a:pt x="14131" y="40848"/>
                    <a:pt x="3857" y="42713"/>
                  </a:cubicBezTo>
                </a:path>
                <a:path w="21600" h="42714" stroke="0" extrusionOk="0">
                  <a:moveTo>
                    <a:pt x="2447" y="0"/>
                  </a:moveTo>
                  <a:cubicBezTo>
                    <a:pt x="13359" y="1244"/>
                    <a:pt x="21600" y="10478"/>
                    <a:pt x="21600" y="21461"/>
                  </a:cubicBezTo>
                  <a:cubicBezTo>
                    <a:pt x="21600" y="31902"/>
                    <a:pt x="14131" y="40848"/>
                    <a:pt x="3857" y="42713"/>
                  </a:cubicBezTo>
                  <a:lnTo>
                    <a:pt x="0" y="21461"/>
                  </a:lnTo>
                  <a:lnTo>
                    <a:pt x="2447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7" name="Line 14"/>
            <p:cNvSpPr>
              <a:spLocks noChangeShapeType="1"/>
            </p:cNvSpPr>
            <p:nvPr/>
          </p:nvSpPr>
          <p:spPr bwMode="auto">
            <a:xfrm>
              <a:off x="2030413" y="3352800"/>
              <a:ext cx="152400" cy="1524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2259013" y="3581400"/>
              <a:ext cx="657225" cy="207963"/>
            </a:xfrm>
            <a:custGeom>
              <a:avLst/>
              <a:gdLst>
                <a:gd name="T0" fmla="*/ 0 w 414"/>
                <a:gd name="T1" fmla="*/ 0 h 131"/>
                <a:gd name="T2" fmla="*/ 514111875 w 414"/>
                <a:gd name="T3" fmla="*/ 214214590 h 131"/>
                <a:gd name="T4" fmla="*/ 1043344688 w 414"/>
                <a:gd name="T5" fmla="*/ 330142056 h 13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4" h="131">
                  <a:moveTo>
                    <a:pt x="0" y="0"/>
                  </a:moveTo>
                  <a:lnTo>
                    <a:pt x="204" y="85"/>
                  </a:lnTo>
                  <a:lnTo>
                    <a:pt x="414" y="13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3111500" y="3733800"/>
              <a:ext cx="576263" cy="471488"/>
            </a:xfrm>
            <a:custGeom>
              <a:avLst/>
              <a:gdLst>
                <a:gd name="T0" fmla="*/ 0 w 363"/>
                <a:gd name="T1" fmla="*/ 60483814 h 297"/>
                <a:gd name="T2" fmla="*/ 665321827 w 363"/>
                <a:gd name="T3" fmla="*/ 166330489 h 297"/>
                <a:gd name="T4" fmla="*/ 892136087 w 363"/>
                <a:gd name="T5" fmla="*/ 748487994 h 29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63" h="297">
                  <a:moveTo>
                    <a:pt x="0" y="24"/>
                  </a:moveTo>
                  <a:cubicBezTo>
                    <a:pt x="75" y="0"/>
                    <a:pt x="200" y="20"/>
                    <a:pt x="264" y="66"/>
                  </a:cubicBezTo>
                  <a:cubicBezTo>
                    <a:pt x="336" y="106"/>
                    <a:pt x="363" y="246"/>
                    <a:pt x="354" y="297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3678238" y="4252913"/>
              <a:ext cx="4762" cy="371475"/>
            </a:xfrm>
            <a:custGeom>
              <a:avLst/>
              <a:gdLst>
                <a:gd name="T0" fmla="*/ 0 w 3"/>
                <a:gd name="T1" fmla="*/ 0 h 234"/>
                <a:gd name="T2" fmla="*/ 7558881 w 3"/>
                <a:gd name="T3" fmla="*/ 589716563 h 23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234">
                  <a:moveTo>
                    <a:pt x="0" y="0"/>
                  </a:moveTo>
                  <a:cubicBezTo>
                    <a:pt x="0" y="39"/>
                    <a:pt x="2" y="185"/>
                    <a:pt x="3" y="23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3249613" y="4724400"/>
              <a:ext cx="447675" cy="609600"/>
            </a:xfrm>
            <a:custGeom>
              <a:avLst/>
              <a:gdLst>
                <a:gd name="T0" fmla="*/ 0 w 282"/>
                <a:gd name="T1" fmla="*/ 967740000 h 384"/>
                <a:gd name="T2" fmla="*/ 529232813 w 282"/>
                <a:gd name="T3" fmla="*/ 665321250 h 384"/>
                <a:gd name="T4" fmla="*/ 688003450 w 282"/>
                <a:gd name="T5" fmla="*/ 0 h 38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82" h="384">
                  <a:moveTo>
                    <a:pt x="0" y="384"/>
                  </a:moveTo>
                  <a:cubicBezTo>
                    <a:pt x="35" y="364"/>
                    <a:pt x="138" y="354"/>
                    <a:pt x="210" y="264"/>
                  </a:cubicBezTo>
                  <a:cubicBezTo>
                    <a:pt x="282" y="174"/>
                    <a:pt x="260" y="55"/>
                    <a:pt x="273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2817813" y="5445125"/>
              <a:ext cx="314325" cy="85725"/>
            </a:xfrm>
            <a:custGeom>
              <a:avLst/>
              <a:gdLst>
                <a:gd name="T0" fmla="*/ 0 w 198"/>
                <a:gd name="T1" fmla="*/ 136088438 h 54"/>
                <a:gd name="T2" fmla="*/ 498990938 w 198"/>
                <a:gd name="T3" fmla="*/ 0 h 5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98" h="54">
                  <a:moveTo>
                    <a:pt x="0" y="54"/>
                  </a:moveTo>
                  <a:lnTo>
                    <a:pt x="198" y="0"/>
                  </a:ln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 type="triangl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622675" y="2552700"/>
              <a:ext cx="250825" cy="571500"/>
            </a:xfrm>
            <a:custGeom>
              <a:avLst/>
              <a:gdLst>
                <a:gd name="T0" fmla="*/ 398184688 w 158"/>
                <a:gd name="T1" fmla="*/ 0 h 360"/>
                <a:gd name="T2" fmla="*/ 65524063 w 158"/>
                <a:gd name="T3" fmla="*/ 309980013 h 360"/>
                <a:gd name="T4" fmla="*/ 12601575 w 158"/>
                <a:gd name="T5" fmla="*/ 907256250 h 36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8" h="360">
                  <a:moveTo>
                    <a:pt x="158" y="0"/>
                  </a:moveTo>
                  <a:cubicBezTo>
                    <a:pt x="135" y="21"/>
                    <a:pt x="52" y="63"/>
                    <a:pt x="26" y="123"/>
                  </a:cubicBezTo>
                  <a:cubicBezTo>
                    <a:pt x="0" y="183"/>
                    <a:pt x="9" y="311"/>
                    <a:pt x="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021013" y="3562350"/>
              <a:ext cx="604837" cy="161925"/>
            </a:xfrm>
            <a:custGeom>
              <a:avLst/>
              <a:gdLst>
                <a:gd name="T0" fmla="*/ 960177944 w 381"/>
                <a:gd name="T1" fmla="*/ 0 h 102"/>
                <a:gd name="T2" fmla="*/ 514111450 w 381"/>
                <a:gd name="T3" fmla="*/ 241935000 h 102"/>
                <a:gd name="T4" fmla="*/ 0 w 381"/>
                <a:gd name="T5" fmla="*/ 30241875 h 10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81" h="102">
                  <a:moveTo>
                    <a:pt x="381" y="0"/>
                  </a:moveTo>
                  <a:cubicBezTo>
                    <a:pt x="351" y="42"/>
                    <a:pt x="324" y="102"/>
                    <a:pt x="204" y="96"/>
                  </a:cubicBezTo>
                  <a:cubicBezTo>
                    <a:pt x="84" y="90"/>
                    <a:pt x="42" y="29"/>
                    <a:pt x="0" y="1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 flipH="1">
              <a:off x="1673225" y="3357563"/>
              <a:ext cx="228600" cy="76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grpSp>
          <p:nvGrpSpPr>
            <p:cNvPr id="26" name="Group 57"/>
            <p:cNvGrpSpPr>
              <a:grpSpLocks/>
            </p:cNvGrpSpPr>
            <p:nvPr/>
          </p:nvGrpSpPr>
          <p:grpSpPr bwMode="auto">
            <a:xfrm>
              <a:off x="3052763" y="5013325"/>
              <a:ext cx="565150" cy="587375"/>
              <a:chOff x="3881" y="2167"/>
              <a:chExt cx="356" cy="418"/>
            </a:xfrm>
          </p:grpSpPr>
          <p:sp>
            <p:nvSpPr>
              <p:cNvPr id="36" name="Oval 51"/>
              <p:cNvSpPr>
                <a:spLocks noChangeArrowheads="1"/>
              </p:cNvSpPr>
              <p:nvPr/>
            </p:nvSpPr>
            <p:spPr bwMode="auto">
              <a:xfrm rot="-10560094">
                <a:off x="4108" y="2167"/>
                <a:ext cx="129" cy="253"/>
              </a:xfrm>
              <a:prstGeom prst="ellipse">
                <a:avLst/>
              </a:prstGeom>
              <a:solidFill>
                <a:srgbClr val="CC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SzPct val="90000"/>
                  <a:buFont typeface="Wingdings" pitchFamily="2" charset="2"/>
                  <a:buBlip>
                    <a:blip r:embed="rId2"/>
                  </a:buBlip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pitchFamily="2" charset="2"/>
                  <a:buBlip>
                    <a:blip r:embed="rId3"/>
                  </a:buBlip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7" name="Oval 52"/>
              <p:cNvSpPr>
                <a:spLocks noChangeArrowheads="1"/>
              </p:cNvSpPr>
              <p:nvPr/>
            </p:nvSpPr>
            <p:spPr bwMode="auto">
              <a:xfrm rot="-10560094">
                <a:off x="4062" y="2200"/>
                <a:ext cx="129" cy="253"/>
              </a:xfrm>
              <a:prstGeom prst="ellipse">
                <a:avLst/>
              </a:prstGeom>
              <a:solidFill>
                <a:srgbClr val="CC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SzPct val="90000"/>
                  <a:buFont typeface="Wingdings" pitchFamily="2" charset="2"/>
                  <a:buBlip>
                    <a:blip r:embed="rId2"/>
                  </a:buBlip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pitchFamily="2" charset="2"/>
                  <a:buBlip>
                    <a:blip r:embed="rId3"/>
                  </a:buBlip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8" name="Oval 53"/>
              <p:cNvSpPr>
                <a:spLocks noChangeArrowheads="1"/>
              </p:cNvSpPr>
              <p:nvPr/>
            </p:nvSpPr>
            <p:spPr bwMode="auto">
              <a:xfrm rot="-10560094">
                <a:off x="4019" y="2233"/>
                <a:ext cx="128" cy="253"/>
              </a:xfrm>
              <a:prstGeom prst="ellipse">
                <a:avLst/>
              </a:prstGeom>
              <a:solidFill>
                <a:srgbClr val="CC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SzPct val="90000"/>
                  <a:buFont typeface="Wingdings" pitchFamily="2" charset="2"/>
                  <a:buBlip>
                    <a:blip r:embed="rId2"/>
                  </a:buBlip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pitchFamily="2" charset="2"/>
                  <a:buBlip>
                    <a:blip r:embed="rId3"/>
                  </a:buBlip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9" name="Oval 54"/>
              <p:cNvSpPr>
                <a:spLocks noChangeArrowheads="1"/>
              </p:cNvSpPr>
              <p:nvPr/>
            </p:nvSpPr>
            <p:spPr bwMode="auto">
              <a:xfrm rot="-10560094">
                <a:off x="3973" y="2266"/>
                <a:ext cx="128" cy="253"/>
              </a:xfrm>
              <a:prstGeom prst="ellipse">
                <a:avLst/>
              </a:prstGeom>
              <a:solidFill>
                <a:srgbClr val="CC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SzPct val="90000"/>
                  <a:buFont typeface="Wingdings" pitchFamily="2" charset="2"/>
                  <a:buBlip>
                    <a:blip r:embed="rId2"/>
                  </a:buBlip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pitchFamily="2" charset="2"/>
                  <a:buBlip>
                    <a:blip r:embed="rId3"/>
                  </a:buBlip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  <p:sp>
            <p:nvSpPr>
              <p:cNvPr id="40" name="Oval 55"/>
              <p:cNvSpPr>
                <a:spLocks noChangeArrowheads="1"/>
              </p:cNvSpPr>
              <p:nvPr/>
            </p:nvSpPr>
            <p:spPr bwMode="auto">
              <a:xfrm rot="-10560094">
                <a:off x="3928" y="2299"/>
                <a:ext cx="128" cy="253"/>
              </a:xfrm>
              <a:prstGeom prst="ellipse">
                <a:avLst/>
              </a:prstGeom>
              <a:solidFill>
                <a:srgbClr val="CC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SzPct val="90000"/>
                  <a:buFont typeface="Wingdings" pitchFamily="2" charset="2"/>
                  <a:buBlip>
                    <a:blip r:embed="rId2"/>
                  </a:buBlip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pitchFamily="2" charset="2"/>
                  <a:buBlip>
                    <a:blip r:embed="rId3"/>
                  </a:buBlip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90000"/>
                  <a:buFont typeface="Wingdings" pitchFamily="2" charset="2"/>
                  <a:buBlip>
                    <a:blip r:embed="rId4"/>
                  </a:buBlip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  <p:sp>
            <p:nvSpPr>
              <p:cNvPr id="41" name="AutoShape 56"/>
              <p:cNvSpPr>
                <a:spLocks noChangeArrowheads="1"/>
              </p:cNvSpPr>
              <p:nvPr/>
            </p:nvSpPr>
            <p:spPr bwMode="auto">
              <a:xfrm rot="-10560094">
                <a:off x="3881" y="2332"/>
                <a:ext cx="129" cy="2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1 h 21600"/>
                  <a:gd name="T6" fmla="*/ 0 w 21600"/>
                  <a:gd name="T7" fmla="*/ 3 h 21600"/>
                  <a:gd name="T8" fmla="*/ 0 w 21600"/>
                  <a:gd name="T9" fmla="*/ 3 h 21600"/>
                  <a:gd name="T10" fmla="*/ 1 w 21600"/>
                  <a:gd name="T11" fmla="*/ 3 h 21600"/>
                  <a:gd name="T12" fmla="*/ 1 w 21600"/>
                  <a:gd name="T13" fmla="*/ 1 h 21600"/>
                  <a:gd name="T14" fmla="*/ 1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81 w 21600"/>
                  <a:gd name="T25" fmla="*/ 3159 h 21600"/>
                  <a:gd name="T26" fmla="*/ 18419 w 21600"/>
                  <a:gd name="T27" fmla="*/ 18441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rgbClr val="CC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</p:grpSp>
        <p:grpSp>
          <p:nvGrpSpPr>
            <p:cNvPr id="27" name="Group 67"/>
            <p:cNvGrpSpPr>
              <a:grpSpLocks/>
            </p:cNvGrpSpPr>
            <p:nvPr/>
          </p:nvGrpSpPr>
          <p:grpSpPr bwMode="auto">
            <a:xfrm>
              <a:off x="3155950" y="3581400"/>
              <a:ext cx="317500" cy="325438"/>
              <a:chOff x="1909" y="2256"/>
              <a:chExt cx="200" cy="205"/>
            </a:xfrm>
          </p:grpSpPr>
          <p:grpSp>
            <p:nvGrpSpPr>
              <p:cNvPr id="30" name="Group 64"/>
              <p:cNvGrpSpPr>
                <a:grpSpLocks/>
              </p:cNvGrpSpPr>
              <p:nvPr/>
            </p:nvGrpSpPr>
            <p:grpSpPr bwMode="auto">
              <a:xfrm>
                <a:off x="1920" y="2256"/>
                <a:ext cx="189" cy="205"/>
                <a:chOff x="1923" y="2243"/>
                <a:chExt cx="185" cy="265"/>
              </a:xfrm>
            </p:grpSpPr>
            <p:sp>
              <p:nvSpPr>
                <p:cNvPr id="32" name="Oval 59"/>
                <p:cNvSpPr>
                  <a:spLocks noChangeArrowheads="1"/>
                </p:cNvSpPr>
                <p:nvPr/>
              </p:nvSpPr>
              <p:spPr bwMode="auto">
                <a:xfrm rot="10017541" flipV="1">
                  <a:off x="2035" y="2287"/>
                  <a:ext cx="73" cy="221"/>
                </a:xfrm>
                <a:prstGeom prst="ellipse">
                  <a:avLst/>
                </a:prstGeom>
                <a:solidFill>
                  <a:srgbClr val="CC33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lr>
                      <a:schemeClr val="hlink"/>
                    </a:buClr>
                    <a:buSzPct val="90000"/>
                    <a:buFont typeface="Wingdings" pitchFamily="2" charset="2"/>
                    <a:buBlip>
                      <a:blip r:embed="rId2"/>
                    </a:buBlip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accent2"/>
                    </a:buClr>
                    <a:buSzPct val="90000"/>
                    <a:buFont typeface="Wingdings" pitchFamily="2" charset="2"/>
                    <a:buBlip>
                      <a:blip r:embed="rId3"/>
                    </a:buBlip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n-US" altLang="en-US" sz="1600">
                    <a:solidFill>
                      <a:schemeClr val="tx2">
                        <a:lumMod val="10000"/>
                      </a:schemeClr>
                    </a:solidFill>
                  </a:endParaRPr>
                </a:p>
              </p:txBody>
            </p:sp>
            <p:sp>
              <p:nvSpPr>
                <p:cNvPr id="33" name="Oval 60"/>
                <p:cNvSpPr>
                  <a:spLocks noChangeArrowheads="1"/>
                </p:cNvSpPr>
                <p:nvPr/>
              </p:nvSpPr>
              <p:spPr bwMode="auto">
                <a:xfrm rot="10017541" flipV="1">
                  <a:off x="2004" y="2263"/>
                  <a:ext cx="74" cy="221"/>
                </a:xfrm>
                <a:prstGeom prst="ellipse">
                  <a:avLst/>
                </a:prstGeom>
                <a:solidFill>
                  <a:srgbClr val="CC33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lr>
                      <a:schemeClr val="hlink"/>
                    </a:buClr>
                    <a:buSzPct val="90000"/>
                    <a:buFont typeface="Wingdings" pitchFamily="2" charset="2"/>
                    <a:buBlip>
                      <a:blip r:embed="rId2"/>
                    </a:buBlip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accent2"/>
                    </a:buClr>
                    <a:buSzPct val="90000"/>
                    <a:buFont typeface="Wingdings" pitchFamily="2" charset="2"/>
                    <a:buBlip>
                      <a:blip r:embed="rId3"/>
                    </a:buBlip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n-US" altLang="en-US" sz="1600">
                    <a:solidFill>
                      <a:schemeClr val="tx2">
                        <a:lumMod val="10000"/>
                      </a:schemeClr>
                    </a:solidFill>
                  </a:endParaRPr>
                </a:p>
              </p:txBody>
            </p:sp>
            <p:sp>
              <p:nvSpPr>
                <p:cNvPr id="34" name="Oval 61"/>
                <p:cNvSpPr>
                  <a:spLocks noChangeArrowheads="1"/>
                </p:cNvSpPr>
                <p:nvPr/>
              </p:nvSpPr>
              <p:spPr bwMode="auto">
                <a:xfrm rot="10017541" flipV="1">
                  <a:off x="1969" y="2253"/>
                  <a:ext cx="73" cy="221"/>
                </a:xfrm>
                <a:prstGeom prst="ellipse">
                  <a:avLst/>
                </a:prstGeom>
                <a:solidFill>
                  <a:srgbClr val="CC33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lr>
                      <a:schemeClr val="hlink"/>
                    </a:buClr>
                    <a:buSzPct val="90000"/>
                    <a:buFont typeface="Wingdings" pitchFamily="2" charset="2"/>
                    <a:buBlip>
                      <a:blip r:embed="rId2"/>
                    </a:buBlip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accent2"/>
                    </a:buClr>
                    <a:buSzPct val="90000"/>
                    <a:buFont typeface="Wingdings" pitchFamily="2" charset="2"/>
                    <a:buBlip>
                      <a:blip r:embed="rId3"/>
                    </a:buBlip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folHlink"/>
                    </a:buClr>
                    <a:buSzPct val="90000"/>
                    <a:buFont typeface="Wingdings" pitchFamily="2" charset="2"/>
                    <a:buBlip>
                      <a:blip r:embed="rId4"/>
                    </a:buBlip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n-US" altLang="en-US" sz="1600">
                    <a:solidFill>
                      <a:schemeClr val="tx2">
                        <a:lumMod val="10000"/>
                      </a:schemeClr>
                    </a:solidFill>
                  </a:endParaRPr>
                </a:p>
              </p:txBody>
            </p:sp>
            <p:sp>
              <p:nvSpPr>
                <p:cNvPr id="35" name="AutoShape 62"/>
                <p:cNvSpPr>
                  <a:spLocks noChangeArrowheads="1"/>
                </p:cNvSpPr>
                <p:nvPr/>
              </p:nvSpPr>
              <p:spPr bwMode="auto">
                <a:xfrm rot="10017541" flipV="1">
                  <a:off x="1923" y="2243"/>
                  <a:ext cx="73" cy="22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1 h 21600"/>
                    <a:gd name="T6" fmla="*/ 0 w 21600"/>
                    <a:gd name="T7" fmla="*/ 2 h 21600"/>
                    <a:gd name="T8" fmla="*/ 0 w 21600"/>
                    <a:gd name="T9" fmla="*/ 2 h 21600"/>
                    <a:gd name="T10" fmla="*/ 0 w 21600"/>
                    <a:gd name="T11" fmla="*/ 2 h 21600"/>
                    <a:gd name="T12" fmla="*/ 0 w 21600"/>
                    <a:gd name="T13" fmla="*/ 1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255 w 21600"/>
                    <a:gd name="T25" fmla="*/ 3128 h 21600"/>
                    <a:gd name="T26" fmla="*/ 18345 w 21600"/>
                    <a:gd name="T27" fmla="*/ 18472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CC33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tx2">
                        <a:lumMod val="10000"/>
                      </a:schemeClr>
                    </a:solidFill>
                  </a:endParaRPr>
                </a:p>
              </p:txBody>
            </p:sp>
          </p:grpSp>
          <p:sp>
            <p:nvSpPr>
              <p:cNvPr id="31" name="Freeform 66"/>
              <p:cNvSpPr>
                <a:spLocks/>
              </p:cNvSpPr>
              <p:nvPr/>
            </p:nvSpPr>
            <p:spPr bwMode="auto">
              <a:xfrm>
                <a:off x="1909" y="2271"/>
                <a:ext cx="71" cy="125"/>
              </a:xfrm>
              <a:custGeom>
                <a:avLst/>
                <a:gdLst>
                  <a:gd name="T0" fmla="*/ 65 w 71"/>
                  <a:gd name="T1" fmla="*/ 69 h 125"/>
                  <a:gd name="T2" fmla="*/ 59 w 71"/>
                  <a:gd name="T3" fmla="*/ 108 h 125"/>
                  <a:gd name="T4" fmla="*/ 23 w 71"/>
                  <a:gd name="T5" fmla="*/ 119 h 125"/>
                  <a:gd name="T6" fmla="*/ 7 w 71"/>
                  <a:gd name="T7" fmla="*/ 69 h 125"/>
                  <a:gd name="T8" fmla="*/ 7 w 71"/>
                  <a:gd name="T9" fmla="*/ 6 h 125"/>
                  <a:gd name="T10" fmla="*/ 50 w 71"/>
                  <a:gd name="T11" fmla="*/ 35 h 125"/>
                  <a:gd name="T12" fmla="*/ 65 w 71"/>
                  <a:gd name="T13" fmla="*/ 69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1" h="125">
                    <a:moveTo>
                      <a:pt x="65" y="69"/>
                    </a:moveTo>
                    <a:cubicBezTo>
                      <a:pt x="71" y="82"/>
                      <a:pt x="66" y="100"/>
                      <a:pt x="59" y="108"/>
                    </a:cubicBezTo>
                    <a:cubicBezTo>
                      <a:pt x="52" y="116"/>
                      <a:pt x="32" y="125"/>
                      <a:pt x="23" y="119"/>
                    </a:cubicBezTo>
                    <a:cubicBezTo>
                      <a:pt x="14" y="113"/>
                      <a:pt x="10" y="88"/>
                      <a:pt x="7" y="69"/>
                    </a:cubicBezTo>
                    <a:cubicBezTo>
                      <a:pt x="4" y="50"/>
                      <a:pt x="0" y="12"/>
                      <a:pt x="7" y="6"/>
                    </a:cubicBezTo>
                    <a:cubicBezTo>
                      <a:pt x="14" y="0"/>
                      <a:pt x="40" y="25"/>
                      <a:pt x="50" y="35"/>
                    </a:cubicBezTo>
                    <a:cubicBezTo>
                      <a:pt x="60" y="45"/>
                      <a:pt x="62" y="62"/>
                      <a:pt x="65" y="69"/>
                    </a:cubicBezTo>
                    <a:close/>
                  </a:path>
                </a:pathLst>
              </a:custGeom>
              <a:solidFill>
                <a:srgbClr val="CC33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</p:grpSp>
        <p:sp>
          <p:nvSpPr>
            <p:cNvPr id="28" name="Text Box 68"/>
            <p:cNvSpPr txBox="1">
              <a:spLocks noChangeArrowheads="1"/>
            </p:cNvSpPr>
            <p:nvPr/>
          </p:nvSpPr>
          <p:spPr bwMode="auto">
            <a:xfrm>
              <a:off x="6784975" y="1576388"/>
              <a:ext cx="1876469" cy="4457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90000"/>
                <a:buFont typeface="Wingdings" pitchFamily="2" charset="2"/>
                <a:buBlip>
                  <a:blip r:embed="rId2"/>
                </a:buBlip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itchFamily="2" charset="2"/>
                <a:buBlip>
                  <a:blip r:embed="rId3"/>
                </a:buBlip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az-Latn-AZ" altLang="en-US" sz="1800">
                  <a:solidFill>
                    <a:schemeClr val="tx2">
                      <a:lumMod val="10000"/>
                    </a:schemeClr>
                  </a:solidFill>
                </a:rPr>
                <a:t>Hepatosit</a:t>
              </a:r>
            </a:p>
          </p:txBody>
        </p:sp>
        <p:sp>
          <p:nvSpPr>
            <p:cNvPr id="29" name="Text Box 69"/>
            <p:cNvSpPr txBox="1">
              <a:spLocks noChangeArrowheads="1"/>
            </p:cNvSpPr>
            <p:nvPr/>
          </p:nvSpPr>
          <p:spPr bwMode="auto">
            <a:xfrm>
              <a:off x="4192588" y="3736975"/>
              <a:ext cx="1897226" cy="4457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90000"/>
                <a:buFont typeface="Wingdings" pitchFamily="2" charset="2"/>
                <a:buBlip>
                  <a:blip r:embed="rId2"/>
                </a:buBlip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itchFamily="2" charset="2"/>
                <a:buBlip>
                  <a:blip r:embed="rId3"/>
                </a:buBlip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90000"/>
                <a:buFont typeface="Wingdings" pitchFamily="2" charset="2"/>
                <a:buBlip>
                  <a:blip r:embed="rId4"/>
                </a:buBlip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az-Latn-AZ" altLang="en-US" sz="1800">
                  <a:solidFill>
                    <a:schemeClr val="tx2">
                      <a:lumMod val="10000"/>
                    </a:schemeClr>
                  </a:solidFill>
                </a:rPr>
                <a:t>Öd yolları</a:t>
              </a:r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53862F-1036-425E-97B4-CD40447B4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FE24CA5-A854-49D6-BE71-4ABC567CD108}"/>
              </a:ext>
            </a:extLst>
          </p:cNvPr>
          <p:cNvSpPr/>
          <p:nvPr/>
        </p:nvSpPr>
        <p:spPr>
          <a:xfrm>
            <a:off x="9677400" y="7620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4" name="Connector: Curved 43">
            <a:extLst>
              <a:ext uri="{FF2B5EF4-FFF2-40B4-BE49-F238E27FC236}">
                <a16:creationId xmlns:a16="http://schemas.microsoft.com/office/drawing/2014/main" id="{1E5CE22B-2D00-4A91-9550-CE87D648006C}"/>
              </a:ext>
            </a:extLst>
          </p:cNvPr>
          <p:cNvCxnSpPr>
            <a:cxnSpLocks/>
          </p:cNvCxnSpPr>
          <p:nvPr/>
        </p:nvCxnSpPr>
        <p:spPr>
          <a:xfrm rot="10800000" flipV="1">
            <a:off x="8791582" y="1901243"/>
            <a:ext cx="755864" cy="479832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948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86380"/>
            <a:ext cx="6019800" cy="645456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anatomiyası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200400" y="1600201"/>
            <a:ext cx="5867400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az-Latn-AZ" sz="3200" dirty="0">
                <a:solidFill>
                  <a:schemeClr val="tx2">
                    <a:lumMod val="10000"/>
                  </a:schemeClr>
                </a:solidFill>
              </a:rPr>
              <a:t>Öd yolları 4 vacib strukturdan ibarətdir:</a:t>
            </a:r>
          </a:p>
          <a:p>
            <a:pPr lvl="0"/>
            <a:endParaRPr lang="en-US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qaraciyərdaxili öd yolları</a:t>
            </a:r>
          </a:p>
          <a:p>
            <a:pPr lvl="1"/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qaraciyərxarici öd yolları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  <a:p>
            <a:pPr lvl="2"/>
            <a:r>
              <a:rPr lang="az-Latn-AZ" sz="2400" b="1" dirty="0">
                <a:solidFill>
                  <a:schemeClr val="accent2">
                    <a:lumMod val="50000"/>
                  </a:schemeClr>
                </a:solidFill>
              </a:rPr>
              <a:t>qaraciyərxarici öd axacaqları</a:t>
            </a:r>
            <a:endParaRPr lang="en-US" sz="1800" b="1" dirty="0">
              <a:solidFill>
                <a:schemeClr val="accent2">
                  <a:lumMod val="50000"/>
                </a:schemeClr>
              </a:solidFill>
            </a:endParaRPr>
          </a:p>
          <a:p>
            <a:pPr lvl="2"/>
            <a:r>
              <a:rPr lang="az-Latn-AZ" sz="2400" b="1" dirty="0">
                <a:solidFill>
                  <a:schemeClr val="accent2">
                    <a:lumMod val="50000"/>
                  </a:schemeClr>
                </a:solidFill>
              </a:rPr>
              <a:t>öd kisəsi və axacağı</a:t>
            </a:r>
            <a:endParaRPr lang="en-US" sz="1800" b="1" dirty="0">
              <a:solidFill>
                <a:schemeClr val="accent2">
                  <a:lumMod val="50000"/>
                </a:schemeClr>
              </a:solidFill>
            </a:endParaRPr>
          </a:p>
          <a:p>
            <a:pPr lvl="2"/>
            <a:r>
              <a:rPr lang="az-Latn-AZ" sz="2400" b="1" dirty="0">
                <a:solidFill>
                  <a:schemeClr val="accent2">
                    <a:lumMod val="50000"/>
                  </a:schemeClr>
                </a:solidFill>
              </a:rPr>
              <a:t>sfinkterlər</a:t>
            </a:r>
            <a:endParaRPr lang="en-US" sz="1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763B84-02A9-477C-BDF3-8D07E0AA2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B792D8-7264-4130-A5B7-7ADCE814ACC9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725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869824" y="1039530"/>
            <a:ext cx="8415432" cy="5361271"/>
            <a:chOff x="349427" y="-124184"/>
            <a:chExt cx="8641849" cy="6434497"/>
          </a:xfrm>
        </p:grpSpPr>
        <p:sp>
          <p:nvSpPr>
            <p:cNvPr id="4101" name="Freeform 5"/>
            <p:cNvSpPr>
              <a:spLocks/>
            </p:cNvSpPr>
            <p:nvPr/>
          </p:nvSpPr>
          <p:spPr bwMode="auto">
            <a:xfrm>
              <a:off x="1663700" y="566738"/>
              <a:ext cx="3898900" cy="5145087"/>
            </a:xfrm>
            <a:custGeom>
              <a:avLst/>
              <a:gdLst>
                <a:gd name="T0" fmla="*/ 1860 w 2456"/>
                <a:gd name="T1" fmla="*/ 2831 h 3241"/>
                <a:gd name="T2" fmla="*/ 1651 w 2456"/>
                <a:gd name="T3" fmla="*/ 2883 h 3241"/>
                <a:gd name="T4" fmla="*/ 1355 w 2456"/>
                <a:gd name="T5" fmla="*/ 3028 h 3241"/>
                <a:gd name="T6" fmla="*/ 868 w 2456"/>
                <a:gd name="T7" fmla="*/ 3219 h 3241"/>
                <a:gd name="T8" fmla="*/ 791 w 2456"/>
                <a:gd name="T9" fmla="*/ 3153 h 3241"/>
                <a:gd name="T10" fmla="*/ 1087 w 2456"/>
                <a:gd name="T11" fmla="*/ 2906 h 3241"/>
                <a:gd name="T12" fmla="*/ 1326 w 2456"/>
                <a:gd name="T13" fmla="*/ 2240 h 3241"/>
                <a:gd name="T14" fmla="*/ 1314 w 2456"/>
                <a:gd name="T15" fmla="*/ 1759 h 3241"/>
                <a:gd name="T16" fmla="*/ 1048 w 2456"/>
                <a:gd name="T17" fmla="*/ 849 h 3241"/>
                <a:gd name="T18" fmla="*/ 659 w 2456"/>
                <a:gd name="T19" fmla="*/ 602 h 3241"/>
                <a:gd name="T20" fmla="*/ 39 w 2456"/>
                <a:gd name="T21" fmla="*/ 490 h 3241"/>
                <a:gd name="T22" fmla="*/ 439 w 2456"/>
                <a:gd name="T23" fmla="*/ 387 h 3241"/>
                <a:gd name="T24" fmla="*/ 620 w 2456"/>
                <a:gd name="T25" fmla="*/ 1 h 3241"/>
                <a:gd name="T26" fmla="*/ 660 w 2456"/>
                <a:gd name="T27" fmla="*/ 381 h 3241"/>
                <a:gd name="T28" fmla="*/ 872 w 2456"/>
                <a:gd name="T29" fmla="*/ 522 h 3241"/>
                <a:gd name="T30" fmla="*/ 1158 w 2456"/>
                <a:gd name="T31" fmla="*/ 560 h 3241"/>
                <a:gd name="T32" fmla="*/ 1488 w 2456"/>
                <a:gd name="T33" fmla="*/ 411 h 3241"/>
                <a:gd name="T34" fmla="*/ 1898 w 2456"/>
                <a:gd name="T35" fmla="*/ 270 h 3241"/>
                <a:gd name="T36" fmla="*/ 2428 w 2456"/>
                <a:gd name="T37" fmla="*/ 310 h 3241"/>
                <a:gd name="T38" fmla="*/ 2064 w 2456"/>
                <a:gd name="T39" fmla="*/ 312 h 3241"/>
                <a:gd name="T40" fmla="*/ 1870 w 2456"/>
                <a:gd name="T41" fmla="*/ 551 h 3241"/>
                <a:gd name="T42" fmla="*/ 1870 w 2456"/>
                <a:gd name="T43" fmla="*/ 352 h 3241"/>
                <a:gd name="T44" fmla="*/ 1324 w 2456"/>
                <a:gd name="T45" fmla="*/ 753 h 3241"/>
                <a:gd name="T46" fmla="*/ 1559 w 2456"/>
                <a:gd name="T47" fmla="*/ 1759 h 3241"/>
                <a:gd name="T48" fmla="*/ 1334 w 2456"/>
                <a:gd name="T49" fmla="*/ 2883 h 3241"/>
                <a:gd name="T50" fmla="*/ 1812 w 2456"/>
                <a:gd name="T51" fmla="*/ 2706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6" h="3241">
                  <a:moveTo>
                    <a:pt x="1860" y="2831"/>
                  </a:moveTo>
                  <a:cubicBezTo>
                    <a:pt x="1824" y="2839"/>
                    <a:pt x="1735" y="2849"/>
                    <a:pt x="1651" y="2883"/>
                  </a:cubicBezTo>
                  <a:cubicBezTo>
                    <a:pt x="1567" y="2915"/>
                    <a:pt x="1484" y="2974"/>
                    <a:pt x="1355" y="3028"/>
                  </a:cubicBezTo>
                  <a:cubicBezTo>
                    <a:pt x="1224" y="3085"/>
                    <a:pt x="962" y="3198"/>
                    <a:pt x="868" y="3219"/>
                  </a:cubicBezTo>
                  <a:cubicBezTo>
                    <a:pt x="774" y="3241"/>
                    <a:pt x="755" y="3206"/>
                    <a:pt x="791" y="3153"/>
                  </a:cubicBezTo>
                  <a:cubicBezTo>
                    <a:pt x="829" y="3103"/>
                    <a:pt x="997" y="3058"/>
                    <a:pt x="1087" y="2906"/>
                  </a:cubicBezTo>
                  <a:cubicBezTo>
                    <a:pt x="1176" y="2753"/>
                    <a:pt x="1288" y="2431"/>
                    <a:pt x="1326" y="2240"/>
                  </a:cubicBezTo>
                  <a:cubicBezTo>
                    <a:pt x="1363" y="2050"/>
                    <a:pt x="1360" y="1990"/>
                    <a:pt x="1314" y="1759"/>
                  </a:cubicBezTo>
                  <a:cubicBezTo>
                    <a:pt x="1268" y="1528"/>
                    <a:pt x="1157" y="1042"/>
                    <a:pt x="1048" y="849"/>
                  </a:cubicBezTo>
                  <a:cubicBezTo>
                    <a:pt x="939" y="656"/>
                    <a:pt x="774" y="666"/>
                    <a:pt x="659" y="602"/>
                  </a:cubicBezTo>
                  <a:cubicBezTo>
                    <a:pt x="390" y="482"/>
                    <a:pt x="74" y="525"/>
                    <a:pt x="39" y="490"/>
                  </a:cubicBezTo>
                  <a:cubicBezTo>
                    <a:pt x="0" y="454"/>
                    <a:pt x="342" y="469"/>
                    <a:pt x="439" y="387"/>
                  </a:cubicBezTo>
                  <a:cubicBezTo>
                    <a:pt x="535" y="307"/>
                    <a:pt x="583" y="2"/>
                    <a:pt x="620" y="1"/>
                  </a:cubicBezTo>
                  <a:cubicBezTo>
                    <a:pt x="657" y="0"/>
                    <a:pt x="618" y="294"/>
                    <a:pt x="660" y="381"/>
                  </a:cubicBezTo>
                  <a:cubicBezTo>
                    <a:pt x="702" y="468"/>
                    <a:pt x="789" y="492"/>
                    <a:pt x="872" y="522"/>
                  </a:cubicBezTo>
                  <a:cubicBezTo>
                    <a:pt x="955" y="552"/>
                    <a:pt x="1055" y="579"/>
                    <a:pt x="1158" y="560"/>
                  </a:cubicBezTo>
                  <a:cubicBezTo>
                    <a:pt x="1261" y="541"/>
                    <a:pt x="1365" y="459"/>
                    <a:pt x="1488" y="411"/>
                  </a:cubicBezTo>
                  <a:cubicBezTo>
                    <a:pt x="1611" y="363"/>
                    <a:pt x="1741" y="287"/>
                    <a:pt x="1898" y="270"/>
                  </a:cubicBezTo>
                  <a:cubicBezTo>
                    <a:pt x="2055" y="253"/>
                    <a:pt x="2400" y="303"/>
                    <a:pt x="2428" y="310"/>
                  </a:cubicBezTo>
                  <a:cubicBezTo>
                    <a:pt x="2456" y="317"/>
                    <a:pt x="2157" y="272"/>
                    <a:pt x="2064" y="312"/>
                  </a:cubicBezTo>
                  <a:cubicBezTo>
                    <a:pt x="1971" y="352"/>
                    <a:pt x="1900" y="543"/>
                    <a:pt x="1870" y="551"/>
                  </a:cubicBezTo>
                  <a:cubicBezTo>
                    <a:pt x="1837" y="557"/>
                    <a:pt x="1961" y="318"/>
                    <a:pt x="1870" y="352"/>
                  </a:cubicBezTo>
                  <a:cubicBezTo>
                    <a:pt x="1779" y="386"/>
                    <a:pt x="1376" y="518"/>
                    <a:pt x="1324" y="753"/>
                  </a:cubicBezTo>
                  <a:cubicBezTo>
                    <a:pt x="1272" y="988"/>
                    <a:pt x="1547" y="1523"/>
                    <a:pt x="1559" y="1759"/>
                  </a:cubicBezTo>
                  <a:cubicBezTo>
                    <a:pt x="1571" y="1995"/>
                    <a:pt x="1631" y="2377"/>
                    <a:pt x="1334" y="2883"/>
                  </a:cubicBezTo>
                  <a:cubicBezTo>
                    <a:pt x="1651" y="2706"/>
                    <a:pt x="1714" y="2743"/>
                    <a:pt x="1812" y="2706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02" name="Group 6"/>
            <p:cNvGrpSpPr>
              <a:grpSpLocks/>
            </p:cNvGrpSpPr>
            <p:nvPr/>
          </p:nvGrpSpPr>
          <p:grpSpPr bwMode="auto">
            <a:xfrm rot="19363770">
              <a:off x="2827338" y="5310188"/>
              <a:ext cx="768350" cy="365125"/>
              <a:chOff x="480" y="2708"/>
              <a:chExt cx="399" cy="358"/>
            </a:xfrm>
          </p:grpSpPr>
          <p:sp>
            <p:nvSpPr>
              <p:cNvPr id="4103" name="Oval 7"/>
              <p:cNvSpPr>
                <a:spLocks noChangeArrowheads="1"/>
              </p:cNvSpPr>
              <p:nvPr/>
            </p:nvSpPr>
            <p:spPr bwMode="auto">
              <a:xfrm rot="10847678">
                <a:off x="749" y="2708"/>
                <a:ext cx="130" cy="358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auto">
              <a:xfrm rot="10847678">
                <a:off x="703" y="2708"/>
                <a:ext cx="130" cy="358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auto">
              <a:xfrm rot="10847678">
                <a:off x="657" y="2708"/>
                <a:ext cx="130" cy="358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auto">
              <a:xfrm rot="10847678">
                <a:off x="613" y="2708"/>
                <a:ext cx="130" cy="358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7" name="Oval 11"/>
              <p:cNvSpPr>
                <a:spLocks noChangeArrowheads="1"/>
              </p:cNvSpPr>
              <p:nvPr/>
            </p:nvSpPr>
            <p:spPr bwMode="auto">
              <a:xfrm rot="10847678">
                <a:off x="568" y="2729"/>
                <a:ext cx="128" cy="317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8" name="Oval 12"/>
              <p:cNvSpPr>
                <a:spLocks noChangeArrowheads="1"/>
              </p:cNvSpPr>
              <p:nvPr/>
            </p:nvSpPr>
            <p:spPr bwMode="auto">
              <a:xfrm rot="10847678">
                <a:off x="525" y="2752"/>
                <a:ext cx="128" cy="272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9" name="AutoShape 13"/>
              <p:cNvSpPr>
                <a:spLocks noChangeArrowheads="1"/>
              </p:cNvSpPr>
              <p:nvPr/>
            </p:nvSpPr>
            <p:spPr bwMode="auto">
              <a:xfrm rot="10847678">
                <a:off x="480" y="2764"/>
                <a:ext cx="129" cy="248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2444750" y="3627438"/>
              <a:ext cx="2438400" cy="2682875"/>
            </a:xfrm>
            <a:custGeom>
              <a:avLst/>
              <a:gdLst>
                <a:gd name="T0" fmla="*/ 700 w 1289"/>
                <a:gd name="T1" fmla="*/ 1776 h 1843"/>
                <a:gd name="T2" fmla="*/ 596 w 1289"/>
                <a:gd name="T3" fmla="*/ 1392 h 1843"/>
                <a:gd name="T4" fmla="*/ 524 w 1289"/>
                <a:gd name="T5" fmla="*/ 952 h 1843"/>
                <a:gd name="T6" fmla="*/ 668 w 1289"/>
                <a:gd name="T7" fmla="*/ 560 h 1843"/>
                <a:gd name="T8" fmla="*/ 976 w 1289"/>
                <a:gd name="T9" fmla="*/ 507 h 1843"/>
                <a:gd name="T10" fmla="*/ 1248 w 1289"/>
                <a:gd name="T11" fmla="*/ 515 h 1843"/>
                <a:gd name="T12" fmla="*/ 1224 w 1289"/>
                <a:gd name="T13" fmla="*/ 67 h 1843"/>
                <a:gd name="T14" fmla="*/ 1040 w 1289"/>
                <a:gd name="T15" fmla="*/ 115 h 1843"/>
                <a:gd name="T16" fmla="*/ 444 w 1289"/>
                <a:gd name="T17" fmla="*/ 136 h 1843"/>
                <a:gd name="T18" fmla="*/ 68 w 1289"/>
                <a:gd name="T19" fmla="*/ 568 h 1843"/>
                <a:gd name="T20" fmla="*/ 36 w 1289"/>
                <a:gd name="T21" fmla="*/ 1344 h 1843"/>
                <a:gd name="T22" fmla="*/ 168 w 1289"/>
                <a:gd name="T23" fmla="*/ 1843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89" h="1843">
                  <a:moveTo>
                    <a:pt x="700" y="1776"/>
                  </a:moveTo>
                  <a:cubicBezTo>
                    <a:pt x="684" y="1712"/>
                    <a:pt x="625" y="1529"/>
                    <a:pt x="596" y="1392"/>
                  </a:cubicBezTo>
                  <a:cubicBezTo>
                    <a:pt x="567" y="1255"/>
                    <a:pt x="512" y="1091"/>
                    <a:pt x="524" y="952"/>
                  </a:cubicBezTo>
                  <a:cubicBezTo>
                    <a:pt x="556" y="736"/>
                    <a:pt x="593" y="634"/>
                    <a:pt x="668" y="560"/>
                  </a:cubicBezTo>
                  <a:cubicBezTo>
                    <a:pt x="743" y="486"/>
                    <a:pt x="879" y="514"/>
                    <a:pt x="976" y="507"/>
                  </a:cubicBezTo>
                  <a:cubicBezTo>
                    <a:pt x="1073" y="500"/>
                    <a:pt x="1207" y="588"/>
                    <a:pt x="1248" y="515"/>
                  </a:cubicBezTo>
                  <a:cubicBezTo>
                    <a:pt x="1289" y="442"/>
                    <a:pt x="1259" y="134"/>
                    <a:pt x="1224" y="67"/>
                  </a:cubicBezTo>
                  <a:cubicBezTo>
                    <a:pt x="1189" y="0"/>
                    <a:pt x="1170" y="104"/>
                    <a:pt x="1040" y="115"/>
                  </a:cubicBezTo>
                  <a:cubicBezTo>
                    <a:pt x="910" y="126"/>
                    <a:pt x="606" y="61"/>
                    <a:pt x="444" y="136"/>
                  </a:cubicBezTo>
                  <a:cubicBezTo>
                    <a:pt x="282" y="211"/>
                    <a:pt x="136" y="367"/>
                    <a:pt x="68" y="568"/>
                  </a:cubicBezTo>
                  <a:cubicBezTo>
                    <a:pt x="0" y="769"/>
                    <a:pt x="19" y="1132"/>
                    <a:pt x="36" y="1344"/>
                  </a:cubicBezTo>
                  <a:cubicBezTo>
                    <a:pt x="84" y="1568"/>
                    <a:pt x="140" y="1739"/>
                    <a:pt x="168" y="1843"/>
                  </a:cubicBezTo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 w="127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AutoShape 15"/>
            <p:cNvSpPr>
              <a:spLocks noChangeArrowheads="1"/>
            </p:cNvSpPr>
            <p:nvPr/>
          </p:nvSpPr>
          <p:spPr bwMode="auto">
            <a:xfrm rot="21446004">
              <a:off x="4624388" y="3689350"/>
              <a:ext cx="258762" cy="695325"/>
            </a:xfrm>
            <a:custGeom>
              <a:avLst/>
              <a:gdLst>
                <a:gd name="G0" fmla="+- 3518 0 0"/>
                <a:gd name="G1" fmla="+- 21600 0 3518"/>
                <a:gd name="G2" fmla="+- 21600 0 351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518" y="10800"/>
                  </a:moveTo>
                  <a:cubicBezTo>
                    <a:pt x="3518" y="14822"/>
                    <a:pt x="6778" y="18082"/>
                    <a:pt x="10800" y="18082"/>
                  </a:cubicBezTo>
                  <a:cubicBezTo>
                    <a:pt x="14822" y="18082"/>
                    <a:pt x="18082" y="14822"/>
                    <a:pt x="18082" y="10800"/>
                  </a:cubicBezTo>
                  <a:cubicBezTo>
                    <a:pt x="18082" y="6778"/>
                    <a:pt x="14822" y="3518"/>
                    <a:pt x="10800" y="3518"/>
                  </a:cubicBezTo>
                  <a:cubicBezTo>
                    <a:pt x="6778" y="3518"/>
                    <a:pt x="3518" y="6778"/>
                    <a:pt x="3518" y="10800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/>
          </p:nvSpPr>
          <p:spPr bwMode="auto">
            <a:xfrm>
              <a:off x="1403350" y="2363788"/>
              <a:ext cx="2266950" cy="1498600"/>
            </a:xfrm>
            <a:custGeom>
              <a:avLst/>
              <a:gdLst>
                <a:gd name="T0" fmla="*/ 1182 w 1182"/>
                <a:gd name="T1" fmla="*/ 308 h 861"/>
                <a:gd name="T2" fmla="*/ 952 w 1182"/>
                <a:gd name="T3" fmla="*/ 157 h 861"/>
                <a:gd name="T4" fmla="*/ 860 w 1182"/>
                <a:gd name="T5" fmla="*/ 164 h 861"/>
                <a:gd name="T6" fmla="*/ 837 w 1182"/>
                <a:gd name="T7" fmla="*/ 279 h 861"/>
                <a:gd name="T8" fmla="*/ 795 w 1182"/>
                <a:gd name="T9" fmla="*/ 347 h 861"/>
                <a:gd name="T10" fmla="*/ 666 w 1182"/>
                <a:gd name="T11" fmla="*/ 458 h 861"/>
                <a:gd name="T12" fmla="*/ 468 w 1182"/>
                <a:gd name="T13" fmla="*/ 743 h 861"/>
                <a:gd name="T14" fmla="*/ 122 w 1182"/>
                <a:gd name="T15" fmla="*/ 739 h 861"/>
                <a:gd name="T16" fmla="*/ 173 w 1182"/>
                <a:gd name="T17" fmla="*/ 307 h 861"/>
                <a:gd name="T18" fmla="*/ 391 w 1182"/>
                <a:gd name="T19" fmla="*/ 224 h 861"/>
                <a:gd name="T20" fmla="*/ 514 w 1182"/>
                <a:gd name="T21" fmla="*/ 164 h 861"/>
                <a:gd name="T22" fmla="*/ 642 w 1182"/>
                <a:gd name="T23" fmla="*/ 39 h 861"/>
                <a:gd name="T24" fmla="*/ 812 w 1182"/>
                <a:gd name="T25" fmla="*/ 0 h 861"/>
                <a:gd name="T26" fmla="*/ 946 w 1182"/>
                <a:gd name="T27" fmla="*/ 39 h 861"/>
                <a:gd name="T28" fmla="*/ 1153 w 1182"/>
                <a:gd name="T29" fmla="*/ 171 h 8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82" h="861">
                  <a:moveTo>
                    <a:pt x="1182" y="308"/>
                  </a:moveTo>
                  <a:cubicBezTo>
                    <a:pt x="1144" y="283"/>
                    <a:pt x="1006" y="181"/>
                    <a:pt x="952" y="157"/>
                  </a:cubicBezTo>
                  <a:cubicBezTo>
                    <a:pt x="898" y="133"/>
                    <a:pt x="879" y="143"/>
                    <a:pt x="860" y="164"/>
                  </a:cubicBezTo>
                  <a:cubicBezTo>
                    <a:pt x="841" y="184"/>
                    <a:pt x="847" y="249"/>
                    <a:pt x="837" y="279"/>
                  </a:cubicBezTo>
                  <a:cubicBezTo>
                    <a:pt x="826" y="309"/>
                    <a:pt x="823" y="317"/>
                    <a:pt x="795" y="347"/>
                  </a:cubicBezTo>
                  <a:cubicBezTo>
                    <a:pt x="756" y="388"/>
                    <a:pt x="721" y="392"/>
                    <a:pt x="666" y="458"/>
                  </a:cubicBezTo>
                  <a:cubicBezTo>
                    <a:pt x="611" y="524"/>
                    <a:pt x="559" y="697"/>
                    <a:pt x="468" y="743"/>
                  </a:cubicBezTo>
                  <a:cubicBezTo>
                    <a:pt x="382" y="818"/>
                    <a:pt x="252" y="861"/>
                    <a:pt x="122" y="739"/>
                  </a:cubicBezTo>
                  <a:cubicBezTo>
                    <a:pt x="0" y="583"/>
                    <a:pt x="76" y="373"/>
                    <a:pt x="173" y="307"/>
                  </a:cubicBezTo>
                  <a:cubicBezTo>
                    <a:pt x="271" y="242"/>
                    <a:pt x="334" y="248"/>
                    <a:pt x="391" y="224"/>
                  </a:cubicBezTo>
                  <a:cubicBezTo>
                    <a:pt x="448" y="200"/>
                    <a:pt x="472" y="195"/>
                    <a:pt x="514" y="164"/>
                  </a:cubicBezTo>
                  <a:cubicBezTo>
                    <a:pt x="556" y="132"/>
                    <a:pt x="592" y="66"/>
                    <a:pt x="642" y="39"/>
                  </a:cubicBezTo>
                  <a:cubicBezTo>
                    <a:pt x="692" y="9"/>
                    <a:pt x="761" y="0"/>
                    <a:pt x="812" y="0"/>
                  </a:cubicBezTo>
                  <a:cubicBezTo>
                    <a:pt x="863" y="0"/>
                    <a:pt x="889" y="11"/>
                    <a:pt x="946" y="39"/>
                  </a:cubicBezTo>
                  <a:cubicBezTo>
                    <a:pt x="1003" y="67"/>
                    <a:pt x="1110" y="143"/>
                    <a:pt x="1153" y="171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Line 18"/>
            <p:cNvSpPr>
              <a:spLocks noChangeShapeType="1"/>
            </p:cNvSpPr>
            <p:nvPr/>
          </p:nvSpPr>
          <p:spPr bwMode="auto">
            <a:xfrm>
              <a:off x="3779838" y="5157788"/>
              <a:ext cx="280828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Line 19"/>
            <p:cNvSpPr>
              <a:spLocks noChangeShapeType="1"/>
            </p:cNvSpPr>
            <p:nvPr/>
          </p:nvSpPr>
          <p:spPr bwMode="auto">
            <a:xfrm>
              <a:off x="4068763" y="4365625"/>
              <a:ext cx="25193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Line 20"/>
            <p:cNvSpPr>
              <a:spLocks noChangeShapeType="1"/>
            </p:cNvSpPr>
            <p:nvPr/>
          </p:nvSpPr>
          <p:spPr bwMode="auto">
            <a:xfrm>
              <a:off x="4140200" y="3716338"/>
              <a:ext cx="23764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7" name="Line 21"/>
            <p:cNvSpPr>
              <a:spLocks noChangeShapeType="1"/>
            </p:cNvSpPr>
            <p:nvPr/>
          </p:nvSpPr>
          <p:spPr bwMode="auto">
            <a:xfrm>
              <a:off x="3997325" y="2852738"/>
              <a:ext cx="2519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8" name="Line 22"/>
            <p:cNvSpPr>
              <a:spLocks noChangeShapeType="1"/>
            </p:cNvSpPr>
            <p:nvPr/>
          </p:nvSpPr>
          <p:spPr bwMode="auto">
            <a:xfrm>
              <a:off x="3779838" y="1773238"/>
              <a:ext cx="26638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23" name="Text Box 27"/>
            <p:cNvSpPr txBox="1">
              <a:spLocks noChangeArrowheads="1"/>
            </p:cNvSpPr>
            <p:nvPr/>
          </p:nvSpPr>
          <p:spPr bwMode="auto">
            <a:xfrm>
              <a:off x="4972050" y="4437063"/>
              <a:ext cx="1925118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/>
                <a:t>İntrapankreatik</a:t>
              </a:r>
              <a:endParaRPr lang="tr-TR" altLang="en-US"/>
            </a:p>
          </p:txBody>
        </p:sp>
        <p:sp>
          <p:nvSpPr>
            <p:cNvPr id="4124" name="Text Box 28"/>
            <p:cNvSpPr txBox="1">
              <a:spLocks noChangeArrowheads="1"/>
            </p:cNvSpPr>
            <p:nvPr/>
          </p:nvSpPr>
          <p:spPr bwMode="auto">
            <a:xfrm>
              <a:off x="4984750" y="3716338"/>
              <a:ext cx="1853407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/>
                <a:t>Retroduodenal</a:t>
              </a:r>
              <a:endParaRPr lang="tr-TR" altLang="en-US"/>
            </a:p>
          </p:txBody>
        </p:sp>
        <p:sp>
          <p:nvSpPr>
            <p:cNvPr id="4125" name="Text Box 29"/>
            <p:cNvSpPr txBox="1">
              <a:spLocks noChangeArrowheads="1"/>
            </p:cNvSpPr>
            <p:nvPr/>
          </p:nvSpPr>
          <p:spPr bwMode="auto">
            <a:xfrm>
              <a:off x="4933950" y="2924175"/>
              <a:ext cx="189415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/>
                <a:t>Supraduodenal</a:t>
              </a:r>
              <a:endParaRPr lang="tr-TR" altLang="en-US"/>
            </a:p>
          </p:txBody>
        </p:sp>
        <p:sp>
          <p:nvSpPr>
            <p:cNvPr id="4126" name="Text Box 30"/>
            <p:cNvSpPr txBox="1">
              <a:spLocks noChangeArrowheads="1"/>
            </p:cNvSpPr>
            <p:nvPr/>
          </p:nvSpPr>
          <p:spPr bwMode="auto">
            <a:xfrm>
              <a:off x="6981825" y="1628776"/>
              <a:ext cx="1878302" cy="1108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b="1" dirty="0"/>
                <a:t>Ümumi qaraciyər</a:t>
              </a:r>
            </a:p>
            <a:p>
              <a:pPr algn="ctr"/>
              <a:r>
                <a:rPr lang="az-Latn-AZ" altLang="en-US" b="1" dirty="0"/>
                <a:t> axacağı</a:t>
              </a:r>
            </a:p>
            <a:p>
              <a:pPr algn="ctr"/>
              <a:r>
                <a:rPr lang="az-Latn-AZ" altLang="en-US" b="1" dirty="0"/>
                <a:t>3-4 sm</a:t>
              </a:r>
              <a:endParaRPr lang="tr-TR" altLang="en-US" b="1" dirty="0"/>
            </a:p>
          </p:txBody>
        </p:sp>
        <p:sp>
          <p:nvSpPr>
            <p:cNvPr id="4127" name="AutoShape 31"/>
            <p:cNvSpPr>
              <a:spLocks/>
            </p:cNvSpPr>
            <p:nvPr/>
          </p:nvSpPr>
          <p:spPr bwMode="auto">
            <a:xfrm>
              <a:off x="6732588" y="2852738"/>
              <a:ext cx="215900" cy="2305050"/>
            </a:xfrm>
            <a:prstGeom prst="rightBrace">
              <a:avLst>
                <a:gd name="adj1" fmla="val 8897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8" name="Text Box 32"/>
            <p:cNvSpPr txBox="1">
              <a:spLocks noChangeArrowheads="1"/>
            </p:cNvSpPr>
            <p:nvPr/>
          </p:nvSpPr>
          <p:spPr bwMode="auto">
            <a:xfrm>
              <a:off x="6994847" y="3449638"/>
              <a:ext cx="1996429" cy="1108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b="1" dirty="0"/>
                <a:t>Ümumi öd axacağı</a:t>
              </a:r>
            </a:p>
            <a:p>
              <a:pPr algn="ctr"/>
              <a:r>
                <a:rPr lang="az-Latn-AZ" altLang="en-US" b="1" dirty="0"/>
                <a:t>(Xoledox)</a:t>
              </a:r>
            </a:p>
            <a:p>
              <a:pPr algn="ctr"/>
              <a:r>
                <a:rPr lang="az-Latn-AZ" altLang="en-US" b="1" dirty="0"/>
                <a:t>5-10 sm</a:t>
              </a:r>
              <a:endParaRPr lang="tr-TR" altLang="en-US" b="1" dirty="0"/>
            </a:p>
          </p:txBody>
        </p:sp>
        <p:sp>
          <p:nvSpPr>
            <p:cNvPr id="4129" name="AutoShape 33"/>
            <p:cNvSpPr>
              <a:spLocks/>
            </p:cNvSpPr>
            <p:nvPr/>
          </p:nvSpPr>
          <p:spPr bwMode="auto">
            <a:xfrm>
              <a:off x="6659563" y="1773238"/>
              <a:ext cx="288925" cy="1008062"/>
            </a:xfrm>
            <a:prstGeom prst="rightBrace">
              <a:avLst>
                <a:gd name="adj1" fmla="val 2907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4130" name="AutoShape 34"/>
            <p:cNvCxnSpPr>
              <a:cxnSpLocks noChangeShapeType="1"/>
              <a:stCxn id="4101" idx="7"/>
              <a:endCxn id="4101" idx="23"/>
            </p:cNvCxnSpPr>
            <p:nvPr/>
          </p:nvCxnSpPr>
          <p:spPr bwMode="auto">
            <a:xfrm>
              <a:off x="3749675" y="3359150"/>
              <a:ext cx="388938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4131" name="Text Box 35"/>
            <p:cNvSpPr txBox="1">
              <a:spLocks noChangeArrowheads="1"/>
            </p:cNvSpPr>
            <p:nvPr/>
          </p:nvSpPr>
          <p:spPr bwMode="auto">
            <a:xfrm>
              <a:off x="4140200" y="3141663"/>
              <a:ext cx="1131406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/>
                <a:t>5-9 mm</a:t>
              </a:r>
              <a:endParaRPr lang="tr-TR" altLang="en-US"/>
            </a:p>
          </p:txBody>
        </p:sp>
        <p:sp>
          <p:nvSpPr>
            <p:cNvPr id="4132" name="Text Box 36"/>
            <p:cNvSpPr txBox="1">
              <a:spLocks noChangeArrowheads="1"/>
            </p:cNvSpPr>
            <p:nvPr/>
          </p:nvSpPr>
          <p:spPr bwMode="auto">
            <a:xfrm>
              <a:off x="1600200" y="3016250"/>
              <a:ext cx="1278088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/>
                <a:t>50-60 ml</a:t>
              </a:r>
              <a:endParaRPr lang="tr-TR" altLang="en-US"/>
            </a:p>
          </p:txBody>
        </p:sp>
        <p:sp>
          <p:nvSpPr>
            <p:cNvPr id="4134" name="Text Box 38"/>
            <p:cNvSpPr txBox="1">
              <a:spLocks noChangeArrowheads="1"/>
            </p:cNvSpPr>
            <p:nvPr/>
          </p:nvSpPr>
          <p:spPr bwMode="auto">
            <a:xfrm>
              <a:off x="423863" y="2655888"/>
              <a:ext cx="1065376" cy="4432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b="1"/>
                <a:t>Öd kisəsi</a:t>
              </a:r>
              <a:endParaRPr lang="tr-TR" altLang="en-US" b="1"/>
            </a:p>
          </p:txBody>
        </p:sp>
        <p:sp>
          <p:nvSpPr>
            <p:cNvPr id="4135" name="Text Box 39"/>
            <p:cNvSpPr txBox="1">
              <a:spLocks noChangeArrowheads="1"/>
            </p:cNvSpPr>
            <p:nvPr/>
          </p:nvSpPr>
          <p:spPr bwMode="auto">
            <a:xfrm>
              <a:off x="745005" y="4300537"/>
              <a:ext cx="1364314" cy="7757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b="1"/>
                <a:t>Kisə axacağı</a:t>
              </a:r>
            </a:p>
            <a:p>
              <a:pPr algn="ctr"/>
              <a:r>
                <a:rPr lang="az-Latn-AZ" altLang="en-US" b="1"/>
                <a:t>1-4 sm</a:t>
              </a:r>
              <a:endParaRPr lang="tr-TR" altLang="en-US" b="1"/>
            </a:p>
          </p:txBody>
        </p:sp>
        <p:sp>
          <p:nvSpPr>
            <p:cNvPr id="4137" name="Text Box 41"/>
            <p:cNvSpPr txBox="1">
              <a:spLocks noChangeArrowheads="1"/>
            </p:cNvSpPr>
            <p:nvPr/>
          </p:nvSpPr>
          <p:spPr bwMode="auto">
            <a:xfrm>
              <a:off x="349427" y="0"/>
              <a:ext cx="2323746" cy="7757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b="1" dirty="0"/>
                <a:t>Sağ qaraciyər axacağı </a:t>
              </a:r>
            </a:p>
            <a:p>
              <a:pPr algn="ctr"/>
              <a:r>
                <a:rPr lang="az-Latn-AZ" altLang="en-US" b="1" dirty="0"/>
                <a:t>1-1,5 sm</a:t>
              </a:r>
              <a:endParaRPr lang="tr-TR" altLang="en-US" b="1" dirty="0"/>
            </a:p>
          </p:txBody>
        </p:sp>
        <p:sp>
          <p:nvSpPr>
            <p:cNvPr id="4138" name="Text Box 42"/>
            <p:cNvSpPr txBox="1">
              <a:spLocks noChangeArrowheads="1"/>
            </p:cNvSpPr>
            <p:nvPr/>
          </p:nvSpPr>
          <p:spPr bwMode="auto">
            <a:xfrm>
              <a:off x="4677180" y="-124184"/>
              <a:ext cx="2279300" cy="7757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b="1" dirty="0"/>
                <a:t>Sol qaraciyər axacağı </a:t>
              </a:r>
            </a:p>
            <a:p>
              <a:pPr algn="ctr"/>
              <a:r>
                <a:rPr lang="az-Latn-AZ" altLang="en-US" b="1" dirty="0"/>
                <a:t>3-4 sm</a:t>
              </a:r>
              <a:endParaRPr lang="tr-TR" altLang="en-US" b="1" dirty="0"/>
            </a:p>
          </p:txBody>
        </p:sp>
        <p:cxnSp>
          <p:nvCxnSpPr>
            <p:cNvPr id="4140" name="AutoShape 44"/>
            <p:cNvCxnSpPr>
              <a:cxnSpLocks noChangeShapeType="1"/>
              <a:stCxn id="4137" idx="3"/>
            </p:cNvCxnSpPr>
            <p:nvPr/>
          </p:nvCxnSpPr>
          <p:spPr bwMode="auto">
            <a:xfrm>
              <a:off x="2673173" y="387858"/>
              <a:ext cx="496194" cy="887809"/>
            </a:xfrm>
            <a:prstGeom prst="curved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41" name="AutoShape 45"/>
            <p:cNvCxnSpPr>
              <a:cxnSpLocks noChangeShapeType="1"/>
              <a:stCxn id="4135" idx="3"/>
              <a:endCxn id="4112" idx="1"/>
            </p:cNvCxnSpPr>
            <p:nvPr/>
          </p:nvCxnSpPr>
          <p:spPr bwMode="auto">
            <a:xfrm flipV="1">
              <a:off x="2109319" y="2637053"/>
              <a:ext cx="1119866" cy="2051343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38" name="Title 3"/>
          <p:cNvSpPr txBox="1">
            <a:spLocks/>
          </p:cNvSpPr>
          <p:nvPr/>
        </p:nvSpPr>
        <p:spPr>
          <a:xfrm>
            <a:off x="2908402" y="52900"/>
            <a:ext cx="6235597" cy="50217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anatomiyası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2B0A30-1E63-4C39-9E9E-C3F213B34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4B60C6EC-E9A0-43B8-AFF4-DD21CE155FDC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3" name="AutoShape 44">
            <a:extLst>
              <a:ext uri="{FF2B5EF4-FFF2-40B4-BE49-F238E27FC236}">
                <a16:creationId xmlns:a16="http://schemas.microsoft.com/office/drawing/2014/main" id="{CE741BBF-2275-48DD-9842-2054B6E2EE1C}"/>
              </a:ext>
            </a:extLst>
          </p:cNvPr>
          <p:cNvCxnSpPr>
            <a:cxnSpLocks noChangeShapeType="1"/>
            <a:stCxn id="4138" idx="1"/>
          </p:cNvCxnSpPr>
          <p:nvPr/>
        </p:nvCxnSpPr>
        <p:spPr bwMode="auto">
          <a:xfrm rot="10800000" flipV="1">
            <a:off x="5611098" y="1362696"/>
            <a:ext cx="473092" cy="621482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754479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71800" y="86380"/>
            <a:ext cx="6172200" cy="75182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anatomiyası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57200" y="1825625"/>
            <a:ext cx="6400800" cy="4351338"/>
          </a:xfrm>
        </p:spPr>
        <p:txBody>
          <a:bodyPr>
            <a:normAutofit/>
          </a:bodyPr>
          <a:lstStyle/>
          <a:p>
            <a:pPr lvl="0"/>
            <a:r>
              <a:rPr lang="az-Latn-AZ" sz="3000" b="1" dirty="0">
                <a:solidFill>
                  <a:schemeClr val="accent1"/>
                </a:solidFill>
              </a:rPr>
              <a:t>Arteriyalar</a:t>
            </a:r>
            <a:endParaRPr lang="en-US" sz="3000" b="1" dirty="0">
              <a:solidFill>
                <a:schemeClr val="accent1"/>
              </a:solidFill>
            </a:endParaRPr>
          </a:p>
          <a:p>
            <a:pPr lvl="1"/>
            <a:endParaRPr lang="az-Latn-AZ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Qaraciyərdaxili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öd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yolları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uyğun</a:t>
            </a:r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arteriyalar</a:t>
            </a:r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la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. </a:t>
            </a:r>
            <a:endParaRPr lang="en-US" sz="2000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Qaraciyərxarici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öd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yolları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3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və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9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istiqamətlərində</a:t>
            </a:r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 paralel 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ateriyalarla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endParaRPr lang="en-US" sz="2000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Öd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kisəsi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kisə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arteriyası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ilə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endParaRPr lang="az-Latn-AZ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endParaRPr lang="en-US" sz="2000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en-US" b="1" dirty="0" err="1">
                <a:solidFill>
                  <a:schemeClr val="accent1"/>
                </a:solidFill>
              </a:rPr>
              <a:t>Venalar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a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r</a:t>
            </a:r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t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eriyaları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müşayət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edir</a:t>
            </a:r>
            <a:endParaRPr lang="en-US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9DC831-8540-4256-90AB-7E2B1053E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D54F86-FAAC-4A83-8885-10B446511B35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313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86380"/>
            <a:ext cx="6019800" cy="75182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anatomiyası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57200" y="1141259"/>
            <a:ext cx="6705600" cy="518160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b="1" dirty="0" err="1">
                <a:solidFill>
                  <a:schemeClr val="accent1"/>
                </a:solidFill>
              </a:rPr>
              <a:t>Limfatik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axın</a:t>
            </a:r>
            <a:endParaRPr lang="az-Latn-AZ" b="1" dirty="0">
              <a:solidFill>
                <a:schemeClr val="accent1"/>
              </a:solidFill>
            </a:endParaRPr>
          </a:p>
          <a:p>
            <a:pPr lvl="0"/>
            <a:endParaRPr lang="en-US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Öd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yollarının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limfası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üç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yolla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günəş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kələfi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limfatik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düyün-lərinə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axır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: </a:t>
            </a:r>
            <a:endParaRPr lang="az-Latn-AZ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qaraciyər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arteriyası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ətrafı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düyünlər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vasitəsi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ilə</a:t>
            </a:r>
            <a:endParaRPr lang="az-Latn-AZ" sz="2000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retroduodenal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və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pankreatik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düyünlər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vasitəsi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ilə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; </a:t>
            </a:r>
            <a:endParaRPr lang="az-Latn-AZ" sz="2000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peripilorik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və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qastrik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limfa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düyünləri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vasitəsi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10000"/>
                  </a:schemeClr>
                </a:solidFill>
              </a:rPr>
              <a:t>ilə</a:t>
            </a:r>
            <a:r>
              <a:rPr lang="en-US" sz="2000" dirty="0">
                <a:solidFill>
                  <a:schemeClr val="tx2">
                    <a:lumMod val="10000"/>
                  </a:schemeClr>
                </a:solidFill>
              </a:rPr>
              <a:t>. </a:t>
            </a:r>
            <a:endParaRPr lang="az-Latn-AZ" sz="2000" dirty="0">
              <a:solidFill>
                <a:schemeClr val="tx2">
                  <a:lumMod val="10000"/>
                </a:schemeClr>
              </a:solidFill>
            </a:endParaRPr>
          </a:p>
          <a:p>
            <a:endParaRPr lang="az-Latn-AZ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Öd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kisəsinin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limfası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adətən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Kalot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üçbucağında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yerləşən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limfa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düyününə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axır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.</a:t>
            </a:r>
            <a:endParaRPr lang="en-US" sz="32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071E4D-1EE5-4C14-A5A1-9FEF8ACB8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B3B29D-4F02-4FE6-BE0A-814ED7194F16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539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86380"/>
            <a:ext cx="6096000" cy="75182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anatomiyası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28600" y="1295400"/>
            <a:ext cx="5486400" cy="5181600"/>
          </a:xfrm>
        </p:spPr>
        <p:txBody>
          <a:bodyPr>
            <a:noAutofit/>
          </a:bodyPr>
          <a:lstStyle/>
          <a:p>
            <a:pPr lvl="0"/>
            <a:r>
              <a:rPr lang="en-US" b="1" dirty="0" err="1">
                <a:solidFill>
                  <a:schemeClr val="accent1"/>
                </a:solidFill>
              </a:rPr>
              <a:t>İnnervasiya</a:t>
            </a:r>
            <a:endParaRPr lang="en-US" sz="2400" dirty="0">
              <a:solidFill>
                <a:schemeClr val="accent1"/>
              </a:solidFill>
            </a:endParaRPr>
          </a:p>
          <a:p>
            <a:pPr lvl="1"/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Simpatik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sinirlər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öd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kisəsi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və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sfinktorları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boşal</a:t>
            </a:r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dır</a:t>
            </a:r>
          </a:p>
          <a:p>
            <a:pPr lvl="1"/>
            <a:endParaRPr lang="az-Latn-AZ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P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arasimpatik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sinirlər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öd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kisəsi</a:t>
            </a:r>
            <a:r>
              <a:rPr lang="az-Latn-AZ" dirty="0">
                <a:solidFill>
                  <a:schemeClr val="tx2">
                    <a:lumMod val="10000"/>
                  </a:schemeClr>
                </a:solidFill>
              </a:rPr>
              <a:t>ni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yığır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Oddi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sfinktorunun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peristaltizmı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</a:rPr>
              <a:t>artır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</a:rPr>
              <a:t>. </a:t>
            </a:r>
            <a:endParaRPr lang="az-Latn-AZ" dirty="0">
              <a:solidFill>
                <a:schemeClr val="tx2">
                  <a:lumMod val="10000"/>
                </a:schemeClr>
              </a:solidFill>
            </a:endParaRPr>
          </a:p>
          <a:p>
            <a:pPr lvl="1"/>
            <a:endParaRPr lang="en-US" sz="2000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en-US" sz="2400" dirty="0" err="1">
                <a:solidFill>
                  <a:schemeClr val="tx2">
                    <a:lumMod val="10000"/>
                  </a:schemeClr>
                </a:solidFill>
              </a:rPr>
              <a:t>Vegetativ</a:t>
            </a:r>
            <a:r>
              <a:rPr lang="en-US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10000"/>
                  </a:schemeClr>
                </a:solidFill>
              </a:rPr>
              <a:t>sinirlər</a:t>
            </a:r>
            <a:r>
              <a:rPr lang="en-US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10000"/>
                  </a:schemeClr>
                </a:solidFill>
              </a:rPr>
              <a:t>həm</a:t>
            </a:r>
            <a:r>
              <a:rPr lang="en-US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10000"/>
                  </a:schemeClr>
                </a:solidFill>
              </a:rPr>
              <a:t>də</a:t>
            </a:r>
            <a:r>
              <a:rPr lang="en-US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10000"/>
                  </a:schemeClr>
                </a:solidFill>
              </a:rPr>
              <a:t>ağrı</a:t>
            </a:r>
            <a:r>
              <a:rPr lang="en-US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10000"/>
                  </a:schemeClr>
                </a:solidFill>
              </a:rPr>
              <a:t>impluslarını</a:t>
            </a:r>
            <a:r>
              <a:rPr lang="en-US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10000"/>
                  </a:schemeClr>
                </a:solidFill>
              </a:rPr>
              <a:t>daşıyırlar</a:t>
            </a:r>
            <a:endParaRPr lang="en-US" sz="44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41820E-1142-4C70-BEFD-3467BAB4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3A5C00-6646-40A6-95F9-C56DC2F8BD71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570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73" name="Group 13"/>
          <p:cNvGrpSpPr>
            <a:grpSpLocks/>
          </p:cNvGrpSpPr>
          <p:nvPr/>
        </p:nvGrpSpPr>
        <p:grpSpPr bwMode="auto">
          <a:xfrm>
            <a:off x="1703388" y="914400"/>
            <a:ext cx="1871662" cy="1720850"/>
            <a:chOff x="1610" y="981"/>
            <a:chExt cx="1179" cy="1084"/>
          </a:xfrm>
        </p:grpSpPr>
        <p:sp>
          <p:nvSpPr>
            <p:cNvPr id="15365" name="Freeform 5"/>
            <p:cNvSpPr>
              <a:spLocks/>
            </p:cNvSpPr>
            <p:nvPr/>
          </p:nvSpPr>
          <p:spPr bwMode="auto">
            <a:xfrm>
              <a:off x="2024" y="1028"/>
              <a:ext cx="741" cy="1037"/>
            </a:xfrm>
            <a:custGeom>
              <a:avLst/>
              <a:gdLst>
                <a:gd name="T0" fmla="*/ 620 w 1180"/>
                <a:gd name="T1" fmla="*/ 297 h 1433"/>
                <a:gd name="T2" fmla="*/ 1066 w 1180"/>
                <a:gd name="T3" fmla="*/ 38 h 1433"/>
                <a:gd name="T4" fmla="*/ 1127 w 1180"/>
                <a:gd name="T5" fmla="*/ 160 h 1433"/>
                <a:gd name="T6" fmla="*/ 751 w 1180"/>
                <a:gd name="T7" fmla="*/ 527 h 1433"/>
                <a:gd name="T8" fmla="*/ 727 w 1180"/>
                <a:gd name="T9" fmla="*/ 1307 h 1433"/>
                <a:gd name="T10" fmla="*/ 541 w 1180"/>
                <a:gd name="T11" fmla="*/ 1285 h 1433"/>
                <a:gd name="T12" fmla="*/ 515 w 1180"/>
                <a:gd name="T13" fmla="*/ 570 h 1433"/>
                <a:gd name="T14" fmla="*/ 368 w 1180"/>
                <a:gd name="T15" fmla="*/ 261 h 1433"/>
                <a:gd name="T16" fmla="*/ 50 w 1180"/>
                <a:gd name="T17" fmla="*/ 87 h 1433"/>
                <a:gd name="T18" fmla="*/ 68 w 1180"/>
                <a:gd name="T19" fmla="*/ 3 h 1433"/>
                <a:gd name="T20" fmla="*/ 356 w 1180"/>
                <a:gd name="T21" fmla="*/ 105 h 1433"/>
                <a:gd name="T22" fmla="*/ 620 w 1180"/>
                <a:gd name="T23" fmla="*/ 297 h 1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0" h="1433">
                  <a:moveTo>
                    <a:pt x="620" y="297"/>
                  </a:moveTo>
                  <a:cubicBezTo>
                    <a:pt x="736" y="289"/>
                    <a:pt x="981" y="61"/>
                    <a:pt x="1066" y="38"/>
                  </a:cubicBezTo>
                  <a:cubicBezTo>
                    <a:pt x="1151" y="15"/>
                    <a:pt x="1180" y="79"/>
                    <a:pt x="1127" y="160"/>
                  </a:cubicBezTo>
                  <a:cubicBezTo>
                    <a:pt x="1075" y="242"/>
                    <a:pt x="818" y="335"/>
                    <a:pt x="751" y="527"/>
                  </a:cubicBezTo>
                  <a:cubicBezTo>
                    <a:pt x="684" y="718"/>
                    <a:pt x="762" y="1180"/>
                    <a:pt x="727" y="1307"/>
                  </a:cubicBezTo>
                  <a:cubicBezTo>
                    <a:pt x="692" y="1433"/>
                    <a:pt x="576" y="1408"/>
                    <a:pt x="541" y="1285"/>
                  </a:cubicBezTo>
                  <a:cubicBezTo>
                    <a:pt x="506" y="1162"/>
                    <a:pt x="544" y="741"/>
                    <a:pt x="515" y="570"/>
                  </a:cubicBezTo>
                  <a:cubicBezTo>
                    <a:pt x="486" y="399"/>
                    <a:pt x="446" y="341"/>
                    <a:pt x="368" y="261"/>
                  </a:cubicBezTo>
                  <a:cubicBezTo>
                    <a:pt x="290" y="181"/>
                    <a:pt x="100" y="130"/>
                    <a:pt x="50" y="87"/>
                  </a:cubicBezTo>
                  <a:cubicBezTo>
                    <a:pt x="0" y="44"/>
                    <a:pt x="17" y="0"/>
                    <a:pt x="68" y="3"/>
                  </a:cubicBezTo>
                  <a:cubicBezTo>
                    <a:pt x="119" y="6"/>
                    <a:pt x="264" y="56"/>
                    <a:pt x="356" y="105"/>
                  </a:cubicBezTo>
                  <a:cubicBezTo>
                    <a:pt x="448" y="154"/>
                    <a:pt x="565" y="257"/>
                    <a:pt x="620" y="297"/>
                  </a:cubicBezTo>
                  <a:close/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66" name="Rectangle 6"/>
            <p:cNvSpPr>
              <a:spLocks noChangeArrowheads="1"/>
            </p:cNvSpPr>
            <p:nvPr/>
          </p:nvSpPr>
          <p:spPr bwMode="auto">
            <a:xfrm>
              <a:off x="2328" y="1914"/>
              <a:ext cx="192" cy="1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67" name="Rectangle 7"/>
            <p:cNvSpPr>
              <a:spLocks noChangeArrowheads="1"/>
            </p:cNvSpPr>
            <p:nvPr/>
          </p:nvSpPr>
          <p:spPr bwMode="auto">
            <a:xfrm rot="-2324516">
              <a:off x="2693" y="981"/>
              <a:ext cx="96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68" name="Rectangle 8"/>
            <p:cNvSpPr>
              <a:spLocks noChangeArrowheads="1"/>
            </p:cNvSpPr>
            <p:nvPr/>
          </p:nvSpPr>
          <p:spPr bwMode="auto">
            <a:xfrm rot="-3806097">
              <a:off x="1973" y="1009"/>
              <a:ext cx="133" cy="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69" name="Freeform 9"/>
            <p:cNvSpPr>
              <a:spLocks/>
            </p:cNvSpPr>
            <p:nvPr/>
          </p:nvSpPr>
          <p:spPr bwMode="auto">
            <a:xfrm>
              <a:off x="1655" y="1480"/>
              <a:ext cx="707" cy="408"/>
            </a:xfrm>
            <a:custGeom>
              <a:avLst/>
              <a:gdLst>
                <a:gd name="T0" fmla="*/ 752 w 752"/>
                <a:gd name="T1" fmla="*/ 156 h 453"/>
                <a:gd name="T2" fmla="*/ 621 w 752"/>
                <a:gd name="T3" fmla="*/ 83 h 453"/>
                <a:gd name="T4" fmla="*/ 561 w 752"/>
                <a:gd name="T5" fmla="*/ 86 h 453"/>
                <a:gd name="T6" fmla="*/ 546 w 752"/>
                <a:gd name="T7" fmla="*/ 147 h 453"/>
                <a:gd name="T8" fmla="*/ 519 w 752"/>
                <a:gd name="T9" fmla="*/ 183 h 453"/>
                <a:gd name="T10" fmla="*/ 434 w 752"/>
                <a:gd name="T11" fmla="*/ 241 h 453"/>
                <a:gd name="T12" fmla="*/ 305 w 752"/>
                <a:gd name="T13" fmla="*/ 391 h 453"/>
                <a:gd name="T14" fmla="*/ 80 w 752"/>
                <a:gd name="T15" fmla="*/ 389 h 453"/>
                <a:gd name="T16" fmla="*/ 113 w 752"/>
                <a:gd name="T17" fmla="*/ 162 h 453"/>
                <a:gd name="T18" fmla="*/ 246 w 752"/>
                <a:gd name="T19" fmla="*/ 88 h 453"/>
                <a:gd name="T20" fmla="*/ 330 w 752"/>
                <a:gd name="T21" fmla="*/ 60 h 453"/>
                <a:gd name="T22" fmla="*/ 419 w 752"/>
                <a:gd name="T23" fmla="*/ 21 h 453"/>
                <a:gd name="T24" fmla="*/ 530 w 752"/>
                <a:gd name="T25" fmla="*/ 0 h 453"/>
                <a:gd name="T26" fmla="*/ 617 w 752"/>
                <a:gd name="T27" fmla="*/ 21 h 453"/>
                <a:gd name="T28" fmla="*/ 748 w 752"/>
                <a:gd name="T29" fmla="*/ 8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2" h="453">
                  <a:moveTo>
                    <a:pt x="752" y="156"/>
                  </a:moveTo>
                  <a:cubicBezTo>
                    <a:pt x="730" y="144"/>
                    <a:pt x="653" y="95"/>
                    <a:pt x="621" y="83"/>
                  </a:cubicBezTo>
                  <a:cubicBezTo>
                    <a:pt x="589" y="71"/>
                    <a:pt x="573" y="75"/>
                    <a:pt x="561" y="86"/>
                  </a:cubicBezTo>
                  <a:cubicBezTo>
                    <a:pt x="549" y="97"/>
                    <a:pt x="552" y="131"/>
                    <a:pt x="546" y="147"/>
                  </a:cubicBezTo>
                  <a:cubicBezTo>
                    <a:pt x="539" y="163"/>
                    <a:pt x="537" y="167"/>
                    <a:pt x="519" y="183"/>
                  </a:cubicBezTo>
                  <a:cubicBezTo>
                    <a:pt x="493" y="204"/>
                    <a:pt x="470" y="206"/>
                    <a:pt x="434" y="241"/>
                  </a:cubicBezTo>
                  <a:cubicBezTo>
                    <a:pt x="399" y="276"/>
                    <a:pt x="365" y="367"/>
                    <a:pt x="305" y="391"/>
                  </a:cubicBezTo>
                  <a:cubicBezTo>
                    <a:pt x="249" y="430"/>
                    <a:pt x="164" y="453"/>
                    <a:pt x="80" y="389"/>
                  </a:cubicBezTo>
                  <a:cubicBezTo>
                    <a:pt x="0" y="307"/>
                    <a:pt x="50" y="196"/>
                    <a:pt x="113" y="162"/>
                  </a:cubicBezTo>
                  <a:cubicBezTo>
                    <a:pt x="177" y="127"/>
                    <a:pt x="210" y="105"/>
                    <a:pt x="246" y="88"/>
                  </a:cubicBezTo>
                  <a:cubicBezTo>
                    <a:pt x="282" y="71"/>
                    <a:pt x="301" y="71"/>
                    <a:pt x="330" y="60"/>
                  </a:cubicBezTo>
                  <a:cubicBezTo>
                    <a:pt x="359" y="49"/>
                    <a:pt x="386" y="31"/>
                    <a:pt x="419" y="21"/>
                  </a:cubicBezTo>
                  <a:cubicBezTo>
                    <a:pt x="451" y="5"/>
                    <a:pt x="496" y="0"/>
                    <a:pt x="530" y="0"/>
                  </a:cubicBezTo>
                  <a:cubicBezTo>
                    <a:pt x="563" y="0"/>
                    <a:pt x="581" y="6"/>
                    <a:pt x="617" y="21"/>
                  </a:cubicBezTo>
                  <a:cubicBezTo>
                    <a:pt x="653" y="36"/>
                    <a:pt x="721" y="74"/>
                    <a:pt x="748" y="88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72" name="Freeform 12"/>
            <p:cNvSpPr>
              <a:spLocks/>
            </p:cNvSpPr>
            <p:nvPr/>
          </p:nvSpPr>
          <p:spPr bwMode="auto">
            <a:xfrm>
              <a:off x="1610" y="1192"/>
              <a:ext cx="642" cy="320"/>
            </a:xfrm>
            <a:custGeom>
              <a:avLst/>
              <a:gdLst>
                <a:gd name="T0" fmla="*/ 570 w 642"/>
                <a:gd name="T1" fmla="*/ 300 h 320"/>
                <a:gd name="T2" fmla="*/ 494 w 642"/>
                <a:gd name="T3" fmla="*/ 264 h 320"/>
                <a:gd name="T4" fmla="*/ 450 w 642"/>
                <a:gd name="T5" fmla="*/ 252 h 320"/>
                <a:gd name="T6" fmla="*/ 411 w 642"/>
                <a:gd name="T7" fmla="*/ 242 h 320"/>
                <a:gd name="T8" fmla="*/ 322 w 642"/>
                <a:gd name="T9" fmla="*/ 233 h 320"/>
                <a:gd name="T10" fmla="*/ 153 w 642"/>
                <a:gd name="T11" fmla="*/ 256 h 320"/>
                <a:gd name="T12" fmla="*/ 6 w 642"/>
                <a:gd name="T13" fmla="*/ 143 h 320"/>
                <a:gd name="T14" fmla="*/ 158 w 642"/>
                <a:gd name="T15" fmla="*/ 12 h 320"/>
                <a:gd name="T16" fmla="*/ 278 w 642"/>
                <a:gd name="T17" fmla="*/ 36 h 320"/>
                <a:gd name="T18" fmla="*/ 355 w 642"/>
                <a:gd name="T19" fmla="*/ 76 h 320"/>
                <a:gd name="T20" fmla="*/ 436 w 642"/>
                <a:gd name="T21" fmla="*/ 97 h 320"/>
                <a:gd name="T22" fmla="*/ 521 w 642"/>
                <a:gd name="T23" fmla="*/ 140 h 320"/>
                <a:gd name="T24" fmla="*/ 566 w 642"/>
                <a:gd name="T25" fmla="*/ 196 h 320"/>
                <a:gd name="T26" fmla="*/ 642 w 642"/>
                <a:gd name="T27" fmla="*/ 32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2" h="320">
                  <a:moveTo>
                    <a:pt x="570" y="300"/>
                  </a:moveTo>
                  <a:cubicBezTo>
                    <a:pt x="557" y="294"/>
                    <a:pt x="514" y="272"/>
                    <a:pt x="494" y="264"/>
                  </a:cubicBezTo>
                  <a:cubicBezTo>
                    <a:pt x="474" y="256"/>
                    <a:pt x="464" y="256"/>
                    <a:pt x="450" y="252"/>
                  </a:cubicBezTo>
                  <a:cubicBezTo>
                    <a:pt x="436" y="248"/>
                    <a:pt x="432" y="245"/>
                    <a:pt x="411" y="242"/>
                  </a:cubicBezTo>
                  <a:cubicBezTo>
                    <a:pt x="381" y="241"/>
                    <a:pt x="366" y="231"/>
                    <a:pt x="322" y="233"/>
                  </a:cubicBezTo>
                  <a:cubicBezTo>
                    <a:pt x="279" y="236"/>
                    <a:pt x="206" y="273"/>
                    <a:pt x="153" y="256"/>
                  </a:cubicBezTo>
                  <a:cubicBezTo>
                    <a:pt x="94" y="251"/>
                    <a:pt x="25" y="222"/>
                    <a:pt x="6" y="143"/>
                  </a:cubicBezTo>
                  <a:cubicBezTo>
                    <a:pt x="0" y="55"/>
                    <a:pt x="97" y="0"/>
                    <a:pt x="158" y="12"/>
                  </a:cubicBezTo>
                  <a:cubicBezTo>
                    <a:pt x="219" y="23"/>
                    <a:pt x="245" y="25"/>
                    <a:pt x="278" y="36"/>
                  </a:cubicBezTo>
                  <a:cubicBezTo>
                    <a:pt x="311" y="47"/>
                    <a:pt x="329" y="66"/>
                    <a:pt x="355" y="76"/>
                  </a:cubicBezTo>
                  <a:cubicBezTo>
                    <a:pt x="381" y="86"/>
                    <a:pt x="409" y="87"/>
                    <a:pt x="436" y="97"/>
                  </a:cubicBezTo>
                  <a:cubicBezTo>
                    <a:pt x="466" y="104"/>
                    <a:pt x="498" y="123"/>
                    <a:pt x="521" y="140"/>
                  </a:cubicBezTo>
                  <a:cubicBezTo>
                    <a:pt x="542" y="157"/>
                    <a:pt x="546" y="166"/>
                    <a:pt x="566" y="196"/>
                  </a:cubicBezTo>
                  <a:cubicBezTo>
                    <a:pt x="586" y="226"/>
                    <a:pt x="626" y="294"/>
                    <a:pt x="642" y="320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382" name="Group 22"/>
          <p:cNvGrpSpPr>
            <a:grpSpLocks/>
          </p:cNvGrpSpPr>
          <p:nvPr/>
        </p:nvGrpSpPr>
        <p:grpSpPr bwMode="auto">
          <a:xfrm>
            <a:off x="3648076" y="914400"/>
            <a:ext cx="1889125" cy="1720850"/>
            <a:chOff x="3050" y="1026"/>
            <a:chExt cx="1190" cy="1084"/>
          </a:xfrm>
        </p:grpSpPr>
        <p:sp>
          <p:nvSpPr>
            <p:cNvPr id="15375" name="Freeform 15"/>
            <p:cNvSpPr>
              <a:spLocks/>
            </p:cNvSpPr>
            <p:nvPr/>
          </p:nvSpPr>
          <p:spPr bwMode="auto">
            <a:xfrm>
              <a:off x="3475" y="1073"/>
              <a:ext cx="741" cy="1037"/>
            </a:xfrm>
            <a:custGeom>
              <a:avLst/>
              <a:gdLst>
                <a:gd name="T0" fmla="*/ 620 w 1180"/>
                <a:gd name="T1" fmla="*/ 297 h 1433"/>
                <a:gd name="T2" fmla="*/ 1066 w 1180"/>
                <a:gd name="T3" fmla="*/ 38 h 1433"/>
                <a:gd name="T4" fmla="*/ 1127 w 1180"/>
                <a:gd name="T5" fmla="*/ 160 h 1433"/>
                <a:gd name="T6" fmla="*/ 751 w 1180"/>
                <a:gd name="T7" fmla="*/ 527 h 1433"/>
                <a:gd name="T8" fmla="*/ 727 w 1180"/>
                <a:gd name="T9" fmla="*/ 1307 h 1433"/>
                <a:gd name="T10" fmla="*/ 541 w 1180"/>
                <a:gd name="T11" fmla="*/ 1285 h 1433"/>
                <a:gd name="T12" fmla="*/ 515 w 1180"/>
                <a:gd name="T13" fmla="*/ 570 h 1433"/>
                <a:gd name="T14" fmla="*/ 368 w 1180"/>
                <a:gd name="T15" fmla="*/ 261 h 1433"/>
                <a:gd name="T16" fmla="*/ 50 w 1180"/>
                <a:gd name="T17" fmla="*/ 87 h 1433"/>
                <a:gd name="T18" fmla="*/ 68 w 1180"/>
                <a:gd name="T19" fmla="*/ 3 h 1433"/>
                <a:gd name="T20" fmla="*/ 356 w 1180"/>
                <a:gd name="T21" fmla="*/ 105 h 1433"/>
                <a:gd name="T22" fmla="*/ 620 w 1180"/>
                <a:gd name="T23" fmla="*/ 297 h 1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0" h="1433">
                  <a:moveTo>
                    <a:pt x="620" y="297"/>
                  </a:moveTo>
                  <a:cubicBezTo>
                    <a:pt x="736" y="289"/>
                    <a:pt x="981" y="61"/>
                    <a:pt x="1066" y="38"/>
                  </a:cubicBezTo>
                  <a:cubicBezTo>
                    <a:pt x="1151" y="15"/>
                    <a:pt x="1180" y="79"/>
                    <a:pt x="1127" y="160"/>
                  </a:cubicBezTo>
                  <a:cubicBezTo>
                    <a:pt x="1075" y="242"/>
                    <a:pt x="818" y="335"/>
                    <a:pt x="751" y="527"/>
                  </a:cubicBezTo>
                  <a:cubicBezTo>
                    <a:pt x="684" y="718"/>
                    <a:pt x="762" y="1180"/>
                    <a:pt x="727" y="1307"/>
                  </a:cubicBezTo>
                  <a:cubicBezTo>
                    <a:pt x="692" y="1433"/>
                    <a:pt x="576" y="1408"/>
                    <a:pt x="541" y="1285"/>
                  </a:cubicBezTo>
                  <a:cubicBezTo>
                    <a:pt x="506" y="1162"/>
                    <a:pt x="544" y="741"/>
                    <a:pt x="515" y="570"/>
                  </a:cubicBezTo>
                  <a:cubicBezTo>
                    <a:pt x="486" y="399"/>
                    <a:pt x="446" y="341"/>
                    <a:pt x="368" y="261"/>
                  </a:cubicBezTo>
                  <a:cubicBezTo>
                    <a:pt x="290" y="181"/>
                    <a:pt x="100" y="130"/>
                    <a:pt x="50" y="87"/>
                  </a:cubicBezTo>
                  <a:cubicBezTo>
                    <a:pt x="0" y="44"/>
                    <a:pt x="17" y="0"/>
                    <a:pt x="68" y="3"/>
                  </a:cubicBezTo>
                  <a:cubicBezTo>
                    <a:pt x="119" y="6"/>
                    <a:pt x="264" y="56"/>
                    <a:pt x="356" y="105"/>
                  </a:cubicBezTo>
                  <a:cubicBezTo>
                    <a:pt x="448" y="154"/>
                    <a:pt x="565" y="257"/>
                    <a:pt x="620" y="297"/>
                  </a:cubicBezTo>
                  <a:close/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76" name="Rectangle 16"/>
            <p:cNvSpPr>
              <a:spLocks noChangeArrowheads="1"/>
            </p:cNvSpPr>
            <p:nvPr/>
          </p:nvSpPr>
          <p:spPr bwMode="auto">
            <a:xfrm>
              <a:off x="3779" y="1959"/>
              <a:ext cx="192" cy="1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77" name="Rectangle 17"/>
            <p:cNvSpPr>
              <a:spLocks noChangeArrowheads="1"/>
            </p:cNvSpPr>
            <p:nvPr/>
          </p:nvSpPr>
          <p:spPr bwMode="auto">
            <a:xfrm rot="-2324516">
              <a:off x="4144" y="1026"/>
              <a:ext cx="96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78" name="Rectangle 18"/>
            <p:cNvSpPr>
              <a:spLocks noChangeArrowheads="1"/>
            </p:cNvSpPr>
            <p:nvPr/>
          </p:nvSpPr>
          <p:spPr bwMode="auto">
            <a:xfrm rot="-3806097">
              <a:off x="3424" y="1054"/>
              <a:ext cx="133" cy="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79" name="Freeform 19"/>
            <p:cNvSpPr>
              <a:spLocks/>
            </p:cNvSpPr>
            <p:nvPr/>
          </p:nvSpPr>
          <p:spPr bwMode="auto">
            <a:xfrm>
              <a:off x="3106" y="1525"/>
              <a:ext cx="707" cy="408"/>
            </a:xfrm>
            <a:custGeom>
              <a:avLst/>
              <a:gdLst>
                <a:gd name="T0" fmla="*/ 752 w 752"/>
                <a:gd name="T1" fmla="*/ 156 h 453"/>
                <a:gd name="T2" fmla="*/ 621 w 752"/>
                <a:gd name="T3" fmla="*/ 83 h 453"/>
                <a:gd name="T4" fmla="*/ 561 w 752"/>
                <a:gd name="T5" fmla="*/ 86 h 453"/>
                <a:gd name="T6" fmla="*/ 546 w 752"/>
                <a:gd name="T7" fmla="*/ 147 h 453"/>
                <a:gd name="T8" fmla="*/ 519 w 752"/>
                <a:gd name="T9" fmla="*/ 183 h 453"/>
                <a:gd name="T10" fmla="*/ 434 w 752"/>
                <a:gd name="T11" fmla="*/ 241 h 453"/>
                <a:gd name="T12" fmla="*/ 305 w 752"/>
                <a:gd name="T13" fmla="*/ 391 h 453"/>
                <a:gd name="T14" fmla="*/ 80 w 752"/>
                <a:gd name="T15" fmla="*/ 389 h 453"/>
                <a:gd name="T16" fmla="*/ 113 w 752"/>
                <a:gd name="T17" fmla="*/ 162 h 453"/>
                <a:gd name="T18" fmla="*/ 246 w 752"/>
                <a:gd name="T19" fmla="*/ 88 h 453"/>
                <a:gd name="T20" fmla="*/ 330 w 752"/>
                <a:gd name="T21" fmla="*/ 60 h 453"/>
                <a:gd name="T22" fmla="*/ 419 w 752"/>
                <a:gd name="T23" fmla="*/ 21 h 453"/>
                <a:gd name="T24" fmla="*/ 530 w 752"/>
                <a:gd name="T25" fmla="*/ 0 h 453"/>
                <a:gd name="T26" fmla="*/ 617 w 752"/>
                <a:gd name="T27" fmla="*/ 21 h 453"/>
                <a:gd name="T28" fmla="*/ 748 w 752"/>
                <a:gd name="T29" fmla="*/ 8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2" h="453">
                  <a:moveTo>
                    <a:pt x="752" y="156"/>
                  </a:moveTo>
                  <a:cubicBezTo>
                    <a:pt x="730" y="144"/>
                    <a:pt x="653" y="95"/>
                    <a:pt x="621" y="83"/>
                  </a:cubicBezTo>
                  <a:cubicBezTo>
                    <a:pt x="589" y="71"/>
                    <a:pt x="573" y="75"/>
                    <a:pt x="561" y="86"/>
                  </a:cubicBezTo>
                  <a:cubicBezTo>
                    <a:pt x="549" y="97"/>
                    <a:pt x="552" y="131"/>
                    <a:pt x="546" y="147"/>
                  </a:cubicBezTo>
                  <a:cubicBezTo>
                    <a:pt x="539" y="163"/>
                    <a:pt x="537" y="167"/>
                    <a:pt x="519" y="183"/>
                  </a:cubicBezTo>
                  <a:cubicBezTo>
                    <a:pt x="493" y="204"/>
                    <a:pt x="470" y="206"/>
                    <a:pt x="434" y="241"/>
                  </a:cubicBezTo>
                  <a:cubicBezTo>
                    <a:pt x="399" y="276"/>
                    <a:pt x="365" y="367"/>
                    <a:pt x="305" y="391"/>
                  </a:cubicBezTo>
                  <a:cubicBezTo>
                    <a:pt x="249" y="430"/>
                    <a:pt x="164" y="453"/>
                    <a:pt x="80" y="389"/>
                  </a:cubicBezTo>
                  <a:cubicBezTo>
                    <a:pt x="0" y="307"/>
                    <a:pt x="50" y="196"/>
                    <a:pt x="113" y="162"/>
                  </a:cubicBezTo>
                  <a:cubicBezTo>
                    <a:pt x="177" y="127"/>
                    <a:pt x="210" y="105"/>
                    <a:pt x="246" y="88"/>
                  </a:cubicBezTo>
                  <a:cubicBezTo>
                    <a:pt x="282" y="71"/>
                    <a:pt x="301" y="71"/>
                    <a:pt x="330" y="60"/>
                  </a:cubicBezTo>
                  <a:cubicBezTo>
                    <a:pt x="359" y="49"/>
                    <a:pt x="386" y="31"/>
                    <a:pt x="419" y="21"/>
                  </a:cubicBezTo>
                  <a:cubicBezTo>
                    <a:pt x="451" y="5"/>
                    <a:pt x="496" y="0"/>
                    <a:pt x="530" y="0"/>
                  </a:cubicBezTo>
                  <a:cubicBezTo>
                    <a:pt x="563" y="0"/>
                    <a:pt x="581" y="6"/>
                    <a:pt x="617" y="21"/>
                  </a:cubicBezTo>
                  <a:cubicBezTo>
                    <a:pt x="653" y="36"/>
                    <a:pt x="721" y="74"/>
                    <a:pt x="748" y="88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0" name="Rectangle 20"/>
            <p:cNvSpPr>
              <a:spLocks noChangeArrowheads="1"/>
            </p:cNvSpPr>
            <p:nvPr/>
          </p:nvSpPr>
          <p:spPr bwMode="auto">
            <a:xfrm rot="953849">
              <a:off x="3061" y="1207"/>
              <a:ext cx="85" cy="1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81" name="Freeform 21"/>
            <p:cNvSpPr>
              <a:spLocks/>
            </p:cNvSpPr>
            <p:nvPr/>
          </p:nvSpPr>
          <p:spPr bwMode="auto">
            <a:xfrm>
              <a:off x="3050" y="1220"/>
              <a:ext cx="658" cy="321"/>
            </a:xfrm>
            <a:custGeom>
              <a:avLst/>
              <a:gdLst>
                <a:gd name="T0" fmla="*/ 658 w 658"/>
                <a:gd name="T1" fmla="*/ 28 h 321"/>
                <a:gd name="T2" fmla="*/ 590 w 658"/>
                <a:gd name="T3" fmla="*/ 136 h 321"/>
                <a:gd name="T4" fmla="*/ 522 w 658"/>
                <a:gd name="T5" fmla="*/ 192 h 321"/>
                <a:gd name="T6" fmla="*/ 445 w 658"/>
                <a:gd name="T7" fmla="*/ 232 h 321"/>
                <a:gd name="T8" fmla="*/ 357 w 658"/>
                <a:gd name="T9" fmla="*/ 246 h 321"/>
                <a:gd name="T10" fmla="*/ 199 w 658"/>
                <a:gd name="T11" fmla="*/ 311 h 321"/>
                <a:gd name="T12" fmla="*/ 28 w 658"/>
                <a:gd name="T13" fmla="*/ 239 h 321"/>
                <a:gd name="T14" fmla="*/ 142 w 658"/>
                <a:gd name="T15" fmla="*/ 74 h 321"/>
                <a:gd name="T16" fmla="*/ 264 w 658"/>
                <a:gd name="T17" fmla="*/ 66 h 321"/>
                <a:gd name="T18" fmla="*/ 349 w 658"/>
                <a:gd name="T19" fmla="*/ 86 h 321"/>
                <a:gd name="T20" fmla="*/ 402 w 658"/>
                <a:gd name="T21" fmla="*/ 84 h 321"/>
                <a:gd name="T22" fmla="*/ 475 w 658"/>
                <a:gd name="T23" fmla="*/ 109 h 321"/>
                <a:gd name="T24" fmla="*/ 546 w 658"/>
                <a:gd name="T25" fmla="*/ 100 h 321"/>
                <a:gd name="T26" fmla="*/ 610 w 658"/>
                <a:gd name="T27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8" h="321">
                  <a:moveTo>
                    <a:pt x="658" y="28"/>
                  </a:moveTo>
                  <a:cubicBezTo>
                    <a:pt x="647" y="45"/>
                    <a:pt x="613" y="109"/>
                    <a:pt x="590" y="136"/>
                  </a:cubicBezTo>
                  <a:cubicBezTo>
                    <a:pt x="567" y="163"/>
                    <a:pt x="546" y="176"/>
                    <a:pt x="522" y="192"/>
                  </a:cubicBezTo>
                  <a:cubicBezTo>
                    <a:pt x="498" y="208"/>
                    <a:pt x="472" y="223"/>
                    <a:pt x="445" y="232"/>
                  </a:cubicBezTo>
                  <a:cubicBezTo>
                    <a:pt x="416" y="239"/>
                    <a:pt x="399" y="233"/>
                    <a:pt x="357" y="246"/>
                  </a:cubicBezTo>
                  <a:cubicBezTo>
                    <a:pt x="316" y="260"/>
                    <a:pt x="255" y="314"/>
                    <a:pt x="199" y="311"/>
                  </a:cubicBezTo>
                  <a:cubicBezTo>
                    <a:pt x="141" y="321"/>
                    <a:pt x="67" y="311"/>
                    <a:pt x="28" y="239"/>
                  </a:cubicBezTo>
                  <a:cubicBezTo>
                    <a:pt x="0" y="156"/>
                    <a:pt x="80" y="78"/>
                    <a:pt x="142" y="74"/>
                  </a:cubicBezTo>
                  <a:cubicBezTo>
                    <a:pt x="204" y="69"/>
                    <a:pt x="229" y="64"/>
                    <a:pt x="264" y="66"/>
                  </a:cubicBezTo>
                  <a:cubicBezTo>
                    <a:pt x="299" y="69"/>
                    <a:pt x="326" y="83"/>
                    <a:pt x="349" y="86"/>
                  </a:cubicBezTo>
                  <a:cubicBezTo>
                    <a:pt x="372" y="89"/>
                    <a:pt x="381" y="80"/>
                    <a:pt x="402" y="84"/>
                  </a:cubicBezTo>
                  <a:cubicBezTo>
                    <a:pt x="432" y="83"/>
                    <a:pt x="451" y="106"/>
                    <a:pt x="475" y="109"/>
                  </a:cubicBezTo>
                  <a:cubicBezTo>
                    <a:pt x="499" y="112"/>
                    <a:pt x="524" y="118"/>
                    <a:pt x="546" y="100"/>
                  </a:cubicBezTo>
                  <a:cubicBezTo>
                    <a:pt x="568" y="82"/>
                    <a:pt x="597" y="21"/>
                    <a:pt x="610" y="0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391" name="Group 31"/>
          <p:cNvGrpSpPr>
            <a:grpSpLocks/>
          </p:cNvGrpSpPr>
          <p:nvPr/>
        </p:nvGrpSpPr>
        <p:grpSpPr bwMode="auto">
          <a:xfrm>
            <a:off x="6273801" y="914400"/>
            <a:ext cx="1765300" cy="1720850"/>
            <a:chOff x="1960" y="2160"/>
            <a:chExt cx="1112" cy="1084"/>
          </a:xfrm>
        </p:grpSpPr>
        <p:sp>
          <p:nvSpPr>
            <p:cNvPr id="15384" name="Freeform 24"/>
            <p:cNvSpPr>
              <a:spLocks/>
            </p:cNvSpPr>
            <p:nvPr/>
          </p:nvSpPr>
          <p:spPr bwMode="auto">
            <a:xfrm>
              <a:off x="2307" y="2207"/>
              <a:ext cx="741" cy="1037"/>
            </a:xfrm>
            <a:custGeom>
              <a:avLst/>
              <a:gdLst>
                <a:gd name="T0" fmla="*/ 620 w 1180"/>
                <a:gd name="T1" fmla="*/ 297 h 1433"/>
                <a:gd name="T2" fmla="*/ 1066 w 1180"/>
                <a:gd name="T3" fmla="*/ 38 h 1433"/>
                <a:gd name="T4" fmla="*/ 1127 w 1180"/>
                <a:gd name="T5" fmla="*/ 160 h 1433"/>
                <a:gd name="T6" fmla="*/ 751 w 1180"/>
                <a:gd name="T7" fmla="*/ 527 h 1433"/>
                <a:gd name="T8" fmla="*/ 727 w 1180"/>
                <a:gd name="T9" fmla="*/ 1307 h 1433"/>
                <a:gd name="T10" fmla="*/ 541 w 1180"/>
                <a:gd name="T11" fmla="*/ 1285 h 1433"/>
                <a:gd name="T12" fmla="*/ 515 w 1180"/>
                <a:gd name="T13" fmla="*/ 570 h 1433"/>
                <a:gd name="T14" fmla="*/ 368 w 1180"/>
                <a:gd name="T15" fmla="*/ 261 h 1433"/>
                <a:gd name="T16" fmla="*/ 50 w 1180"/>
                <a:gd name="T17" fmla="*/ 87 h 1433"/>
                <a:gd name="T18" fmla="*/ 68 w 1180"/>
                <a:gd name="T19" fmla="*/ 3 h 1433"/>
                <a:gd name="T20" fmla="*/ 356 w 1180"/>
                <a:gd name="T21" fmla="*/ 105 h 1433"/>
                <a:gd name="T22" fmla="*/ 620 w 1180"/>
                <a:gd name="T23" fmla="*/ 297 h 1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0" h="1433">
                  <a:moveTo>
                    <a:pt x="620" y="297"/>
                  </a:moveTo>
                  <a:cubicBezTo>
                    <a:pt x="736" y="289"/>
                    <a:pt x="981" y="61"/>
                    <a:pt x="1066" y="38"/>
                  </a:cubicBezTo>
                  <a:cubicBezTo>
                    <a:pt x="1151" y="15"/>
                    <a:pt x="1180" y="79"/>
                    <a:pt x="1127" y="160"/>
                  </a:cubicBezTo>
                  <a:cubicBezTo>
                    <a:pt x="1075" y="242"/>
                    <a:pt x="818" y="335"/>
                    <a:pt x="751" y="527"/>
                  </a:cubicBezTo>
                  <a:cubicBezTo>
                    <a:pt x="684" y="718"/>
                    <a:pt x="762" y="1180"/>
                    <a:pt x="727" y="1307"/>
                  </a:cubicBezTo>
                  <a:cubicBezTo>
                    <a:pt x="692" y="1433"/>
                    <a:pt x="576" y="1408"/>
                    <a:pt x="541" y="1285"/>
                  </a:cubicBezTo>
                  <a:cubicBezTo>
                    <a:pt x="506" y="1162"/>
                    <a:pt x="544" y="741"/>
                    <a:pt x="515" y="570"/>
                  </a:cubicBezTo>
                  <a:cubicBezTo>
                    <a:pt x="486" y="399"/>
                    <a:pt x="446" y="341"/>
                    <a:pt x="368" y="261"/>
                  </a:cubicBezTo>
                  <a:cubicBezTo>
                    <a:pt x="290" y="181"/>
                    <a:pt x="100" y="130"/>
                    <a:pt x="50" y="87"/>
                  </a:cubicBezTo>
                  <a:cubicBezTo>
                    <a:pt x="0" y="44"/>
                    <a:pt x="17" y="0"/>
                    <a:pt x="68" y="3"/>
                  </a:cubicBezTo>
                  <a:cubicBezTo>
                    <a:pt x="119" y="6"/>
                    <a:pt x="264" y="56"/>
                    <a:pt x="356" y="105"/>
                  </a:cubicBezTo>
                  <a:cubicBezTo>
                    <a:pt x="448" y="154"/>
                    <a:pt x="565" y="257"/>
                    <a:pt x="620" y="297"/>
                  </a:cubicBezTo>
                  <a:close/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5" name="Rectangle 25"/>
            <p:cNvSpPr>
              <a:spLocks noChangeArrowheads="1"/>
            </p:cNvSpPr>
            <p:nvPr/>
          </p:nvSpPr>
          <p:spPr bwMode="auto">
            <a:xfrm>
              <a:off x="2611" y="3093"/>
              <a:ext cx="192" cy="1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86" name="Rectangle 26"/>
            <p:cNvSpPr>
              <a:spLocks noChangeArrowheads="1"/>
            </p:cNvSpPr>
            <p:nvPr/>
          </p:nvSpPr>
          <p:spPr bwMode="auto">
            <a:xfrm rot="-2324516">
              <a:off x="2976" y="2160"/>
              <a:ext cx="96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87" name="Rectangle 27"/>
            <p:cNvSpPr>
              <a:spLocks noChangeArrowheads="1"/>
            </p:cNvSpPr>
            <p:nvPr/>
          </p:nvSpPr>
          <p:spPr bwMode="auto">
            <a:xfrm rot="-3806097">
              <a:off x="2256" y="2188"/>
              <a:ext cx="133" cy="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88" name="Freeform 28"/>
            <p:cNvSpPr>
              <a:spLocks/>
            </p:cNvSpPr>
            <p:nvPr/>
          </p:nvSpPr>
          <p:spPr bwMode="auto">
            <a:xfrm>
              <a:off x="1960" y="2659"/>
              <a:ext cx="685" cy="379"/>
            </a:xfrm>
            <a:custGeom>
              <a:avLst/>
              <a:gdLst>
                <a:gd name="T0" fmla="*/ 685 w 685"/>
                <a:gd name="T1" fmla="*/ 141 h 379"/>
                <a:gd name="T2" fmla="*/ 562 w 685"/>
                <a:gd name="T3" fmla="*/ 75 h 379"/>
                <a:gd name="T4" fmla="*/ 505 w 685"/>
                <a:gd name="T5" fmla="*/ 77 h 379"/>
                <a:gd name="T6" fmla="*/ 491 w 685"/>
                <a:gd name="T7" fmla="*/ 132 h 379"/>
                <a:gd name="T8" fmla="*/ 466 w 685"/>
                <a:gd name="T9" fmla="*/ 165 h 379"/>
                <a:gd name="T10" fmla="*/ 386 w 685"/>
                <a:gd name="T11" fmla="*/ 217 h 379"/>
                <a:gd name="T12" fmla="*/ 265 w 685"/>
                <a:gd name="T13" fmla="*/ 352 h 379"/>
                <a:gd name="T14" fmla="*/ 76 w 685"/>
                <a:gd name="T15" fmla="*/ 333 h 379"/>
                <a:gd name="T16" fmla="*/ 376 w 685"/>
                <a:gd name="T17" fmla="*/ 93 h 379"/>
                <a:gd name="T18" fmla="*/ 52 w 685"/>
                <a:gd name="T19" fmla="*/ 301 h 379"/>
                <a:gd name="T20" fmla="*/ 64 w 685"/>
                <a:gd name="T21" fmla="*/ 137 h 379"/>
                <a:gd name="T22" fmla="*/ 209 w 685"/>
                <a:gd name="T23" fmla="*/ 79 h 379"/>
                <a:gd name="T24" fmla="*/ 288 w 685"/>
                <a:gd name="T25" fmla="*/ 54 h 379"/>
                <a:gd name="T26" fmla="*/ 372 w 685"/>
                <a:gd name="T27" fmla="*/ 19 h 379"/>
                <a:gd name="T28" fmla="*/ 476 w 685"/>
                <a:gd name="T29" fmla="*/ 0 h 379"/>
                <a:gd name="T30" fmla="*/ 558 w 685"/>
                <a:gd name="T31" fmla="*/ 19 h 379"/>
                <a:gd name="T32" fmla="*/ 681 w 685"/>
                <a:gd name="T33" fmla="*/ 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5" h="379">
                  <a:moveTo>
                    <a:pt x="685" y="141"/>
                  </a:moveTo>
                  <a:cubicBezTo>
                    <a:pt x="664" y="130"/>
                    <a:pt x="592" y="86"/>
                    <a:pt x="562" y="75"/>
                  </a:cubicBezTo>
                  <a:cubicBezTo>
                    <a:pt x="532" y="64"/>
                    <a:pt x="517" y="68"/>
                    <a:pt x="505" y="77"/>
                  </a:cubicBezTo>
                  <a:cubicBezTo>
                    <a:pt x="494" y="87"/>
                    <a:pt x="497" y="118"/>
                    <a:pt x="491" y="132"/>
                  </a:cubicBezTo>
                  <a:cubicBezTo>
                    <a:pt x="485" y="147"/>
                    <a:pt x="483" y="150"/>
                    <a:pt x="466" y="165"/>
                  </a:cubicBezTo>
                  <a:cubicBezTo>
                    <a:pt x="441" y="184"/>
                    <a:pt x="420" y="186"/>
                    <a:pt x="386" y="217"/>
                  </a:cubicBezTo>
                  <a:cubicBezTo>
                    <a:pt x="353" y="249"/>
                    <a:pt x="317" y="333"/>
                    <a:pt x="265" y="352"/>
                  </a:cubicBezTo>
                  <a:cubicBezTo>
                    <a:pt x="221" y="379"/>
                    <a:pt x="57" y="376"/>
                    <a:pt x="76" y="333"/>
                  </a:cubicBezTo>
                  <a:cubicBezTo>
                    <a:pt x="95" y="290"/>
                    <a:pt x="372" y="88"/>
                    <a:pt x="376" y="93"/>
                  </a:cubicBezTo>
                  <a:cubicBezTo>
                    <a:pt x="335" y="84"/>
                    <a:pt x="101" y="292"/>
                    <a:pt x="52" y="301"/>
                  </a:cubicBezTo>
                  <a:cubicBezTo>
                    <a:pt x="0" y="308"/>
                    <a:pt x="4" y="185"/>
                    <a:pt x="64" y="137"/>
                  </a:cubicBezTo>
                  <a:cubicBezTo>
                    <a:pt x="124" y="89"/>
                    <a:pt x="172" y="93"/>
                    <a:pt x="209" y="79"/>
                  </a:cubicBezTo>
                  <a:cubicBezTo>
                    <a:pt x="246" y="65"/>
                    <a:pt x="261" y="64"/>
                    <a:pt x="288" y="54"/>
                  </a:cubicBezTo>
                  <a:cubicBezTo>
                    <a:pt x="316" y="44"/>
                    <a:pt x="341" y="28"/>
                    <a:pt x="372" y="19"/>
                  </a:cubicBezTo>
                  <a:cubicBezTo>
                    <a:pt x="402" y="5"/>
                    <a:pt x="444" y="0"/>
                    <a:pt x="476" y="0"/>
                  </a:cubicBezTo>
                  <a:cubicBezTo>
                    <a:pt x="507" y="0"/>
                    <a:pt x="524" y="5"/>
                    <a:pt x="558" y="19"/>
                  </a:cubicBezTo>
                  <a:cubicBezTo>
                    <a:pt x="592" y="32"/>
                    <a:pt x="656" y="67"/>
                    <a:pt x="681" y="79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400" name="Group 40"/>
          <p:cNvGrpSpPr>
            <a:grpSpLocks/>
          </p:cNvGrpSpPr>
          <p:nvPr/>
        </p:nvGrpSpPr>
        <p:grpSpPr bwMode="auto">
          <a:xfrm>
            <a:off x="8615362" y="914400"/>
            <a:ext cx="1800225" cy="1720850"/>
            <a:chOff x="3470" y="2074"/>
            <a:chExt cx="1134" cy="1084"/>
          </a:xfrm>
        </p:grpSpPr>
        <p:sp>
          <p:nvSpPr>
            <p:cNvPr id="15393" name="Freeform 33"/>
            <p:cNvSpPr>
              <a:spLocks/>
            </p:cNvSpPr>
            <p:nvPr/>
          </p:nvSpPr>
          <p:spPr bwMode="auto">
            <a:xfrm>
              <a:off x="3839" y="2121"/>
              <a:ext cx="741" cy="1037"/>
            </a:xfrm>
            <a:custGeom>
              <a:avLst/>
              <a:gdLst>
                <a:gd name="T0" fmla="*/ 620 w 1180"/>
                <a:gd name="T1" fmla="*/ 297 h 1433"/>
                <a:gd name="T2" fmla="*/ 1066 w 1180"/>
                <a:gd name="T3" fmla="*/ 38 h 1433"/>
                <a:gd name="T4" fmla="*/ 1127 w 1180"/>
                <a:gd name="T5" fmla="*/ 160 h 1433"/>
                <a:gd name="T6" fmla="*/ 751 w 1180"/>
                <a:gd name="T7" fmla="*/ 527 h 1433"/>
                <a:gd name="T8" fmla="*/ 727 w 1180"/>
                <a:gd name="T9" fmla="*/ 1307 h 1433"/>
                <a:gd name="T10" fmla="*/ 541 w 1180"/>
                <a:gd name="T11" fmla="*/ 1285 h 1433"/>
                <a:gd name="T12" fmla="*/ 515 w 1180"/>
                <a:gd name="T13" fmla="*/ 570 h 1433"/>
                <a:gd name="T14" fmla="*/ 368 w 1180"/>
                <a:gd name="T15" fmla="*/ 261 h 1433"/>
                <a:gd name="T16" fmla="*/ 50 w 1180"/>
                <a:gd name="T17" fmla="*/ 87 h 1433"/>
                <a:gd name="T18" fmla="*/ 68 w 1180"/>
                <a:gd name="T19" fmla="*/ 3 h 1433"/>
                <a:gd name="T20" fmla="*/ 356 w 1180"/>
                <a:gd name="T21" fmla="*/ 105 h 1433"/>
                <a:gd name="T22" fmla="*/ 620 w 1180"/>
                <a:gd name="T23" fmla="*/ 297 h 1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0" h="1433">
                  <a:moveTo>
                    <a:pt x="620" y="297"/>
                  </a:moveTo>
                  <a:cubicBezTo>
                    <a:pt x="736" y="289"/>
                    <a:pt x="981" y="61"/>
                    <a:pt x="1066" y="38"/>
                  </a:cubicBezTo>
                  <a:cubicBezTo>
                    <a:pt x="1151" y="15"/>
                    <a:pt x="1180" y="79"/>
                    <a:pt x="1127" y="160"/>
                  </a:cubicBezTo>
                  <a:cubicBezTo>
                    <a:pt x="1075" y="242"/>
                    <a:pt x="818" y="335"/>
                    <a:pt x="751" y="527"/>
                  </a:cubicBezTo>
                  <a:cubicBezTo>
                    <a:pt x="684" y="718"/>
                    <a:pt x="762" y="1180"/>
                    <a:pt x="727" y="1307"/>
                  </a:cubicBezTo>
                  <a:cubicBezTo>
                    <a:pt x="692" y="1433"/>
                    <a:pt x="576" y="1408"/>
                    <a:pt x="541" y="1285"/>
                  </a:cubicBezTo>
                  <a:cubicBezTo>
                    <a:pt x="506" y="1162"/>
                    <a:pt x="544" y="741"/>
                    <a:pt x="515" y="570"/>
                  </a:cubicBezTo>
                  <a:cubicBezTo>
                    <a:pt x="486" y="399"/>
                    <a:pt x="446" y="341"/>
                    <a:pt x="368" y="261"/>
                  </a:cubicBezTo>
                  <a:cubicBezTo>
                    <a:pt x="290" y="181"/>
                    <a:pt x="100" y="130"/>
                    <a:pt x="50" y="87"/>
                  </a:cubicBezTo>
                  <a:cubicBezTo>
                    <a:pt x="0" y="44"/>
                    <a:pt x="17" y="0"/>
                    <a:pt x="68" y="3"/>
                  </a:cubicBezTo>
                  <a:cubicBezTo>
                    <a:pt x="119" y="6"/>
                    <a:pt x="264" y="56"/>
                    <a:pt x="356" y="105"/>
                  </a:cubicBezTo>
                  <a:cubicBezTo>
                    <a:pt x="448" y="154"/>
                    <a:pt x="565" y="257"/>
                    <a:pt x="620" y="297"/>
                  </a:cubicBezTo>
                  <a:close/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4" name="Rectangle 34"/>
            <p:cNvSpPr>
              <a:spLocks noChangeArrowheads="1"/>
            </p:cNvSpPr>
            <p:nvPr/>
          </p:nvSpPr>
          <p:spPr bwMode="auto">
            <a:xfrm>
              <a:off x="4143" y="3007"/>
              <a:ext cx="192" cy="1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95" name="Rectangle 35"/>
            <p:cNvSpPr>
              <a:spLocks noChangeArrowheads="1"/>
            </p:cNvSpPr>
            <p:nvPr/>
          </p:nvSpPr>
          <p:spPr bwMode="auto">
            <a:xfrm rot="-2324516">
              <a:off x="4508" y="2074"/>
              <a:ext cx="96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96" name="Rectangle 36"/>
            <p:cNvSpPr>
              <a:spLocks noChangeArrowheads="1"/>
            </p:cNvSpPr>
            <p:nvPr/>
          </p:nvSpPr>
          <p:spPr bwMode="auto">
            <a:xfrm rot="-3806097">
              <a:off x="3788" y="2102"/>
              <a:ext cx="133" cy="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97" name="Freeform 37"/>
            <p:cNvSpPr>
              <a:spLocks/>
            </p:cNvSpPr>
            <p:nvPr/>
          </p:nvSpPr>
          <p:spPr bwMode="auto">
            <a:xfrm>
              <a:off x="3470" y="2520"/>
              <a:ext cx="707" cy="461"/>
            </a:xfrm>
            <a:custGeom>
              <a:avLst/>
              <a:gdLst>
                <a:gd name="T0" fmla="*/ 707 w 707"/>
                <a:gd name="T1" fmla="*/ 194 h 461"/>
                <a:gd name="T2" fmla="*/ 584 w 707"/>
                <a:gd name="T3" fmla="*/ 128 h 461"/>
                <a:gd name="T4" fmla="*/ 527 w 707"/>
                <a:gd name="T5" fmla="*/ 130 h 461"/>
                <a:gd name="T6" fmla="*/ 513 w 707"/>
                <a:gd name="T7" fmla="*/ 185 h 461"/>
                <a:gd name="T8" fmla="*/ 488 w 707"/>
                <a:gd name="T9" fmla="*/ 218 h 461"/>
                <a:gd name="T10" fmla="*/ 408 w 707"/>
                <a:gd name="T11" fmla="*/ 270 h 461"/>
                <a:gd name="T12" fmla="*/ 287 w 707"/>
                <a:gd name="T13" fmla="*/ 405 h 461"/>
                <a:gd name="T14" fmla="*/ 75 w 707"/>
                <a:gd name="T15" fmla="*/ 403 h 461"/>
                <a:gd name="T16" fmla="*/ 150 w 707"/>
                <a:gd name="T17" fmla="*/ 176 h 461"/>
                <a:gd name="T18" fmla="*/ 114 w 707"/>
                <a:gd name="T19" fmla="*/ 48 h 461"/>
                <a:gd name="T20" fmla="*/ 190 w 707"/>
                <a:gd name="T21" fmla="*/ 156 h 461"/>
                <a:gd name="T22" fmla="*/ 310 w 707"/>
                <a:gd name="T23" fmla="*/ 107 h 461"/>
                <a:gd name="T24" fmla="*/ 394 w 707"/>
                <a:gd name="T25" fmla="*/ 72 h 461"/>
                <a:gd name="T26" fmla="*/ 498 w 707"/>
                <a:gd name="T27" fmla="*/ 53 h 461"/>
                <a:gd name="T28" fmla="*/ 580 w 707"/>
                <a:gd name="T29" fmla="*/ 72 h 461"/>
                <a:gd name="T30" fmla="*/ 703 w 707"/>
                <a:gd name="T31" fmla="*/ 13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7" h="461">
                  <a:moveTo>
                    <a:pt x="707" y="194"/>
                  </a:moveTo>
                  <a:cubicBezTo>
                    <a:pt x="686" y="183"/>
                    <a:pt x="614" y="139"/>
                    <a:pt x="584" y="128"/>
                  </a:cubicBezTo>
                  <a:cubicBezTo>
                    <a:pt x="554" y="117"/>
                    <a:pt x="539" y="121"/>
                    <a:pt x="527" y="130"/>
                  </a:cubicBezTo>
                  <a:cubicBezTo>
                    <a:pt x="516" y="140"/>
                    <a:pt x="519" y="171"/>
                    <a:pt x="513" y="185"/>
                  </a:cubicBezTo>
                  <a:cubicBezTo>
                    <a:pt x="507" y="200"/>
                    <a:pt x="505" y="203"/>
                    <a:pt x="488" y="218"/>
                  </a:cubicBezTo>
                  <a:cubicBezTo>
                    <a:pt x="463" y="237"/>
                    <a:pt x="442" y="239"/>
                    <a:pt x="408" y="270"/>
                  </a:cubicBezTo>
                  <a:cubicBezTo>
                    <a:pt x="375" y="302"/>
                    <a:pt x="343" y="384"/>
                    <a:pt x="287" y="405"/>
                  </a:cubicBezTo>
                  <a:cubicBezTo>
                    <a:pt x="234" y="440"/>
                    <a:pt x="154" y="461"/>
                    <a:pt x="75" y="403"/>
                  </a:cubicBezTo>
                  <a:cubicBezTo>
                    <a:pt x="0" y="330"/>
                    <a:pt x="91" y="207"/>
                    <a:pt x="150" y="176"/>
                  </a:cubicBezTo>
                  <a:cubicBezTo>
                    <a:pt x="78" y="188"/>
                    <a:pt x="14" y="96"/>
                    <a:pt x="114" y="48"/>
                  </a:cubicBezTo>
                  <a:cubicBezTo>
                    <a:pt x="214" y="0"/>
                    <a:pt x="238" y="120"/>
                    <a:pt x="190" y="156"/>
                  </a:cubicBezTo>
                  <a:cubicBezTo>
                    <a:pt x="207" y="160"/>
                    <a:pt x="276" y="121"/>
                    <a:pt x="310" y="107"/>
                  </a:cubicBezTo>
                  <a:cubicBezTo>
                    <a:pt x="344" y="93"/>
                    <a:pt x="363" y="81"/>
                    <a:pt x="394" y="72"/>
                  </a:cubicBezTo>
                  <a:cubicBezTo>
                    <a:pt x="424" y="58"/>
                    <a:pt x="466" y="53"/>
                    <a:pt x="498" y="53"/>
                  </a:cubicBezTo>
                  <a:cubicBezTo>
                    <a:pt x="529" y="53"/>
                    <a:pt x="546" y="58"/>
                    <a:pt x="580" y="72"/>
                  </a:cubicBezTo>
                  <a:cubicBezTo>
                    <a:pt x="614" y="85"/>
                    <a:pt x="678" y="120"/>
                    <a:pt x="703" y="132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456" name="Group 96"/>
          <p:cNvGrpSpPr>
            <a:grpSpLocks/>
          </p:cNvGrpSpPr>
          <p:nvPr/>
        </p:nvGrpSpPr>
        <p:grpSpPr bwMode="auto">
          <a:xfrm>
            <a:off x="1774825" y="3933826"/>
            <a:ext cx="1987550" cy="2303463"/>
            <a:chOff x="368" y="2160"/>
            <a:chExt cx="1469" cy="1860"/>
          </a:xfrm>
        </p:grpSpPr>
        <p:sp>
          <p:nvSpPr>
            <p:cNvPr id="15402" name="Freeform 42"/>
            <p:cNvSpPr>
              <a:spLocks/>
            </p:cNvSpPr>
            <p:nvPr/>
          </p:nvSpPr>
          <p:spPr bwMode="auto">
            <a:xfrm>
              <a:off x="846" y="2241"/>
              <a:ext cx="960" cy="1779"/>
            </a:xfrm>
            <a:custGeom>
              <a:avLst/>
              <a:gdLst>
                <a:gd name="T0" fmla="*/ 620 w 1180"/>
                <a:gd name="T1" fmla="*/ 297 h 1433"/>
                <a:gd name="T2" fmla="*/ 1066 w 1180"/>
                <a:gd name="T3" fmla="*/ 38 h 1433"/>
                <a:gd name="T4" fmla="*/ 1127 w 1180"/>
                <a:gd name="T5" fmla="*/ 160 h 1433"/>
                <a:gd name="T6" fmla="*/ 751 w 1180"/>
                <a:gd name="T7" fmla="*/ 527 h 1433"/>
                <a:gd name="T8" fmla="*/ 727 w 1180"/>
                <a:gd name="T9" fmla="*/ 1307 h 1433"/>
                <a:gd name="T10" fmla="*/ 541 w 1180"/>
                <a:gd name="T11" fmla="*/ 1285 h 1433"/>
                <a:gd name="T12" fmla="*/ 515 w 1180"/>
                <a:gd name="T13" fmla="*/ 570 h 1433"/>
                <a:gd name="T14" fmla="*/ 368 w 1180"/>
                <a:gd name="T15" fmla="*/ 261 h 1433"/>
                <a:gd name="T16" fmla="*/ 50 w 1180"/>
                <a:gd name="T17" fmla="*/ 87 h 1433"/>
                <a:gd name="T18" fmla="*/ 68 w 1180"/>
                <a:gd name="T19" fmla="*/ 3 h 1433"/>
                <a:gd name="T20" fmla="*/ 356 w 1180"/>
                <a:gd name="T21" fmla="*/ 105 h 1433"/>
                <a:gd name="T22" fmla="*/ 620 w 1180"/>
                <a:gd name="T23" fmla="*/ 297 h 1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0" h="1433">
                  <a:moveTo>
                    <a:pt x="620" y="297"/>
                  </a:moveTo>
                  <a:cubicBezTo>
                    <a:pt x="736" y="289"/>
                    <a:pt x="981" y="61"/>
                    <a:pt x="1066" y="38"/>
                  </a:cubicBezTo>
                  <a:cubicBezTo>
                    <a:pt x="1151" y="15"/>
                    <a:pt x="1180" y="79"/>
                    <a:pt x="1127" y="160"/>
                  </a:cubicBezTo>
                  <a:cubicBezTo>
                    <a:pt x="1075" y="242"/>
                    <a:pt x="818" y="335"/>
                    <a:pt x="751" y="527"/>
                  </a:cubicBezTo>
                  <a:cubicBezTo>
                    <a:pt x="684" y="718"/>
                    <a:pt x="762" y="1180"/>
                    <a:pt x="727" y="1307"/>
                  </a:cubicBezTo>
                  <a:cubicBezTo>
                    <a:pt x="692" y="1433"/>
                    <a:pt x="576" y="1408"/>
                    <a:pt x="541" y="1285"/>
                  </a:cubicBezTo>
                  <a:cubicBezTo>
                    <a:pt x="506" y="1162"/>
                    <a:pt x="544" y="741"/>
                    <a:pt x="515" y="570"/>
                  </a:cubicBezTo>
                  <a:cubicBezTo>
                    <a:pt x="486" y="399"/>
                    <a:pt x="446" y="341"/>
                    <a:pt x="368" y="261"/>
                  </a:cubicBezTo>
                  <a:cubicBezTo>
                    <a:pt x="290" y="181"/>
                    <a:pt x="100" y="130"/>
                    <a:pt x="50" y="87"/>
                  </a:cubicBezTo>
                  <a:cubicBezTo>
                    <a:pt x="0" y="44"/>
                    <a:pt x="17" y="0"/>
                    <a:pt x="68" y="3"/>
                  </a:cubicBezTo>
                  <a:cubicBezTo>
                    <a:pt x="119" y="6"/>
                    <a:pt x="264" y="56"/>
                    <a:pt x="356" y="105"/>
                  </a:cubicBezTo>
                  <a:cubicBezTo>
                    <a:pt x="448" y="154"/>
                    <a:pt x="565" y="257"/>
                    <a:pt x="620" y="297"/>
                  </a:cubicBezTo>
                  <a:close/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03" name="Rectangle 43"/>
            <p:cNvSpPr>
              <a:spLocks noChangeArrowheads="1"/>
            </p:cNvSpPr>
            <p:nvPr/>
          </p:nvSpPr>
          <p:spPr bwMode="auto">
            <a:xfrm>
              <a:off x="1240" y="3761"/>
              <a:ext cx="248" cy="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04" name="Rectangle 44"/>
            <p:cNvSpPr>
              <a:spLocks noChangeArrowheads="1"/>
            </p:cNvSpPr>
            <p:nvPr/>
          </p:nvSpPr>
          <p:spPr bwMode="auto">
            <a:xfrm rot="-2324516">
              <a:off x="1713" y="2160"/>
              <a:ext cx="124" cy="3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05" name="Rectangle 45"/>
            <p:cNvSpPr>
              <a:spLocks noChangeArrowheads="1"/>
            </p:cNvSpPr>
            <p:nvPr/>
          </p:nvSpPr>
          <p:spPr bwMode="auto">
            <a:xfrm rot="-3806097">
              <a:off x="752" y="2224"/>
              <a:ext cx="228" cy="1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06" name="Freeform 46"/>
            <p:cNvSpPr>
              <a:spLocks/>
            </p:cNvSpPr>
            <p:nvPr/>
          </p:nvSpPr>
          <p:spPr bwMode="auto">
            <a:xfrm>
              <a:off x="368" y="3016"/>
              <a:ext cx="916" cy="700"/>
            </a:xfrm>
            <a:custGeom>
              <a:avLst/>
              <a:gdLst>
                <a:gd name="T0" fmla="*/ 752 w 752"/>
                <a:gd name="T1" fmla="*/ 156 h 453"/>
                <a:gd name="T2" fmla="*/ 621 w 752"/>
                <a:gd name="T3" fmla="*/ 83 h 453"/>
                <a:gd name="T4" fmla="*/ 561 w 752"/>
                <a:gd name="T5" fmla="*/ 86 h 453"/>
                <a:gd name="T6" fmla="*/ 546 w 752"/>
                <a:gd name="T7" fmla="*/ 147 h 453"/>
                <a:gd name="T8" fmla="*/ 519 w 752"/>
                <a:gd name="T9" fmla="*/ 183 h 453"/>
                <a:gd name="T10" fmla="*/ 434 w 752"/>
                <a:gd name="T11" fmla="*/ 241 h 453"/>
                <a:gd name="T12" fmla="*/ 305 w 752"/>
                <a:gd name="T13" fmla="*/ 391 h 453"/>
                <a:gd name="T14" fmla="*/ 80 w 752"/>
                <a:gd name="T15" fmla="*/ 389 h 453"/>
                <a:gd name="T16" fmla="*/ 113 w 752"/>
                <a:gd name="T17" fmla="*/ 162 h 453"/>
                <a:gd name="T18" fmla="*/ 246 w 752"/>
                <a:gd name="T19" fmla="*/ 88 h 453"/>
                <a:gd name="T20" fmla="*/ 330 w 752"/>
                <a:gd name="T21" fmla="*/ 60 h 453"/>
                <a:gd name="T22" fmla="*/ 419 w 752"/>
                <a:gd name="T23" fmla="*/ 21 h 453"/>
                <a:gd name="T24" fmla="*/ 530 w 752"/>
                <a:gd name="T25" fmla="*/ 0 h 453"/>
                <a:gd name="T26" fmla="*/ 617 w 752"/>
                <a:gd name="T27" fmla="*/ 21 h 453"/>
                <a:gd name="T28" fmla="*/ 748 w 752"/>
                <a:gd name="T29" fmla="*/ 8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2" h="453">
                  <a:moveTo>
                    <a:pt x="752" y="156"/>
                  </a:moveTo>
                  <a:cubicBezTo>
                    <a:pt x="730" y="144"/>
                    <a:pt x="653" y="95"/>
                    <a:pt x="621" y="83"/>
                  </a:cubicBezTo>
                  <a:cubicBezTo>
                    <a:pt x="589" y="71"/>
                    <a:pt x="573" y="75"/>
                    <a:pt x="561" y="86"/>
                  </a:cubicBezTo>
                  <a:cubicBezTo>
                    <a:pt x="549" y="97"/>
                    <a:pt x="552" y="131"/>
                    <a:pt x="546" y="147"/>
                  </a:cubicBezTo>
                  <a:cubicBezTo>
                    <a:pt x="539" y="163"/>
                    <a:pt x="537" y="167"/>
                    <a:pt x="519" y="183"/>
                  </a:cubicBezTo>
                  <a:cubicBezTo>
                    <a:pt x="493" y="204"/>
                    <a:pt x="470" y="206"/>
                    <a:pt x="434" y="241"/>
                  </a:cubicBezTo>
                  <a:cubicBezTo>
                    <a:pt x="399" y="276"/>
                    <a:pt x="365" y="367"/>
                    <a:pt x="305" y="391"/>
                  </a:cubicBezTo>
                  <a:cubicBezTo>
                    <a:pt x="249" y="430"/>
                    <a:pt x="164" y="453"/>
                    <a:pt x="80" y="389"/>
                  </a:cubicBezTo>
                  <a:cubicBezTo>
                    <a:pt x="0" y="307"/>
                    <a:pt x="50" y="196"/>
                    <a:pt x="113" y="162"/>
                  </a:cubicBezTo>
                  <a:cubicBezTo>
                    <a:pt x="177" y="127"/>
                    <a:pt x="210" y="105"/>
                    <a:pt x="246" y="88"/>
                  </a:cubicBezTo>
                  <a:cubicBezTo>
                    <a:pt x="282" y="71"/>
                    <a:pt x="301" y="71"/>
                    <a:pt x="330" y="60"/>
                  </a:cubicBezTo>
                  <a:cubicBezTo>
                    <a:pt x="359" y="49"/>
                    <a:pt x="386" y="31"/>
                    <a:pt x="419" y="21"/>
                  </a:cubicBezTo>
                  <a:cubicBezTo>
                    <a:pt x="451" y="5"/>
                    <a:pt x="496" y="0"/>
                    <a:pt x="530" y="0"/>
                  </a:cubicBezTo>
                  <a:cubicBezTo>
                    <a:pt x="563" y="0"/>
                    <a:pt x="581" y="6"/>
                    <a:pt x="617" y="21"/>
                  </a:cubicBezTo>
                  <a:cubicBezTo>
                    <a:pt x="653" y="36"/>
                    <a:pt x="721" y="74"/>
                    <a:pt x="748" y="88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417" name="Group 57"/>
          <p:cNvGrpSpPr>
            <a:grpSpLocks/>
          </p:cNvGrpSpPr>
          <p:nvPr/>
        </p:nvGrpSpPr>
        <p:grpSpPr bwMode="auto">
          <a:xfrm>
            <a:off x="7853798" y="3860801"/>
            <a:ext cx="1987116" cy="2225675"/>
            <a:chOff x="2318" y="2160"/>
            <a:chExt cx="1469" cy="1855"/>
          </a:xfrm>
        </p:grpSpPr>
        <p:sp>
          <p:nvSpPr>
            <p:cNvPr id="15415" name="Freeform 55"/>
            <p:cNvSpPr>
              <a:spLocks/>
            </p:cNvSpPr>
            <p:nvPr/>
          </p:nvSpPr>
          <p:spPr bwMode="auto">
            <a:xfrm>
              <a:off x="2318" y="3016"/>
              <a:ext cx="1254" cy="700"/>
            </a:xfrm>
            <a:custGeom>
              <a:avLst/>
              <a:gdLst>
                <a:gd name="T0" fmla="*/ 1070 w 1254"/>
                <a:gd name="T1" fmla="*/ 500 h 700"/>
                <a:gd name="T2" fmla="*/ 1158 w 1254"/>
                <a:gd name="T3" fmla="*/ 404 h 700"/>
                <a:gd name="T4" fmla="*/ 1146 w 1254"/>
                <a:gd name="T5" fmla="*/ 268 h 700"/>
                <a:gd name="T6" fmla="*/ 942 w 1254"/>
                <a:gd name="T7" fmla="*/ 148 h 700"/>
                <a:gd name="T8" fmla="*/ 756 w 1254"/>
                <a:gd name="T9" fmla="*/ 128 h 700"/>
                <a:gd name="T10" fmla="*/ 686 w 1254"/>
                <a:gd name="T11" fmla="*/ 144 h 700"/>
                <a:gd name="T12" fmla="*/ 665 w 1254"/>
                <a:gd name="T13" fmla="*/ 227 h 700"/>
                <a:gd name="T14" fmla="*/ 632 w 1254"/>
                <a:gd name="T15" fmla="*/ 283 h 700"/>
                <a:gd name="T16" fmla="*/ 529 w 1254"/>
                <a:gd name="T17" fmla="*/ 372 h 700"/>
                <a:gd name="T18" fmla="*/ 372 w 1254"/>
                <a:gd name="T19" fmla="*/ 604 h 700"/>
                <a:gd name="T20" fmla="*/ 97 w 1254"/>
                <a:gd name="T21" fmla="*/ 601 h 700"/>
                <a:gd name="T22" fmla="*/ 138 w 1254"/>
                <a:gd name="T23" fmla="*/ 250 h 700"/>
                <a:gd name="T24" fmla="*/ 300 w 1254"/>
                <a:gd name="T25" fmla="*/ 136 h 700"/>
                <a:gd name="T26" fmla="*/ 402 w 1254"/>
                <a:gd name="T27" fmla="*/ 93 h 700"/>
                <a:gd name="T28" fmla="*/ 510 w 1254"/>
                <a:gd name="T29" fmla="*/ 32 h 700"/>
                <a:gd name="T30" fmla="*/ 646 w 1254"/>
                <a:gd name="T31" fmla="*/ 0 h 700"/>
                <a:gd name="T32" fmla="*/ 752 w 1254"/>
                <a:gd name="T33" fmla="*/ 32 h 700"/>
                <a:gd name="T34" fmla="*/ 1006 w 1254"/>
                <a:gd name="T35" fmla="*/ 84 h 700"/>
                <a:gd name="T36" fmla="*/ 1218 w 1254"/>
                <a:gd name="T37" fmla="*/ 236 h 700"/>
                <a:gd name="T38" fmla="*/ 1222 w 1254"/>
                <a:gd name="T39" fmla="*/ 460 h 700"/>
                <a:gd name="T40" fmla="*/ 1066 w 1254"/>
                <a:gd name="T41" fmla="*/ 596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54" h="700">
                  <a:moveTo>
                    <a:pt x="1070" y="500"/>
                  </a:moveTo>
                  <a:cubicBezTo>
                    <a:pt x="1085" y="484"/>
                    <a:pt x="1145" y="443"/>
                    <a:pt x="1158" y="404"/>
                  </a:cubicBezTo>
                  <a:cubicBezTo>
                    <a:pt x="1171" y="365"/>
                    <a:pt x="1182" y="311"/>
                    <a:pt x="1146" y="268"/>
                  </a:cubicBezTo>
                  <a:cubicBezTo>
                    <a:pt x="1110" y="225"/>
                    <a:pt x="1007" y="171"/>
                    <a:pt x="942" y="148"/>
                  </a:cubicBezTo>
                  <a:cubicBezTo>
                    <a:pt x="877" y="125"/>
                    <a:pt x="799" y="129"/>
                    <a:pt x="756" y="128"/>
                  </a:cubicBezTo>
                  <a:cubicBezTo>
                    <a:pt x="713" y="127"/>
                    <a:pt x="701" y="128"/>
                    <a:pt x="686" y="144"/>
                  </a:cubicBezTo>
                  <a:cubicBezTo>
                    <a:pt x="671" y="160"/>
                    <a:pt x="674" y="204"/>
                    <a:pt x="665" y="227"/>
                  </a:cubicBezTo>
                  <a:cubicBezTo>
                    <a:pt x="656" y="250"/>
                    <a:pt x="654" y="258"/>
                    <a:pt x="632" y="283"/>
                  </a:cubicBezTo>
                  <a:cubicBezTo>
                    <a:pt x="601" y="315"/>
                    <a:pt x="573" y="318"/>
                    <a:pt x="529" y="372"/>
                  </a:cubicBezTo>
                  <a:cubicBezTo>
                    <a:pt x="486" y="426"/>
                    <a:pt x="445" y="567"/>
                    <a:pt x="372" y="604"/>
                  </a:cubicBezTo>
                  <a:cubicBezTo>
                    <a:pt x="303" y="664"/>
                    <a:pt x="200" y="700"/>
                    <a:pt x="97" y="601"/>
                  </a:cubicBezTo>
                  <a:cubicBezTo>
                    <a:pt x="0" y="474"/>
                    <a:pt x="61" y="303"/>
                    <a:pt x="138" y="250"/>
                  </a:cubicBezTo>
                  <a:cubicBezTo>
                    <a:pt x="216" y="196"/>
                    <a:pt x="256" y="162"/>
                    <a:pt x="300" y="136"/>
                  </a:cubicBezTo>
                  <a:cubicBezTo>
                    <a:pt x="344" y="110"/>
                    <a:pt x="367" y="110"/>
                    <a:pt x="402" y="93"/>
                  </a:cubicBezTo>
                  <a:cubicBezTo>
                    <a:pt x="437" y="76"/>
                    <a:pt x="470" y="48"/>
                    <a:pt x="510" y="32"/>
                  </a:cubicBezTo>
                  <a:cubicBezTo>
                    <a:pt x="549" y="8"/>
                    <a:pt x="604" y="0"/>
                    <a:pt x="646" y="0"/>
                  </a:cubicBezTo>
                  <a:cubicBezTo>
                    <a:pt x="686" y="0"/>
                    <a:pt x="692" y="18"/>
                    <a:pt x="752" y="32"/>
                  </a:cubicBezTo>
                  <a:cubicBezTo>
                    <a:pt x="812" y="46"/>
                    <a:pt x="928" y="50"/>
                    <a:pt x="1006" y="84"/>
                  </a:cubicBezTo>
                  <a:cubicBezTo>
                    <a:pt x="1084" y="118"/>
                    <a:pt x="1182" y="173"/>
                    <a:pt x="1218" y="236"/>
                  </a:cubicBezTo>
                  <a:cubicBezTo>
                    <a:pt x="1254" y="299"/>
                    <a:pt x="1247" y="400"/>
                    <a:pt x="1222" y="460"/>
                  </a:cubicBezTo>
                  <a:cubicBezTo>
                    <a:pt x="1197" y="520"/>
                    <a:pt x="1099" y="568"/>
                    <a:pt x="1066" y="596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11" name="Freeform 51"/>
            <p:cNvSpPr>
              <a:spLocks/>
            </p:cNvSpPr>
            <p:nvPr/>
          </p:nvSpPr>
          <p:spPr bwMode="auto">
            <a:xfrm>
              <a:off x="2796" y="2241"/>
              <a:ext cx="957" cy="1747"/>
            </a:xfrm>
            <a:custGeom>
              <a:avLst/>
              <a:gdLst>
                <a:gd name="T0" fmla="*/ 600 w 957"/>
                <a:gd name="T1" fmla="*/ 1363 h 1747"/>
                <a:gd name="T2" fmla="*/ 591 w 957"/>
                <a:gd name="T3" fmla="*/ 1623 h 1747"/>
                <a:gd name="T4" fmla="*/ 432 w 957"/>
                <a:gd name="T5" fmla="*/ 1595 h 1747"/>
                <a:gd name="T6" fmla="*/ 419 w 957"/>
                <a:gd name="T7" fmla="*/ 708 h 1747"/>
                <a:gd name="T8" fmla="*/ 299 w 957"/>
                <a:gd name="T9" fmla="*/ 324 h 1747"/>
                <a:gd name="T10" fmla="*/ 41 w 957"/>
                <a:gd name="T11" fmla="*/ 108 h 1747"/>
                <a:gd name="T12" fmla="*/ 55 w 957"/>
                <a:gd name="T13" fmla="*/ 4 h 1747"/>
                <a:gd name="T14" fmla="*/ 290 w 957"/>
                <a:gd name="T15" fmla="*/ 130 h 1747"/>
                <a:gd name="T16" fmla="*/ 504 w 957"/>
                <a:gd name="T17" fmla="*/ 369 h 1747"/>
                <a:gd name="T18" fmla="*/ 867 w 957"/>
                <a:gd name="T19" fmla="*/ 47 h 1747"/>
                <a:gd name="T20" fmla="*/ 917 w 957"/>
                <a:gd name="T21" fmla="*/ 199 h 1747"/>
                <a:gd name="T22" fmla="*/ 628 w 957"/>
                <a:gd name="T23" fmla="*/ 563 h 1747"/>
                <a:gd name="T24" fmla="*/ 596 w 957"/>
                <a:gd name="T25" fmla="*/ 1271 h 1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7" h="1747">
                  <a:moveTo>
                    <a:pt x="600" y="1363"/>
                  </a:moveTo>
                  <a:cubicBezTo>
                    <a:pt x="598" y="1407"/>
                    <a:pt x="619" y="1584"/>
                    <a:pt x="591" y="1623"/>
                  </a:cubicBezTo>
                  <a:cubicBezTo>
                    <a:pt x="563" y="1662"/>
                    <a:pt x="461" y="1747"/>
                    <a:pt x="432" y="1595"/>
                  </a:cubicBezTo>
                  <a:cubicBezTo>
                    <a:pt x="403" y="1443"/>
                    <a:pt x="441" y="920"/>
                    <a:pt x="419" y="708"/>
                  </a:cubicBezTo>
                  <a:cubicBezTo>
                    <a:pt x="397" y="496"/>
                    <a:pt x="363" y="423"/>
                    <a:pt x="299" y="324"/>
                  </a:cubicBezTo>
                  <a:cubicBezTo>
                    <a:pt x="236" y="225"/>
                    <a:pt x="81" y="161"/>
                    <a:pt x="41" y="108"/>
                  </a:cubicBezTo>
                  <a:cubicBezTo>
                    <a:pt x="0" y="55"/>
                    <a:pt x="14" y="0"/>
                    <a:pt x="55" y="4"/>
                  </a:cubicBezTo>
                  <a:cubicBezTo>
                    <a:pt x="97" y="7"/>
                    <a:pt x="215" y="70"/>
                    <a:pt x="290" y="130"/>
                  </a:cubicBezTo>
                  <a:cubicBezTo>
                    <a:pt x="364" y="191"/>
                    <a:pt x="460" y="319"/>
                    <a:pt x="504" y="369"/>
                  </a:cubicBezTo>
                  <a:cubicBezTo>
                    <a:pt x="599" y="359"/>
                    <a:pt x="798" y="76"/>
                    <a:pt x="867" y="47"/>
                  </a:cubicBezTo>
                  <a:cubicBezTo>
                    <a:pt x="936" y="19"/>
                    <a:pt x="957" y="113"/>
                    <a:pt x="917" y="199"/>
                  </a:cubicBezTo>
                  <a:cubicBezTo>
                    <a:pt x="877" y="285"/>
                    <a:pt x="682" y="384"/>
                    <a:pt x="628" y="563"/>
                  </a:cubicBezTo>
                  <a:cubicBezTo>
                    <a:pt x="574" y="742"/>
                    <a:pt x="603" y="1124"/>
                    <a:pt x="596" y="1271"/>
                  </a:cubicBezTo>
                </a:path>
              </a:pathLst>
            </a:custGeom>
            <a:solidFill>
              <a:srgbClr val="FFCC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12" name="Rectangle 52"/>
            <p:cNvSpPr>
              <a:spLocks noChangeArrowheads="1"/>
            </p:cNvSpPr>
            <p:nvPr/>
          </p:nvSpPr>
          <p:spPr bwMode="auto">
            <a:xfrm>
              <a:off x="3190" y="3761"/>
              <a:ext cx="248" cy="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13" name="Rectangle 53"/>
            <p:cNvSpPr>
              <a:spLocks noChangeArrowheads="1"/>
            </p:cNvSpPr>
            <p:nvPr/>
          </p:nvSpPr>
          <p:spPr bwMode="auto">
            <a:xfrm rot="-2324516">
              <a:off x="3663" y="2160"/>
              <a:ext cx="124" cy="3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14" name="Rectangle 54"/>
            <p:cNvSpPr>
              <a:spLocks noChangeArrowheads="1"/>
            </p:cNvSpPr>
            <p:nvPr/>
          </p:nvSpPr>
          <p:spPr bwMode="auto">
            <a:xfrm rot="-3806097">
              <a:off x="2702" y="2224"/>
              <a:ext cx="228" cy="1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441" name="Group 81"/>
          <p:cNvGrpSpPr>
            <a:grpSpLocks/>
          </p:cNvGrpSpPr>
          <p:nvPr/>
        </p:nvGrpSpPr>
        <p:grpSpPr bwMode="auto">
          <a:xfrm>
            <a:off x="4872038" y="3860801"/>
            <a:ext cx="2025650" cy="2017713"/>
            <a:chOff x="1982" y="1126"/>
            <a:chExt cx="1736" cy="2274"/>
          </a:xfrm>
        </p:grpSpPr>
        <p:sp>
          <p:nvSpPr>
            <p:cNvPr id="15442" name="Freeform 82"/>
            <p:cNvSpPr>
              <a:spLocks/>
            </p:cNvSpPr>
            <p:nvPr/>
          </p:nvSpPr>
          <p:spPr bwMode="auto">
            <a:xfrm>
              <a:off x="2608" y="1207"/>
              <a:ext cx="954" cy="2087"/>
            </a:xfrm>
            <a:custGeom>
              <a:avLst/>
              <a:gdLst>
                <a:gd name="T0" fmla="*/ 504 w 954"/>
                <a:gd name="T1" fmla="*/ 369 h 2087"/>
                <a:gd name="T2" fmla="*/ 867 w 954"/>
                <a:gd name="T3" fmla="*/ 47 h 2087"/>
                <a:gd name="T4" fmla="*/ 917 w 954"/>
                <a:gd name="T5" fmla="*/ 199 h 2087"/>
                <a:gd name="T6" fmla="*/ 647 w 954"/>
                <a:gd name="T7" fmla="*/ 640 h 2087"/>
                <a:gd name="T8" fmla="*/ 602 w 954"/>
                <a:gd name="T9" fmla="*/ 1805 h 2087"/>
                <a:gd name="T10" fmla="*/ 875 w 954"/>
                <a:gd name="T11" fmla="*/ 1728 h 2087"/>
                <a:gd name="T12" fmla="*/ 872 w 954"/>
                <a:gd name="T13" fmla="*/ 1865 h 2087"/>
                <a:gd name="T14" fmla="*/ 583 w 954"/>
                <a:gd name="T15" fmla="*/ 2011 h 2087"/>
                <a:gd name="T16" fmla="*/ 170 w 954"/>
                <a:gd name="T17" fmla="*/ 2057 h 2087"/>
                <a:gd name="T18" fmla="*/ 332 w 954"/>
                <a:gd name="T19" fmla="*/ 1829 h 2087"/>
                <a:gd name="T20" fmla="*/ 373 w 954"/>
                <a:gd name="T21" fmla="*/ 1271 h 2087"/>
                <a:gd name="T22" fmla="*/ 327 w 954"/>
                <a:gd name="T23" fmla="*/ 878 h 2087"/>
                <a:gd name="T24" fmla="*/ 284 w 954"/>
                <a:gd name="T25" fmla="*/ 719 h 2087"/>
                <a:gd name="T26" fmla="*/ 338 w 954"/>
                <a:gd name="T27" fmla="*/ 689 h 2087"/>
                <a:gd name="T28" fmla="*/ 410 w 954"/>
                <a:gd name="T29" fmla="*/ 785 h 2087"/>
                <a:gd name="T30" fmla="*/ 455 w 954"/>
                <a:gd name="T31" fmla="*/ 1179 h 2087"/>
                <a:gd name="T32" fmla="*/ 455 w 954"/>
                <a:gd name="T33" fmla="*/ 1600 h 2087"/>
                <a:gd name="T34" fmla="*/ 464 w 954"/>
                <a:gd name="T35" fmla="*/ 1198 h 2087"/>
                <a:gd name="T36" fmla="*/ 419 w 954"/>
                <a:gd name="T37" fmla="*/ 708 h 2087"/>
                <a:gd name="T38" fmla="*/ 299 w 954"/>
                <a:gd name="T39" fmla="*/ 324 h 2087"/>
                <a:gd name="T40" fmla="*/ 41 w 954"/>
                <a:gd name="T41" fmla="*/ 108 h 2087"/>
                <a:gd name="T42" fmla="*/ 55 w 954"/>
                <a:gd name="T43" fmla="*/ 4 h 2087"/>
                <a:gd name="T44" fmla="*/ 290 w 954"/>
                <a:gd name="T45" fmla="*/ 130 h 2087"/>
                <a:gd name="T46" fmla="*/ 504 w 954"/>
                <a:gd name="T47" fmla="*/ 369 h 2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4" h="2087">
                  <a:moveTo>
                    <a:pt x="504" y="369"/>
                  </a:moveTo>
                  <a:cubicBezTo>
                    <a:pt x="599" y="359"/>
                    <a:pt x="798" y="76"/>
                    <a:pt x="867" y="47"/>
                  </a:cubicBezTo>
                  <a:cubicBezTo>
                    <a:pt x="936" y="19"/>
                    <a:pt x="954" y="100"/>
                    <a:pt x="917" y="199"/>
                  </a:cubicBezTo>
                  <a:cubicBezTo>
                    <a:pt x="880" y="298"/>
                    <a:pt x="700" y="372"/>
                    <a:pt x="647" y="640"/>
                  </a:cubicBezTo>
                  <a:cubicBezTo>
                    <a:pt x="594" y="908"/>
                    <a:pt x="764" y="1205"/>
                    <a:pt x="602" y="1805"/>
                  </a:cubicBezTo>
                  <a:cubicBezTo>
                    <a:pt x="782" y="1817"/>
                    <a:pt x="834" y="1718"/>
                    <a:pt x="875" y="1728"/>
                  </a:cubicBezTo>
                  <a:cubicBezTo>
                    <a:pt x="920" y="1738"/>
                    <a:pt x="921" y="1818"/>
                    <a:pt x="872" y="1865"/>
                  </a:cubicBezTo>
                  <a:cubicBezTo>
                    <a:pt x="823" y="1912"/>
                    <a:pt x="700" y="1979"/>
                    <a:pt x="583" y="2011"/>
                  </a:cubicBezTo>
                  <a:cubicBezTo>
                    <a:pt x="466" y="2043"/>
                    <a:pt x="212" y="2087"/>
                    <a:pt x="170" y="2057"/>
                  </a:cubicBezTo>
                  <a:cubicBezTo>
                    <a:pt x="128" y="2027"/>
                    <a:pt x="298" y="1960"/>
                    <a:pt x="332" y="1829"/>
                  </a:cubicBezTo>
                  <a:cubicBezTo>
                    <a:pt x="366" y="1698"/>
                    <a:pt x="374" y="1429"/>
                    <a:pt x="373" y="1271"/>
                  </a:cubicBezTo>
                  <a:cubicBezTo>
                    <a:pt x="372" y="1113"/>
                    <a:pt x="342" y="970"/>
                    <a:pt x="327" y="878"/>
                  </a:cubicBezTo>
                  <a:cubicBezTo>
                    <a:pt x="312" y="786"/>
                    <a:pt x="282" y="750"/>
                    <a:pt x="284" y="719"/>
                  </a:cubicBezTo>
                  <a:cubicBezTo>
                    <a:pt x="286" y="688"/>
                    <a:pt x="317" y="678"/>
                    <a:pt x="338" y="689"/>
                  </a:cubicBezTo>
                  <a:cubicBezTo>
                    <a:pt x="359" y="700"/>
                    <a:pt x="391" y="703"/>
                    <a:pt x="410" y="785"/>
                  </a:cubicBezTo>
                  <a:cubicBezTo>
                    <a:pt x="429" y="867"/>
                    <a:pt x="448" y="1043"/>
                    <a:pt x="455" y="1179"/>
                  </a:cubicBezTo>
                  <a:cubicBezTo>
                    <a:pt x="462" y="1315"/>
                    <a:pt x="454" y="1597"/>
                    <a:pt x="455" y="1600"/>
                  </a:cubicBezTo>
                  <a:cubicBezTo>
                    <a:pt x="456" y="1603"/>
                    <a:pt x="470" y="1347"/>
                    <a:pt x="464" y="1198"/>
                  </a:cubicBezTo>
                  <a:cubicBezTo>
                    <a:pt x="458" y="1049"/>
                    <a:pt x="446" y="854"/>
                    <a:pt x="419" y="708"/>
                  </a:cubicBezTo>
                  <a:cubicBezTo>
                    <a:pt x="392" y="562"/>
                    <a:pt x="363" y="423"/>
                    <a:pt x="299" y="324"/>
                  </a:cubicBezTo>
                  <a:cubicBezTo>
                    <a:pt x="236" y="225"/>
                    <a:pt x="81" y="161"/>
                    <a:pt x="41" y="108"/>
                  </a:cubicBezTo>
                  <a:cubicBezTo>
                    <a:pt x="0" y="55"/>
                    <a:pt x="14" y="0"/>
                    <a:pt x="55" y="4"/>
                  </a:cubicBezTo>
                  <a:cubicBezTo>
                    <a:pt x="97" y="7"/>
                    <a:pt x="215" y="70"/>
                    <a:pt x="290" y="130"/>
                  </a:cubicBezTo>
                  <a:cubicBezTo>
                    <a:pt x="364" y="191"/>
                    <a:pt x="460" y="319"/>
                    <a:pt x="504" y="369"/>
                  </a:cubicBezTo>
                  <a:close/>
                </a:path>
              </a:pathLst>
            </a:custGeom>
            <a:solidFill>
              <a:srgbClr val="FFCC66"/>
            </a:solidFill>
            <a:ln w="190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43" name="Rectangle 83"/>
            <p:cNvSpPr>
              <a:spLocks noChangeArrowheads="1"/>
            </p:cNvSpPr>
            <p:nvPr/>
          </p:nvSpPr>
          <p:spPr bwMode="auto">
            <a:xfrm>
              <a:off x="3470" y="2886"/>
              <a:ext cx="248" cy="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44" name="Rectangle 84"/>
            <p:cNvSpPr>
              <a:spLocks noChangeArrowheads="1"/>
            </p:cNvSpPr>
            <p:nvPr/>
          </p:nvSpPr>
          <p:spPr bwMode="auto">
            <a:xfrm rot="-2324516">
              <a:off x="3475" y="1126"/>
              <a:ext cx="124" cy="3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45" name="Rectangle 85"/>
            <p:cNvSpPr>
              <a:spLocks noChangeArrowheads="1"/>
            </p:cNvSpPr>
            <p:nvPr/>
          </p:nvSpPr>
          <p:spPr bwMode="auto">
            <a:xfrm rot="-3806097">
              <a:off x="2514" y="1190"/>
              <a:ext cx="228" cy="1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46" name="Freeform 86"/>
            <p:cNvSpPr>
              <a:spLocks/>
            </p:cNvSpPr>
            <p:nvPr/>
          </p:nvSpPr>
          <p:spPr bwMode="auto">
            <a:xfrm>
              <a:off x="1982" y="1740"/>
              <a:ext cx="1012" cy="692"/>
            </a:xfrm>
            <a:custGeom>
              <a:avLst/>
              <a:gdLst>
                <a:gd name="T0" fmla="*/ 934 w 1012"/>
                <a:gd name="T1" fmla="*/ 246 h 692"/>
                <a:gd name="T2" fmla="*/ 814 w 1012"/>
                <a:gd name="T3" fmla="*/ 126 h 692"/>
                <a:gd name="T4" fmla="*/ 683 w 1012"/>
                <a:gd name="T5" fmla="*/ 125 h 692"/>
                <a:gd name="T6" fmla="*/ 665 w 1012"/>
                <a:gd name="T7" fmla="*/ 219 h 692"/>
                <a:gd name="T8" fmla="*/ 632 w 1012"/>
                <a:gd name="T9" fmla="*/ 275 h 692"/>
                <a:gd name="T10" fmla="*/ 529 w 1012"/>
                <a:gd name="T11" fmla="*/ 364 h 692"/>
                <a:gd name="T12" fmla="*/ 372 w 1012"/>
                <a:gd name="T13" fmla="*/ 596 h 692"/>
                <a:gd name="T14" fmla="*/ 97 w 1012"/>
                <a:gd name="T15" fmla="*/ 593 h 692"/>
                <a:gd name="T16" fmla="*/ 138 w 1012"/>
                <a:gd name="T17" fmla="*/ 242 h 692"/>
                <a:gd name="T18" fmla="*/ 300 w 1012"/>
                <a:gd name="T19" fmla="*/ 128 h 692"/>
                <a:gd name="T20" fmla="*/ 402 w 1012"/>
                <a:gd name="T21" fmla="*/ 85 h 692"/>
                <a:gd name="T22" fmla="*/ 510 w 1012"/>
                <a:gd name="T23" fmla="*/ 24 h 692"/>
                <a:gd name="T24" fmla="*/ 724 w 1012"/>
                <a:gd name="T25" fmla="*/ 18 h 692"/>
                <a:gd name="T26" fmla="*/ 892 w 1012"/>
                <a:gd name="T27" fmla="*/ 54 h 692"/>
                <a:gd name="T28" fmla="*/ 1012 w 1012"/>
                <a:gd name="T29" fmla="*/ 1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12" h="692">
                  <a:moveTo>
                    <a:pt x="934" y="246"/>
                  </a:moveTo>
                  <a:cubicBezTo>
                    <a:pt x="914" y="226"/>
                    <a:pt x="856" y="146"/>
                    <a:pt x="814" y="126"/>
                  </a:cubicBezTo>
                  <a:cubicBezTo>
                    <a:pt x="772" y="106"/>
                    <a:pt x="708" y="110"/>
                    <a:pt x="683" y="125"/>
                  </a:cubicBezTo>
                  <a:cubicBezTo>
                    <a:pt x="658" y="140"/>
                    <a:pt x="672" y="194"/>
                    <a:pt x="665" y="219"/>
                  </a:cubicBezTo>
                  <a:cubicBezTo>
                    <a:pt x="657" y="244"/>
                    <a:pt x="654" y="250"/>
                    <a:pt x="632" y="275"/>
                  </a:cubicBezTo>
                  <a:cubicBezTo>
                    <a:pt x="601" y="307"/>
                    <a:pt x="573" y="310"/>
                    <a:pt x="529" y="364"/>
                  </a:cubicBezTo>
                  <a:cubicBezTo>
                    <a:pt x="486" y="418"/>
                    <a:pt x="445" y="559"/>
                    <a:pt x="372" y="596"/>
                  </a:cubicBezTo>
                  <a:cubicBezTo>
                    <a:pt x="303" y="656"/>
                    <a:pt x="200" y="692"/>
                    <a:pt x="97" y="593"/>
                  </a:cubicBezTo>
                  <a:cubicBezTo>
                    <a:pt x="0" y="466"/>
                    <a:pt x="61" y="295"/>
                    <a:pt x="138" y="242"/>
                  </a:cubicBezTo>
                  <a:cubicBezTo>
                    <a:pt x="216" y="188"/>
                    <a:pt x="256" y="154"/>
                    <a:pt x="300" y="128"/>
                  </a:cubicBezTo>
                  <a:cubicBezTo>
                    <a:pt x="344" y="102"/>
                    <a:pt x="367" y="102"/>
                    <a:pt x="402" y="85"/>
                  </a:cubicBezTo>
                  <a:cubicBezTo>
                    <a:pt x="437" y="68"/>
                    <a:pt x="456" y="35"/>
                    <a:pt x="510" y="24"/>
                  </a:cubicBezTo>
                  <a:cubicBezTo>
                    <a:pt x="549" y="0"/>
                    <a:pt x="660" y="13"/>
                    <a:pt x="724" y="18"/>
                  </a:cubicBezTo>
                  <a:cubicBezTo>
                    <a:pt x="788" y="23"/>
                    <a:pt x="844" y="25"/>
                    <a:pt x="892" y="54"/>
                  </a:cubicBezTo>
                  <a:cubicBezTo>
                    <a:pt x="940" y="83"/>
                    <a:pt x="987" y="163"/>
                    <a:pt x="1012" y="192"/>
                  </a:cubicBezTo>
                </a:path>
              </a:pathLst>
            </a:custGeom>
            <a:solidFill>
              <a:srgbClr val="FFCC66"/>
            </a:solidFill>
            <a:ln w="190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447" name="Group 87"/>
            <p:cNvGrpSpPr>
              <a:grpSpLocks/>
            </p:cNvGrpSpPr>
            <p:nvPr/>
          </p:nvGrpSpPr>
          <p:grpSpPr bwMode="auto">
            <a:xfrm rot="1221904">
              <a:off x="2699" y="3113"/>
              <a:ext cx="307" cy="287"/>
              <a:chOff x="3067" y="4005"/>
              <a:chExt cx="307" cy="287"/>
            </a:xfrm>
          </p:grpSpPr>
          <p:sp>
            <p:nvSpPr>
              <p:cNvPr id="15448" name="Oval 88"/>
              <p:cNvSpPr>
                <a:spLocks noChangeArrowheads="1"/>
              </p:cNvSpPr>
              <p:nvPr/>
            </p:nvSpPr>
            <p:spPr bwMode="auto">
              <a:xfrm rot="-78663567">
                <a:off x="3220" y="3961"/>
                <a:ext cx="109" cy="19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449" name="Oval 89"/>
              <p:cNvSpPr>
                <a:spLocks noChangeArrowheads="1"/>
              </p:cNvSpPr>
              <p:nvPr/>
            </p:nvSpPr>
            <p:spPr bwMode="auto">
              <a:xfrm rot="-78663567">
                <a:off x="3197" y="3991"/>
                <a:ext cx="108" cy="19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450" name="Oval 90"/>
              <p:cNvSpPr>
                <a:spLocks noChangeArrowheads="1"/>
              </p:cNvSpPr>
              <p:nvPr/>
            </p:nvSpPr>
            <p:spPr bwMode="auto">
              <a:xfrm rot="-78663567">
                <a:off x="3173" y="4021"/>
                <a:ext cx="109" cy="19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451" name="Oval 91"/>
              <p:cNvSpPr>
                <a:spLocks noChangeArrowheads="1"/>
              </p:cNvSpPr>
              <p:nvPr/>
            </p:nvSpPr>
            <p:spPr bwMode="auto">
              <a:xfrm rot="-78663567">
                <a:off x="3150" y="4050"/>
                <a:ext cx="109" cy="19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452" name="Oval 92"/>
              <p:cNvSpPr>
                <a:spLocks noChangeArrowheads="1"/>
              </p:cNvSpPr>
              <p:nvPr/>
            </p:nvSpPr>
            <p:spPr bwMode="auto">
              <a:xfrm rot="-78663567">
                <a:off x="3128" y="4092"/>
                <a:ext cx="107" cy="175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453" name="Oval 93"/>
              <p:cNvSpPr>
                <a:spLocks noChangeArrowheads="1"/>
              </p:cNvSpPr>
              <p:nvPr/>
            </p:nvSpPr>
            <p:spPr bwMode="auto">
              <a:xfrm rot="-78663567">
                <a:off x="3106" y="4132"/>
                <a:ext cx="107" cy="151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454" name="AutoShape 94"/>
              <p:cNvSpPr>
                <a:spLocks noChangeArrowheads="1"/>
              </p:cNvSpPr>
              <p:nvPr/>
            </p:nvSpPr>
            <p:spPr bwMode="auto">
              <a:xfrm rot="-78663567">
                <a:off x="3082" y="4169"/>
                <a:ext cx="108" cy="137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5457" name="Text Box 97"/>
          <p:cNvSpPr txBox="1">
            <a:spLocks noChangeArrowheads="1"/>
          </p:cNvSpPr>
          <p:nvPr/>
        </p:nvSpPr>
        <p:spPr bwMode="auto">
          <a:xfrm>
            <a:off x="2461948" y="5876926"/>
            <a:ext cx="100700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/>
              <a:t>75 %  </a:t>
            </a:r>
          </a:p>
          <a:p>
            <a:pPr algn="ctr"/>
            <a:r>
              <a:rPr lang="az-Latn-AZ" altLang="en-US"/>
              <a:t>Norma </a:t>
            </a:r>
            <a:endParaRPr lang="tr-TR" altLang="en-US"/>
          </a:p>
        </p:txBody>
      </p:sp>
      <p:sp>
        <p:nvSpPr>
          <p:cNvPr id="15458" name="Text Box 98"/>
          <p:cNvSpPr txBox="1">
            <a:spLocks noChangeArrowheads="1"/>
          </p:cNvSpPr>
          <p:nvPr/>
        </p:nvSpPr>
        <p:spPr bwMode="auto">
          <a:xfrm>
            <a:off x="4368294" y="5876926"/>
            <a:ext cx="35189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/>
              <a:t>20% </a:t>
            </a:r>
          </a:p>
          <a:p>
            <a:pPr algn="ctr"/>
            <a:r>
              <a:rPr lang="az-Latn-AZ" altLang="en-US"/>
              <a:t>Kisə axacagı xoledoxa paralel</a:t>
            </a:r>
            <a:endParaRPr lang="tr-TR" altLang="en-US"/>
          </a:p>
        </p:txBody>
      </p:sp>
      <p:sp>
        <p:nvSpPr>
          <p:cNvPr id="15459" name="Text Box 99"/>
          <p:cNvSpPr txBox="1">
            <a:spLocks noChangeArrowheads="1"/>
          </p:cNvSpPr>
          <p:nvPr/>
        </p:nvSpPr>
        <p:spPr bwMode="auto">
          <a:xfrm>
            <a:off x="8401241" y="5876926"/>
            <a:ext cx="173316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/>
              <a:t>5% </a:t>
            </a:r>
          </a:p>
          <a:p>
            <a:pPr algn="ctr"/>
            <a:r>
              <a:rPr lang="az-Latn-AZ" altLang="en-US"/>
              <a:t>Soldan açılma</a:t>
            </a:r>
            <a:endParaRPr lang="tr-TR" altLang="en-US"/>
          </a:p>
        </p:txBody>
      </p:sp>
      <p:sp>
        <p:nvSpPr>
          <p:cNvPr id="15460" name="Text Box 100"/>
          <p:cNvSpPr txBox="1">
            <a:spLocks noChangeArrowheads="1"/>
          </p:cNvSpPr>
          <p:nvPr/>
        </p:nvSpPr>
        <p:spPr bwMode="auto">
          <a:xfrm>
            <a:off x="3214688" y="2641600"/>
            <a:ext cx="10951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/>
              <a:t>Cüt kisə</a:t>
            </a:r>
            <a:endParaRPr lang="tr-TR" altLang="en-US"/>
          </a:p>
        </p:txBody>
      </p:sp>
      <p:sp>
        <p:nvSpPr>
          <p:cNvPr id="15461" name="Text Box 101"/>
          <p:cNvSpPr txBox="1">
            <a:spLocks noChangeArrowheads="1"/>
          </p:cNvSpPr>
          <p:nvPr/>
        </p:nvSpPr>
        <p:spPr bwMode="auto">
          <a:xfrm>
            <a:off x="6018214" y="2641600"/>
            <a:ext cx="20697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/>
              <a:t>Kisədə arakəsmə</a:t>
            </a:r>
            <a:endParaRPr lang="tr-TR" altLang="en-US"/>
          </a:p>
        </p:txBody>
      </p:sp>
      <p:sp>
        <p:nvSpPr>
          <p:cNvPr id="15462" name="Text Box 102"/>
          <p:cNvSpPr txBox="1">
            <a:spLocks noChangeArrowheads="1"/>
          </p:cNvSpPr>
          <p:nvPr/>
        </p:nvSpPr>
        <p:spPr bwMode="auto">
          <a:xfrm>
            <a:off x="8615364" y="2641600"/>
            <a:ext cx="19191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/>
              <a:t>Kisə divertikulu</a:t>
            </a:r>
            <a:endParaRPr lang="tr-TR" altLang="en-US"/>
          </a:p>
        </p:txBody>
      </p:sp>
      <p:sp>
        <p:nvSpPr>
          <p:cNvPr id="15463" name="Text Box 103"/>
          <p:cNvSpPr txBox="1">
            <a:spLocks noChangeArrowheads="1"/>
          </p:cNvSpPr>
          <p:nvPr/>
        </p:nvSpPr>
        <p:spPr bwMode="auto">
          <a:xfrm>
            <a:off x="4281416" y="182563"/>
            <a:ext cx="36320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az-Latn-AZ" altLang="en-US" sz="2800" b="1" dirty="0">
                <a:solidFill>
                  <a:schemeClr val="accent2">
                    <a:lumMod val="50000"/>
                  </a:schemeClr>
                </a:solidFill>
              </a:rPr>
              <a:t>Öd kisəsi anomaliyaları</a:t>
            </a:r>
            <a:endParaRPr lang="tr-TR" alt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464" name="Text Box 104"/>
          <p:cNvSpPr txBox="1">
            <a:spLocks noChangeArrowheads="1"/>
          </p:cNvSpPr>
          <p:nvPr/>
        </p:nvSpPr>
        <p:spPr bwMode="auto">
          <a:xfrm>
            <a:off x="4329820" y="3405133"/>
            <a:ext cx="35239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b="1" dirty="0">
                <a:solidFill>
                  <a:schemeClr val="accent2">
                    <a:lumMod val="50000"/>
                  </a:schemeClr>
                </a:solidFill>
              </a:rPr>
              <a:t>Kisə axacağı anomaliyaları</a:t>
            </a:r>
            <a:endParaRPr lang="tr-TR" alt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44617E1-D556-45F9-8D60-4D45E51E4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D1A0E2C7-6C8C-4287-A11A-AF1964B94AFA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216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00400" y="86380"/>
            <a:ext cx="5943600" cy="751820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fiziologiyası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6781800" cy="4351338"/>
          </a:xfrm>
        </p:spPr>
        <p:txBody>
          <a:bodyPr/>
          <a:lstStyle/>
          <a:p>
            <a:pPr marL="0" lvl="0" indent="0">
              <a:buNone/>
            </a:pPr>
            <a:r>
              <a:rPr lang="az-Latn-AZ" b="1" dirty="0">
                <a:solidFill>
                  <a:schemeClr val="accent1"/>
                </a:solidFill>
              </a:rPr>
              <a:t>Öd yollarının 3 əsas funksiyası aşağıdakılardır:</a:t>
            </a:r>
          </a:p>
          <a:p>
            <a:pPr lvl="0"/>
            <a:endParaRPr lang="en-US" b="1" dirty="0">
              <a:solidFill>
                <a:schemeClr val="tx2">
                  <a:lumMod val="10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tx2">
                    <a:lumMod val="10000"/>
                  </a:schemeClr>
                </a:solidFill>
              </a:rPr>
              <a:t>ödün tərkibini dəyişmə</a:t>
            </a:r>
          </a:p>
          <a:p>
            <a:pPr lvl="0"/>
            <a:endParaRPr lang="en-US" b="1" dirty="0">
              <a:solidFill>
                <a:schemeClr val="tx2">
                  <a:lumMod val="10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tx2">
                    <a:lumMod val="10000"/>
                  </a:schemeClr>
                </a:solidFill>
              </a:rPr>
              <a:t>anbarlama </a:t>
            </a:r>
          </a:p>
          <a:p>
            <a:pPr lvl="0"/>
            <a:endParaRPr lang="en-US" b="1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az-Latn-AZ" b="1" dirty="0">
                <a:solidFill>
                  <a:schemeClr val="tx2">
                    <a:lumMod val="10000"/>
                  </a:schemeClr>
                </a:solidFill>
              </a:rPr>
              <a:t>ödü qaraciyərdən bağırsağa axıtma</a:t>
            </a:r>
            <a:endParaRPr lang="en-US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364026F-4D9C-42CB-90EA-E74FBEC2D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17B61C-5AC0-4E5D-B189-DA98D543A757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198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47800" y="689499"/>
            <a:ext cx="8949699" cy="5791200"/>
            <a:chOff x="-73169" y="268684"/>
            <a:chExt cx="8180532" cy="6178154"/>
          </a:xfrm>
        </p:grpSpPr>
        <p:grpSp>
          <p:nvGrpSpPr>
            <p:cNvPr id="26626" name="Group 2"/>
            <p:cNvGrpSpPr>
              <a:grpSpLocks/>
            </p:cNvGrpSpPr>
            <p:nvPr/>
          </p:nvGrpSpPr>
          <p:grpSpPr bwMode="auto">
            <a:xfrm>
              <a:off x="2651321" y="268684"/>
              <a:ext cx="719137" cy="755650"/>
              <a:chOff x="4357" y="1486"/>
              <a:chExt cx="544" cy="544"/>
            </a:xfrm>
          </p:grpSpPr>
          <p:sp>
            <p:nvSpPr>
              <p:cNvPr id="26628" name="AutoShape 4"/>
              <p:cNvSpPr>
                <a:spLocks noChangeArrowheads="1"/>
              </p:cNvSpPr>
              <p:nvPr/>
            </p:nvSpPr>
            <p:spPr bwMode="auto">
              <a:xfrm>
                <a:off x="4357" y="1486"/>
                <a:ext cx="544" cy="544"/>
              </a:xfrm>
              <a:prstGeom prst="roundRect">
                <a:avLst>
                  <a:gd name="adj" fmla="val 16667"/>
                </a:avLst>
              </a:prstGeom>
              <a:solidFill>
                <a:schemeClr val="accent4">
                  <a:lumMod val="75000"/>
                </a:schemeClr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  <p:sp>
            <p:nvSpPr>
              <p:cNvPr id="26627" name="Oval 3"/>
              <p:cNvSpPr>
                <a:spLocks noChangeArrowheads="1"/>
              </p:cNvSpPr>
              <p:nvPr/>
            </p:nvSpPr>
            <p:spPr bwMode="auto">
              <a:xfrm>
                <a:off x="4468" y="1797"/>
                <a:ext cx="227" cy="13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</p:grpSp>
        <p:grpSp>
          <p:nvGrpSpPr>
            <p:cNvPr id="26629" name="Group 5"/>
            <p:cNvGrpSpPr>
              <a:grpSpLocks/>
            </p:cNvGrpSpPr>
            <p:nvPr/>
          </p:nvGrpSpPr>
          <p:grpSpPr bwMode="auto">
            <a:xfrm>
              <a:off x="4572000" y="1484313"/>
              <a:ext cx="3535363" cy="4962525"/>
              <a:chOff x="3468" y="168"/>
              <a:chExt cx="2227" cy="3126"/>
            </a:xfrm>
          </p:grpSpPr>
          <p:sp>
            <p:nvSpPr>
              <p:cNvPr id="26630" name="Freeform 6"/>
              <p:cNvSpPr>
                <a:spLocks/>
              </p:cNvSpPr>
              <p:nvPr/>
            </p:nvSpPr>
            <p:spPr bwMode="auto">
              <a:xfrm>
                <a:off x="3468" y="168"/>
                <a:ext cx="2227" cy="2801"/>
              </a:xfrm>
              <a:custGeom>
                <a:avLst/>
                <a:gdLst>
                  <a:gd name="T0" fmla="*/ 2208 w 2717"/>
                  <a:gd name="T1" fmla="*/ 3099 h 3546"/>
                  <a:gd name="T2" fmla="*/ 2032 w 2717"/>
                  <a:gd name="T3" fmla="*/ 3155 h 3546"/>
                  <a:gd name="T4" fmla="*/ 1784 w 2717"/>
                  <a:gd name="T5" fmla="*/ 3315 h 3546"/>
                  <a:gd name="T6" fmla="*/ 1376 w 2717"/>
                  <a:gd name="T7" fmla="*/ 3523 h 3546"/>
                  <a:gd name="T8" fmla="*/ 1312 w 2717"/>
                  <a:gd name="T9" fmla="*/ 3451 h 3546"/>
                  <a:gd name="T10" fmla="*/ 1560 w 2717"/>
                  <a:gd name="T11" fmla="*/ 3180 h 3546"/>
                  <a:gd name="T12" fmla="*/ 1800 w 2717"/>
                  <a:gd name="T13" fmla="*/ 2427 h 3546"/>
                  <a:gd name="T14" fmla="*/ 1760 w 2717"/>
                  <a:gd name="T15" fmla="*/ 1923 h 3546"/>
                  <a:gd name="T16" fmla="*/ 1520 w 2717"/>
                  <a:gd name="T17" fmla="*/ 1691 h 3546"/>
                  <a:gd name="T18" fmla="*/ 1384 w 2717"/>
                  <a:gd name="T19" fmla="*/ 1739 h 3546"/>
                  <a:gd name="T20" fmla="*/ 1272 w 2717"/>
                  <a:gd name="T21" fmla="*/ 1803 h 3546"/>
                  <a:gd name="T22" fmla="*/ 1152 w 2717"/>
                  <a:gd name="T23" fmla="*/ 1819 h 3546"/>
                  <a:gd name="T24" fmla="*/ 920 w 2717"/>
                  <a:gd name="T25" fmla="*/ 1763 h 3546"/>
                  <a:gd name="T26" fmla="*/ 360 w 2717"/>
                  <a:gd name="T27" fmla="*/ 1811 h 3546"/>
                  <a:gd name="T28" fmla="*/ 0 w 2717"/>
                  <a:gd name="T29" fmla="*/ 1371 h 3546"/>
                  <a:gd name="T30" fmla="*/ 560 w 2717"/>
                  <a:gd name="T31" fmla="*/ 1035 h 3546"/>
                  <a:gd name="T32" fmla="*/ 864 w 2717"/>
                  <a:gd name="T33" fmla="*/ 1187 h 3546"/>
                  <a:gd name="T34" fmla="*/ 1056 w 2717"/>
                  <a:gd name="T35" fmla="*/ 1339 h 3546"/>
                  <a:gd name="T36" fmla="*/ 1248 w 2717"/>
                  <a:gd name="T37" fmla="*/ 1395 h 3546"/>
                  <a:gd name="T38" fmla="*/ 1400 w 2717"/>
                  <a:gd name="T39" fmla="*/ 1547 h 3546"/>
                  <a:gd name="T40" fmla="*/ 1560 w 2717"/>
                  <a:gd name="T41" fmla="*/ 1563 h 3546"/>
                  <a:gd name="T42" fmla="*/ 1752 w 2717"/>
                  <a:gd name="T43" fmla="*/ 1675 h 3546"/>
                  <a:gd name="T44" fmla="*/ 1528 w 2717"/>
                  <a:gd name="T45" fmla="*/ 939 h 3546"/>
                  <a:gd name="T46" fmla="*/ 1200 w 2717"/>
                  <a:gd name="T47" fmla="*/ 667 h 3546"/>
                  <a:gd name="T48" fmla="*/ 680 w 2717"/>
                  <a:gd name="T49" fmla="*/ 546 h 3546"/>
                  <a:gd name="T50" fmla="*/ 1016 w 2717"/>
                  <a:gd name="T51" fmla="*/ 435 h 3546"/>
                  <a:gd name="T52" fmla="*/ 1168 w 2717"/>
                  <a:gd name="T53" fmla="*/ 13 h 3546"/>
                  <a:gd name="T54" fmla="*/ 1202 w 2717"/>
                  <a:gd name="T55" fmla="*/ 508 h 3546"/>
                  <a:gd name="T56" fmla="*/ 1616 w 2717"/>
                  <a:gd name="T57" fmla="*/ 651 h 3546"/>
                  <a:gd name="T58" fmla="*/ 2240 w 2717"/>
                  <a:gd name="T59" fmla="*/ 307 h 3546"/>
                  <a:gd name="T60" fmla="*/ 2694 w 2717"/>
                  <a:gd name="T61" fmla="*/ 409 h 3546"/>
                  <a:gd name="T62" fmla="*/ 2378 w 2717"/>
                  <a:gd name="T63" fmla="*/ 353 h 3546"/>
                  <a:gd name="T64" fmla="*/ 2216 w 2717"/>
                  <a:gd name="T65" fmla="*/ 612 h 3546"/>
                  <a:gd name="T66" fmla="*/ 2216 w 2717"/>
                  <a:gd name="T67" fmla="*/ 395 h 3546"/>
                  <a:gd name="T68" fmla="*/ 1744 w 2717"/>
                  <a:gd name="T69" fmla="*/ 835 h 3546"/>
                  <a:gd name="T70" fmla="*/ 1968 w 2717"/>
                  <a:gd name="T71" fmla="*/ 1931 h 3546"/>
                  <a:gd name="T72" fmla="*/ 1768 w 2717"/>
                  <a:gd name="T73" fmla="*/ 3155 h 3546"/>
                  <a:gd name="T74" fmla="*/ 2168 w 2717"/>
                  <a:gd name="T75" fmla="*/ 2963 h 3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717" h="3546">
                    <a:moveTo>
                      <a:pt x="2208" y="3099"/>
                    </a:moveTo>
                    <a:cubicBezTo>
                      <a:pt x="2177" y="3107"/>
                      <a:pt x="2102" y="3119"/>
                      <a:pt x="2032" y="3155"/>
                    </a:cubicBezTo>
                    <a:cubicBezTo>
                      <a:pt x="1962" y="3191"/>
                      <a:pt x="1893" y="3254"/>
                      <a:pt x="1784" y="3315"/>
                    </a:cubicBezTo>
                    <a:cubicBezTo>
                      <a:pt x="1675" y="3376"/>
                      <a:pt x="1455" y="3500"/>
                      <a:pt x="1376" y="3523"/>
                    </a:cubicBezTo>
                    <a:cubicBezTo>
                      <a:pt x="1297" y="3546"/>
                      <a:pt x="1281" y="3508"/>
                      <a:pt x="1312" y="3451"/>
                    </a:cubicBezTo>
                    <a:cubicBezTo>
                      <a:pt x="1343" y="3394"/>
                      <a:pt x="1479" y="3351"/>
                      <a:pt x="1560" y="3180"/>
                    </a:cubicBezTo>
                    <a:cubicBezTo>
                      <a:pt x="1641" y="3009"/>
                      <a:pt x="1767" y="2636"/>
                      <a:pt x="1800" y="2427"/>
                    </a:cubicBezTo>
                    <a:cubicBezTo>
                      <a:pt x="1833" y="2218"/>
                      <a:pt x="1807" y="2046"/>
                      <a:pt x="1760" y="1923"/>
                    </a:cubicBezTo>
                    <a:cubicBezTo>
                      <a:pt x="1713" y="1800"/>
                      <a:pt x="1583" y="1722"/>
                      <a:pt x="1520" y="1691"/>
                    </a:cubicBezTo>
                    <a:cubicBezTo>
                      <a:pt x="1457" y="1660"/>
                      <a:pt x="1425" y="1720"/>
                      <a:pt x="1384" y="1739"/>
                    </a:cubicBezTo>
                    <a:cubicBezTo>
                      <a:pt x="1343" y="1758"/>
                      <a:pt x="1311" y="1790"/>
                      <a:pt x="1272" y="1803"/>
                    </a:cubicBezTo>
                    <a:cubicBezTo>
                      <a:pt x="1233" y="1816"/>
                      <a:pt x="1211" y="1826"/>
                      <a:pt x="1152" y="1819"/>
                    </a:cubicBezTo>
                    <a:cubicBezTo>
                      <a:pt x="1064" y="1811"/>
                      <a:pt x="1049" y="1756"/>
                      <a:pt x="920" y="1763"/>
                    </a:cubicBezTo>
                    <a:cubicBezTo>
                      <a:pt x="788" y="1762"/>
                      <a:pt x="513" y="1876"/>
                      <a:pt x="360" y="1811"/>
                    </a:cubicBezTo>
                    <a:cubicBezTo>
                      <a:pt x="184" y="1779"/>
                      <a:pt x="0" y="1659"/>
                      <a:pt x="0" y="1371"/>
                    </a:cubicBezTo>
                    <a:cubicBezTo>
                      <a:pt x="48" y="1059"/>
                      <a:pt x="320" y="979"/>
                      <a:pt x="560" y="1035"/>
                    </a:cubicBezTo>
                    <a:cubicBezTo>
                      <a:pt x="800" y="1091"/>
                      <a:pt x="777" y="1132"/>
                      <a:pt x="864" y="1187"/>
                    </a:cubicBezTo>
                    <a:cubicBezTo>
                      <a:pt x="947" y="1238"/>
                      <a:pt x="992" y="1304"/>
                      <a:pt x="1056" y="1339"/>
                    </a:cubicBezTo>
                    <a:cubicBezTo>
                      <a:pt x="1120" y="1374"/>
                      <a:pt x="1191" y="1360"/>
                      <a:pt x="1248" y="1395"/>
                    </a:cubicBezTo>
                    <a:cubicBezTo>
                      <a:pt x="1336" y="1427"/>
                      <a:pt x="1351" y="1515"/>
                      <a:pt x="1400" y="1547"/>
                    </a:cubicBezTo>
                    <a:cubicBezTo>
                      <a:pt x="1452" y="1575"/>
                      <a:pt x="1501" y="1542"/>
                      <a:pt x="1560" y="1563"/>
                    </a:cubicBezTo>
                    <a:cubicBezTo>
                      <a:pt x="1619" y="1584"/>
                      <a:pt x="1757" y="1779"/>
                      <a:pt x="1752" y="1675"/>
                    </a:cubicBezTo>
                    <a:cubicBezTo>
                      <a:pt x="1747" y="1571"/>
                      <a:pt x="1620" y="1107"/>
                      <a:pt x="1528" y="939"/>
                    </a:cubicBezTo>
                    <a:cubicBezTo>
                      <a:pt x="1436" y="771"/>
                      <a:pt x="1296" y="739"/>
                      <a:pt x="1200" y="667"/>
                    </a:cubicBezTo>
                    <a:cubicBezTo>
                      <a:pt x="976" y="539"/>
                      <a:pt x="711" y="585"/>
                      <a:pt x="680" y="546"/>
                    </a:cubicBezTo>
                    <a:cubicBezTo>
                      <a:pt x="649" y="507"/>
                      <a:pt x="935" y="524"/>
                      <a:pt x="1016" y="435"/>
                    </a:cubicBezTo>
                    <a:cubicBezTo>
                      <a:pt x="1097" y="346"/>
                      <a:pt x="1137" y="0"/>
                      <a:pt x="1168" y="13"/>
                    </a:cubicBezTo>
                    <a:cubicBezTo>
                      <a:pt x="1199" y="25"/>
                      <a:pt x="1127" y="402"/>
                      <a:pt x="1202" y="508"/>
                    </a:cubicBezTo>
                    <a:cubicBezTo>
                      <a:pt x="1316" y="614"/>
                      <a:pt x="1440" y="688"/>
                      <a:pt x="1616" y="651"/>
                    </a:cubicBezTo>
                    <a:cubicBezTo>
                      <a:pt x="1789" y="618"/>
                      <a:pt x="2060" y="347"/>
                      <a:pt x="2240" y="307"/>
                    </a:cubicBezTo>
                    <a:cubicBezTo>
                      <a:pt x="2420" y="267"/>
                      <a:pt x="2671" y="401"/>
                      <a:pt x="2694" y="409"/>
                    </a:cubicBezTo>
                    <a:cubicBezTo>
                      <a:pt x="2717" y="417"/>
                      <a:pt x="2458" y="319"/>
                      <a:pt x="2378" y="353"/>
                    </a:cubicBezTo>
                    <a:cubicBezTo>
                      <a:pt x="2298" y="387"/>
                      <a:pt x="2243" y="605"/>
                      <a:pt x="2216" y="612"/>
                    </a:cubicBezTo>
                    <a:cubicBezTo>
                      <a:pt x="2189" y="619"/>
                      <a:pt x="2295" y="358"/>
                      <a:pt x="2216" y="395"/>
                    </a:cubicBezTo>
                    <a:cubicBezTo>
                      <a:pt x="2137" y="432"/>
                      <a:pt x="1785" y="579"/>
                      <a:pt x="1744" y="835"/>
                    </a:cubicBezTo>
                    <a:cubicBezTo>
                      <a:pt x="1703" y="1091"/>
                      <a:pt x="1936" y="1571"/>
                      <a:pt x="1968" y="1931"/>
                    </a:cubicBezTo>
                    <a:cubicBezTo>
                      <a:pt x="2000" y="2291"/>
                      <a:pt x="2016" y="2603"/>
                      <a:pt x="1768" y="3155"/>
                    </a:cubicBezTo>
                    <a:cubicBezTo>
                      <a:pt x="2032" y="2963"/>
                      <a:pt x="2085" y="3003"/>
                      <a:pt x="2168" y="2963"/>
                    </a:cubicBez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  <p:grpSp>
            <p:nvGrpSpPr>
              <p:cNvPr id="26631" name="Group 7"/>
              <p:cNvGrpSpPr>
                <a:grpSpLocks/>
              </p:cNvGrpSpPr>
              <p:nvPr/>
            </p:nvGrpSpPr>
            <p:grpSpPr bwMode="auto">
              <a:xfrm rot="-67036230">
                <a:off x="4502" y="2751"/>
                <a:ext cx="334" cy="198"/>
                <a:chOff x="480" y="2708"/>
                <a:chExt cx="399" cy="358"/>
              </a:xfrm>
            </p:grpSpPr>
            <p:sp>
              <p:nvSpPr>
                <p:cNvPr id="26632" name="Oval 8"/>
                <p:cNvSpPr>
                  <a:spLocks noChangeArrowheads="1"/>
                </p:cNvSpPr>
                <p:nvPr/>
              </p:nvSpPr>
              <p:spPr bwMode="auto">
                <a:xfrm rot="10847678">
                  <a:off x="749" y="2708"/>
                  <a:ext cx="130" cy="35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633" name="Oval 9"/>
                <p:cNvSpPr>
                  <a:spLocks noChangeArrowheads="1"/>
                </p:cNvSpPr>
                <p:nvPr/>
              </p:nvSpPr>
              <p:spPr bwMode="auto">
                <a:xfrm rot="10847678">
                  <a:off x="703" y="2708"/>
                  <a:ext cx="130" cy="35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634" name="Oval 10"/>
                <p:cNvSpPr>
                  <a:spLocks noChangeArrowheads="1"/>
                </p:cNvSpPr>
                <p:nvPr/>
              </p:nvSpPr>
              <p:spPr bwMode="auto">
                <a:xfrm rot="10847678">
                  <a:off x="657" y="2708"/>
                  <a:ext cx="130" cy="35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635" name="Oval 11"/>
                <p:cNvSpPr>
                  <a:spLocks noChangeArrowheads="1"/>
                </p:cNvSpPr>
                <p:nvPr/>
              </p:nvSpPr>
              <p:spPr bwMode="auto">
                <a:xfrm rot="10847678">
                  <a:off x="613" y="2708"/>
                  <a:ext cx="130" cy="35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636" name="Oval 12"/>
                <p:cNvSpPr>
                  <a:spLocks noChangeArrowheads="1"/>
                </p:cNvSpPr>
                <p:nvPr/>
              </p:nvSpPr>
              <p:spPr bwMode="auto">
                <a:xfrm rot="10847678">
                  <a:off x="568" y="2729"/>
                  <a:ext cx="128" cy="317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637" name="Oval 13"/>
                <p:cNvSpPr>
                  <a:spLocks noChangeArrowheads="1"/>
                </p:cNvSpPr>
                <p:nvPr/>
              </p:nvSpPr>
              <p:spPr bwMode="auto">
                <a:xfrm rot="10847678">
                  <a:off x="525" y="2752"/>
                  <a:ext cx="128" cy="27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638" name="AutoShape 14"/>
                <p:cNvSpPr>
                  <a:spLocks noChangeArrowheads="1"/>
                </p:cNvSpPr>
                <p:nvPr/>
              </p:nvSpPr>
              <p:spPr bwMode="auto">
                <a:xfrm rot="10847678">
                  <a:off x="480" y="2764"/>
                  <a:ext cx="129" cy="248"/>
                </a:xfrm>
                <a:custGeom>
                  <a:avLst/>
                  <a:gdLst>
                    <a:gd name="G0" fmla="+- 5400 0 0"/>
                    <a:gd name="G1" fmla="+- 21600 0 5400"/>
                    <a:gd name="G2" fmla="+- 21600 0 5400"/>
                    <a:gd name="G3" fmla="*/ G0 2929 10000"/>
                    <a:gd name="G4" fmla="+- 21600 0 G3"/>
                    <a:gd name="G5" fmla="+- 21600 0 G3"/>
                    <a:gd name="T0" fmla="*/ 10800 w 21600"/>
                    <a:gd name="T1" fmla="*/ 0 h 21600"/>
                    <a:gd name="T2" fmla="*/ 3163 w 21600"/>
                    <a:gd name="T3" fmla="*/ 3163 h 21600"/>
                    <a:gd name="T4" fmla="*/ 0 w 21600"/>
                    <a:gd name="T5" fmla="*/ 10800 h 21600"/>
                    <a:gd name="T6" fmla="*/ 3163 w 21600"/>
                    <a:gd name="T7" fmla="*/ 18437 h 21600"/>
                    <a:gd name="T8" fmla="*/ 10800 w 21600"/>
                    <a:gd name="T9" fmla="*/ 21600 h 21600"/>
                    <a:gd name="T10" fmla="*/ 18437 w 21600"/>
                    <a:gd name="T11" fmla="*/ 18437 h 21600"/>
                    <a:gd name="T12" fmla="*/ 21600 w 21600"/>
                    <a:gd name="T13" fmla="*/ 10800 h 21600"/>
                    <a:gd name="T14" fmla="*/ 18437 w 21600"/>
                    <a:gd name="T15" fmla="*/ 3163 h 21600"/>
                    <a:gd name="T16" fmla="*/ 3163 w 21600"/>
                    <a:gd name="T17" fmla="*/ 3163 h 21600"/>
                    <a:gd name="T18" fmla="*/ 18437 w 21600"/>
                    <a:gd name="T19" fmla="*/ 18437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T16" t="T17" r="T18" b="T19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rgbClr val="002060"/>
                    </a:solidFill>
                  </a:endParaRPr>
                </a:p>
              </p:txBody>
            </p:sp>
          </p:grpSp>
          <p:sp>
            <p:nvSpPr>
              <p:cNvPr id="26639" name="Freeform 15"/>
              <p:cNvSpPr>
                <a:spLocks/>
              </p:cNvSpPr>
              <p:nvPr/>
            </p:nvSpPr>
            <p:spPr bwMode="auto">
              <a:xfrm>
                <a:off x="4337" y="1838"/>
                <a:ext cx="1056" cy="1456"/>
              </a:xfrm>
              <a:custGeom>
                <a:avLst/>
                <a:gdLst>
                  <a:gd name="T0" fmla="*/ 700 w 1289"/>
                  <a:gd name="T1" fmla="*/ 1776 h 1843"/>
                  <a:gd name="T2" fmla="*/ 596 w 1289"/>
                  <a:gd name="T3" fmla="*/ 1392 h 1843"/>
                  <a:gd name="T4" fmla="*/ 524 w 1289"/>
                  <a:gd name="T5" fmla="*/ 952 h 1843"/>
                  <a:gd name="T6" fmla="*/ 668 w 1289"/>
                  <a:gd name="T7" fmla="*/ 560 h 1843"/>
                  <a:gd name="T8" fmla="*/ 976 w 1289"/>
                  <a:gd name="T9" fmla="*/ 507 h 1843"/>
                  <a:gd name="T10" fmla="*/ 1248 w 1289"/>
                  <a:gd name="T11" fmla="*/ 515 h 1843"/>
                  <a:gd name="T12" fmla="*/ 1224 w 1289"/>
                  <a:gd name="T13" fmla="*/ 67 h 1843"/>
                  <a:gd name="T14" fmla="*/ 1040 w 1289"/>
                  <a:gd name="T15" fmla="*/ 115 h 1843"/>
                  <a:gd name="T16" fmla="*/ 444 w 1289"/>
                  <a:gd name="T17" fmla="*/ 136 h 1843"/>
                  <a:gd name="T18" fmla="*/ 68 w 1289"/>
                  <a:gd name="T19" fmla="*/ 568 h 1843"/>
                  <a:gd name="T20" fmla="*/ 36 w 1289"/>
                  <a:gd name="T21" fmla="*/ 1344 h 1843"/>
                  <a:gd name="T22" fmla="*/ 168 w 1289"/>
                  <a:gd name="T23" fmla="*/ 1843 h 1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9" h="1843">
                    <a:moveTo>
                      <a:pt x="700" y="1776"/>
                    </a:moveTo>
                    <a:cubicBezTo>
                      <a:pt x="684" y="1712"/>
                      <a:pt x="625" y="1529"/>
                      <a:pt x="596" y="1392"/>
                    </a:cubicBezTo>
                    <a:cubicBezTo>
                      <a:pt x="567" y="1255"/>
                      <a:pt x="512" y="1091"/>
                      <a:pt x="524" y="952"/>
                    </a:cubicBezTo>
                    <a:cubicBezTo>
                      <a:pt x="556" y="736"/>
                      <a:pt x="593" y="634"/>
                      <a:pt x="668" y="560"/>
                    </a:cubicBezTo>
                    <a:cubicBezTo>
                      <a:pt x="743" y="486"/>
                      <a:pt x="879" y="514"/>
                      <a:pt x="976" y="507"/>
                    </a:cubicBezTo>
                    <a:cubicBezTo>
                      <a:pt x="1073" y="500"/>
                      <a:pt x="1207" y="588"/>
                      <a:pt x="1248" y="515"/>
                    </a:cubicBezTo>
                    <a:cubicBezTo>
                      <a:pt x="1289" y="442"/>
                      <a:pt x="1259" y="134"/>
                      <a:pt x="1224" y="67"/>
                    </a:cubicBezTo>
                    <a:cubicBezTo>
                      <a:pt x="1189" y="0"/>
                      <a:pt x="1170" y="104"/>
                      <a:pt x="1040" y="115"/>
                    </a:cubicBezTo>
                    <a:cubicBezTo>
                      <a:pt x="910" y="126"/>
                      <a:pt x="606" y="61"/>
                      <a:pt x="444" y="136"/>
                    </a:cubicBezTo>
                    <a:cubicBezTo>
                      <a:pt x="282" y="211"/>
                      <a:pt x="136" y="367"/>
                      <a:pt x="68" y="568"/>
                    </a:cubicBezTo>
                    <a:cubicBezTo>
                      <a:pt x="0" y="769"/>
                      <a:pt x="19" y="1132"/>
                      <a:pt x="36" y="1344"/>
                    </a:cubicBezTo>
                    <a:cubicBezTo>
                      <a:pt x="84" y="1568"/>
                      <a:pt x="140" y="1739"/>
                      <a:pt x="168" y="1843"/>
                    </a:cubicBezTo>
                  </a:path>
                </a:pathLst>
              </a:custGeom>
              <a:solidFill>
                <a:srgbClr val="FFFFCC">
                  <a:alpha val="50000"/>
                </a:srgbClr>
              </a:solidFill>
              <a:ln w="12700" cmpd="sng">
                <a:solidFill>
                  <a:srgbClr val="00206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  <p:sp>
            <p:nvSpPr>
              <p:cNvPr id="26640" name="AutoShape 16"/>
              <p:cNvSpPr>
                <a:spLocks noChangeArrowheads="1"/>
              </p:cNvSpPr>
              <p:nvPr/>
            </p:nvSpPr>
            <p:spPr bwMode="auto">
              <a:xfrm rot="-153996">
                <a:off x="5282" y="1872"/>
                <a:ext cx="111" cy="376"/>
              </a:xfrm>
              <a:custGeom>
                <a:avLst/>
                <a:gdLst>
                  <a:gd name="G0" fmla="+- 3518 0 0"/>
                  <a:gd name="G1" fmla="+- 21600 0 3518"/>
                  <a:gd name="G2" fmla="+- 21600 0 35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3518" y="10800"/>
                    </a:moveTo>
                    <a:cubicBezTo>
                      <a:pt x="3518" y="14822"/>
                      <a:pt x="6778" y="18082"/>
                      <a:pt x="10800" y="18082"/>
                    </a:cubicBezTo>
                    <a:cubicBezTo>
                      <a:pt x="14822" y="18082"/>
                      <a:pt x="18082" y="14822"/>
                      <a:pt x="18082" y="10800"/>
                    </a:cubicBezTo>
                    <a:cubicBezTo>
                      <a:pt x="18082" y="6778"/>
                      <a:pt x="14822" y="3518"/>
                      <a:pt x="10800" y="3518"/>
                    </a:cubicBezTo>
                    <a:cubicBezTo>
                      <a:pt x="6778" y="3518"/>
                      <a:pt x="3518" y="6778"/>
                      <a:pt x="3518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</p:grpSp>
        <p:grpSp>
          <p:nvGrpSpPr>
            <p:cNvPr id="26642" name="Group 18"/>
            <p:cNvGrpSpPr>
              <a:grpSpLocks/>
            </p:cNvGrpSpPr>
            <p:nvPr/>
          </p:nvGrpSpPr>
          <p:grpSpPr bwMode="auto">
            <a:xfrm rot="906809">
              <a:off x="3375025" y="1676400"/>
              <a:ext cx="2325688" cy="358775"/>
              <a:chOff x="2048" y="981"/>
              <a:chExt cx="966" cy="0"/>
            </a:xfrm>
          </p:grpSpPr>
          <p:sp>
            <p:nvSpPr>
              <p:cNvPr id="26643" name="Line 19"/>
              <p:cNvSpPr>
                <a:spLocks noChangeShapeType="1"/>
              </p:cNvSpPr>
              <p:nvPr/>
            </p:nvSpPr>
            <p:spPr bwMode="auto">
              <a:xfrm>
                <a:off x="2048" y="981"/>
                <a:ext cx="186" cy="0"/>
              </a:xfrm>
              <a:prstGeom prst="line">
                <a:avLst/>
              </a:prstGeom>
              <a:noFill/>
              <a:ln w="28575">
                <a:solidFill>
                  <a:srgbClr val="00206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  <p:sp>
            <p:nvSpPr>
              <p:cNvPr id="26644" name="Line 20"/>
              <p:cNvSpPr>
                <a:spLocks noChangeShapeType="1"/>
              </p:cNvSpPr>
              <p:nvPr/>
            </p:nvSpPr>
            <p:spPr bwMode="auto">
              <a:xfrm>
                <a:off x="2308" y="981"/>
                <a:ext cx="186" cy="0"/>
              </a:xfrm>
              <a:prstGeom prst="line">
                <a:avLst/>
              </a:prstGeom>
              <a:noFill/>
              <a:ln w="28575">
                <a:solidFill>
                  <a:srgbClr val="00206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  <p:sp>
            <p:nvSpPr>
              <p:cNvPr id="26645" name="Line 21"/>
              <p:cNvSpPr>
                <a:spLocks noChangeShapeType="1"/>
              </p:cNvSpPr>
              <p:nvPr/>
            </p:nvSpPr>
            <p:spPr bwMode="auto">
              <a:xfrm>
                <a:off x="2569" y="981"/>
                <a:ext cx="186" cy="0"/>
              </a:xfrm>
              <a:prstGeom prst="line">
                <a:avLst/>
              </a:prstGeom>
              <a:noFill/>
              <a:ln w="28575">
                <a:solidFill>
                  <a:srgbClr val="00206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  <p:sp>
            <p:nvSpPr>
              <p:cNvPr id="26646" name="Line 22"/>
              <p:cNvSpPr>
                <a:spLocks noChangeShapeType="1"/>
              </p:cNvSpPr>
              <p:nvPr/>
            </p:nvSpPr>
            <p:spPr bwMode="auto">
              <a:xfrm>
                <a:off x="2828" y="981"/>
                <a:ext cx="186" cy="0"/>
              </a:xfrm>
              <a:prstGeom prst="line">
                <a:avLst/>
              </a:prstGeom>
              <a:noFill/>
              <a:ln w="28575">
                <a:solidFill>
                  <a:srgbClr val="00206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26647" name="Arc 23"/>
            <p:cNvSpPr>
              <a:spLocks/>
            </p:cNvSpPr>
            <p:nvPr/>
          </p:nvSpPr>
          <p:spPr bwMode="auto">
            <a:xfrm flipH="1" flipV="1">
              <a:off x="2916238" y="1125538"/>
              <a:ext cx="431800" cy="21590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206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48" name="Line 24"/>
            <p:cNvSpPr>
              <a:spLocks noChangeShapeType="1"/>
            </p:cNvSpPr>
            <p:nvPr/>
          </p:nvSpPr>
          <p:spPr bwMode="auto">
            <a:xfrm>
              <a:off x="5795963" y="1989138"/>
              <a:ext cx="288925" cy="144462"/>
            </a:xfrm>
            <a:prstGeom prst="line">
              <a:avLst/>
            </a:prstGeom>
            <a:noFill/>
            <a:ln w="28575">
              <a:solidFill>
                <a:srgbClr val="00206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49" name="Freeform 25"/>
            <p:cNvSpPr>
              <a:spLocks/>
            </p:cNvSpPr>
            <p:nvPr/>
          </p:nvSpPr>
          <p:spPr bwMode="auto">
            <a:xfrm>
              <a:off x="6134100" y="2209800"/>
              <a:ext cx="525463" cy="427038"/>
            </a:xfrm>
            <a:custGeom>
              <a:avLst/>
              <a:gdLst>
                <a:gd name="T0" fmla="*/ 0 w 331"/>
                <a:gd name="T1" fmla="*/ 0 h 269"/>
                <a:gd name="T2" fmla="*/ 249 w 331"/>
                <a:gd name="T3" fmla="*/ 141 h 269"/>
                <a:gd name="T4" fmla="*/ 331 w 331"/>
                <a:gd name="T5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1" h="269">
                  <a:moveTo>
                    <a:pt x="0" y="0"/>
                  </a:moveTo>
                  <a:cubicBezTo>
                    <a:pt x="41" y="23"/>
                    <a:pt x="194" y="96"/>
                    <a:pt x="249" y="141"/>
                  </a:cubicBezTo>
                  <a:cubicBezTo>
                    <a:pt x="304" y="186"/>
                    <a:pt x="314" y="242"/>
                    <a:pt x="331" y="269"/>
                  </a:cubicBezTo>
                </a:path>
              </a:pathLst>
            </a:custGeom>
            <a:noFill/>
            <a:ln w="28575" cmpd="sng">
              <a:solidFill>
                <a:srgbClr val="00206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0" name="Freeform 26"/>
            <p:cNvSpPr>
              <a:spLocks/>
            </p:cNvSpPr>
            <p:nvPr/>
          </p:nvSpPr>
          <p:spPr bwMode="auto">
            <a:xfrm>
              <a:off x="6700838" y="2695575"/>
              <a:ext cx="200025" cy="661988"/>
            </a:xfrm>
            <a:custGeom>
              <a:avLst/>
              <a:gdLst>
                <a:gd name="T0" fmla="*/ 0 w 126"/>
                <a:gd name="T1" fmla="*/ 0 h 417"/>
                <a:gd name="T2" fmla="*/ 72 w 126"/>
                <a:gd name="T3" fmla="*/ 207 h 417"/>
                <a:gd name="T4" fmla="*/ 126 w 126"/>
                <a:gd name="T5" fmla="*/ 417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6" h="417">
                  <a:moveTo>
                    <a:pt x="0" y="0"/>
                  </a:moveTo>
                  <a:cubicBezTo>
                    <a:pt x="12" y="35"/>
                    <a:pt x="51" y="138"/>
                    <a:pt x="72" y="207"/>
                  </a:cubicBezTo>
                  <a:cubicBezTo>
                    <a:pt x="93" y="276"/>
                    <a:pt x="115" y="373"/>
                    <a:pt x="126" y="417"/>
                  </a:cubicBezTo>
                </a:path>
              </a:pathLst>
            </a:custGeom>
            <a:noFill/>
            <a:ln w="28575" cmpd="sng">
              <a:solidFill>
                <a:srgbClr val="00206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1" name="Freeform 27"/>
            <p:cNvSpPr>
              <a:spLocks/>
            </p:cNvSpPr>
            <p:nvPr/>
          </p:nvSpPr>
          <p:spPr bwMode="auto">
            <a:xfrm>
              <a:off x="6205538" y="3395663"/>
              <a:ext cx="750887" cy="317500"/>
            </a:xfrm>
            <a:custGeom>
              <a:avLst/>
              <a:gdLst>
                <a:gd name="T0" fmla="*/ 450 w 473"/>
                <a:gd name="T1" fmla="*/ 24 h 200"/>
                <a:gd name="T2" fmla="*/ 459 w 473"/>
                <a:gd name="T3" fmla="*/ 177 h 200"/>
                <a:gd name="T4" fmla="*/ 369 w 473"/>
                <a:gd name="T5" fmla="*/ 162 h 200"/>
                <a:gd name="T6" fmla="*/ 246 w 473"/>
                <a:gd name="T7" fmla="*/ 69 h 200"/>
                <a:gd name="T8" fmla="*/ 126 w 473"/>
                <a:gd name="T9" fmla="*/ 60 h 200"/>
                <a:gd name="T10" fmla="*/ 0 w 473"/>
                <a:gd name="T11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200">
                  <a:moveTo>
                    <a:pt x="450" y="24"/>
                  </a:moveTo>
                  <a:cubicBezTo>
                    <a:pt x="451" y="49"/>
                    <a:pt x="473" y="154"/>
                    <a:pt x="459" y="177"/>
                  </a:cubicBezTo>
                  <a:cubicBezTo>
                    <a:pt x="445" y="200"/>
                    <a:pt x="405" y="180"/>
                    <a:pt x="369" y="162"/>
                  </a:cubicBezTo>
                  <a:cubicBezTo>
                    <a:pt x="333" y="144"/>
                    <a:pt x="287" y="86"/>
                    <a:pt x="246" y="69"/>
                  </a:cubicBezTo>
                  <a:cubicBezTo>
                    <a:pt x="205" y="52"/>
                    <a:pt x="167" y="71"/>
                    <a:pt x="126" y="60"/>
                  </a:cubicBezTo>
                  <a:cubicBezTo>
                    <a:pt x="85" y="49"/>
                    <a:pt x="26" y="13"/>
                    <a:pt x="0" y="0"/>
                  </a:cubicBezTo>
                </a:path>
              </a:pathLst>
            </a:custGeom>
            <a:noFill/>
            <a:ln w="28575" cmpd="sng">
              <a:solidFill>
                <a:srgbClr val="00206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2" name="Freeform 28"/>
            <p:cNvSpPr>
              <a:spLocks/>
            </p:cNvSpPr>
            <p:nvPr/>
          </p:nvSpPr>
          <p:spPr bwMode="auto">
            <a:xfrm>
              <a:off x="5724525" y="3141663"/>
              <a:ext cx="428625" cy="234950"/>
            </a:xfrm>
            <a:custGeom>
              <a:avLst/>
              <a:gdLst>
                <a:gd name="T0" fmla="*/ 270 w 270"/>
                <a:gd name="T1" fmla="*/ 148 h 148"/>
                <a:gd name="T2" fmla="*/ 135 w 270"/>
                <a:gd name="T3" fmla="*/ 109 h 148"/>
                <a:gd name="T4" fmla="*/ 45 w 270"/>
                <a:gd name="T5" fmla="*/ 45 h 148"/>
                <a:gd name="T6" fmla="*/ 0 w 270"/>
                <a:gd name="T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0" h="148">
                  <a:moveTo>
                    <a:pt x="270" y="148"/>
                  </a:moveTo>
                  <a:cubicBezTo>
                    <a:pt x="248" y="142"/>
                    <a:pt x="172" y="126"/>
                    <a:pt x="135" y="109"/>
                  </a:cubicBezTo>
                  <a:cubicBezTo>
                    <a:pt x="98" y="92"/>
                    <a:pt x="67" y="63"/>
                    <a:pt x="45" y="45"/>
                  </a:cubicBezTo>
                  <a:cubicBezTo>
                    <a:pt x="23" y="27"/>
                    <a:pt x="7" y="7"/>
                    <a:pt x="0" y="0"/>
                  </a:cubicBezTo>
                </a:path>
              </a:pathLst>
            </a:custGeom>
            <a:noFill/>
            <a:ln w="28575" cmpd="sng">
              <a:solidFill>
                <a:srgbClr val="00206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3" name="Freeform 29"/>
            <p:cNvSpPr>
              <a:spLocks/>
            </p:cNvSpPr>
            <p:nvPr/>
          </p:nvSpPr>
          <p:spPr bwMode="auto">
            <a:xfrm>
              <a:off x="5086350" y="2909888"/>
              <a:ext cx="538163" cy="185737"/>
            </a:xfrm>
            <a:custGeom>
              <a:avLst/>
              <a:gdLst>
                <a:gd name="T0" fmla="*/ 339 w 339"/>
                <a:gd name="T1" fmla="*/ 117 h 117"/>
                <a:gd name="T2" fmla="*/ 198 w 339"/>
                <a:gd name="T3" fmla="*/ 33 h 117"/>
                <a:gd name="T4" fmla="*/ 0 w 339"/>
                <a:gd name="T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9" h="117">
                  <a:moveTo>
                    <a:pt x="339" y="117"/>
                  </a:moveTo>
                  <a:cubicBezTo>
                    <a:pt x="315" y="103"/>
                    <a:pt x="254" y="52"/>
                    <a:pt x="198" y="33"/>
                  </a:cubicBezTo>
                  <a:cubicBezTo>
                    <a:pt x="142" y="14"/>
                    <a:pt x="41" y="7"/>
                    <a:pt x="0" y="0"/>
                  </a:cubicBezTo>
                </a:path>
              </a:pathLst>
            </a:custGeom>
            <a:noFill/>
            <a:ln w="28575" cmpd="sng">
              <a:solidFill>
                <a:srgbClr val="00206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4" name="Freeform 30"/>
            <p:cNvSpPr>
              <a:spLocks/>
            </p:cNvSpPr>
            <p:nvPr/>
          </p:nvSpPr>
          <p:spPr bwMode="auto">
            <a:xfrm>
              <a:off x="4800600" y="2981325"/>
              <a:ext cx="123825" cy="266700"/>
            </a:xfrm>
            <a:custGeom>
              <a:avLst/>
              <a:gdLst>
                <a:gd name="T0" fmla="*/ 78 w 78"/>
                <a:gd name="T1" fmla="*/ 0 h 168"/>
                <a:gd name="T2" fmla="*/ 21 w 78"/>
                <a:gd name="T3" fmla="*/ 60 h 168"/>
                <a:gd name="T4" fmla="*/ 0 w 78"/>
                <a:gd name="T5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8" h="168">
                  <a:moveTo>
                    <a:pt x="78" y="0"/>
                  </a:moveTo>
                  <a:cubicBezTo>
                    <a:pt x="69" y="10"/>
                    <a:pt x="34" y="32"/>
                    <a:pt x="21" y="60"/>
                  </a:cubicBezTo>
                  <a:cubicBezTo>
                    <a:pt x="8" y="88"/>
                    <a:pt x="4" y="146"/>
                    <a:pt x="0" y="1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5" name="Freeform 31"/>
            <p:cNvSpPr>
              <a:spLocks/>
            </p:cNvSpPr>
            <p:nvPr/>
          </p:nvSpPr>
          <p:spPr bwMode="auto">
            <a:xfrm>
              <a:off x="4805363" y="3367088"/>
              <a:ext cx="147637" cy="195262"/>
            </a:xfrm>
            <a:custGeom>
              <a:avLst/>
              <a:gdLst>
                <a:gd name="T0" fmla="*/ 0 w 93"/>
                <a:gd name="T1" fmla="*/ 0 h 123"/>
                <a:gd name="T2" fmla="*/ 30 w 93"/>
                <a:gd name="T3" fmla="*/ 78 h 123"/>
                <a:gd name="T4" fmla="*/ 93 w 93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3" h="123">
                  <a:moveTo>
                    <a:pt x="0" y="0"/>
                  </a:moveTo>
                  <a:cubicBezTo>
                    <a:pt x="5" y="12"/>
                    <a:pt x="15" y="58"/>
                    <a:pt x="30" y="78"/>
                  </a:cubicBezTo>
                  <a:cubicBezTo>
                    <a:pt x="45" y="98"/>
                    <a:pt x="80" y="114"/>
                    <a:pt x="93" y="12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6" name="Freeform 32"/>
            <p:cNvSpPr>
              <a:spLocks/>
            </p:cNvSpPr>
            <p:nvPr/>
          </p:nvSpPr>
          <p:spPr bwMode="auto">
            <a:xfrm>
              <a:off x="6376988" y="3541713"/>
              <a:ext cx="623887" cy="511175"/>
            </a:xfrm>
            <a:custGeom>
              <a:avLst/>
              <a:gdLst>
                <a:gd name="T0" fmla="*/ 393 w 393"/>
                <a:gd name="T1" fmla="*/ 322 h 322"/>
                <a:gd name="T2" fmla="*/ 348 w 393"/>
                <a:gd name="T3" fmla="*/ 199 h 322"/>
                <a:gd name="T4" fmla="*/ 274 w 393"/>
                <a:gd name="T5" fmla="*/ 113 h 322"/>
                <a:gd name="T6" fmla="*/ 114 w 393"/>
                <a:gd name="T7" fmla="*/ 13 h 322"/>
                <a:gd name="T8" fmla="*/ 0 w 393"/>
                <a:gd name="T9" fmla="*/ 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322">
                  <a:moveTo>
                    <a:pt x="393" y="322"/>
                  </a:moveTo>
                  <a:cubicBezTo>
                    <a:pt x="386" y="302"/>
                    <a:pt x="368" y="234"/>
                    <a:pt x="348" y="199"/>
                  </a:cubicBezTo>
                  <a:cubicBezTo>
                    <a:pt x="328" y="164"/>
                    <a:pt x="313" y="144"/>
                    <a:pt x="274" y="113"/>
                  </a:cubicBezTo>
                  <a:cubicBezTo>
                    <a:pt x="235" y="82"/>
                    <a:pt x="160" y="26"/>
                    <a:pt x="114" y="13"/>
                  </a:cubicBezTo>
                  <a:cubicBezTo>
                    <a:pt x="68" y="0"/>
                    <a:pt x="24" y="30"/>
                    <a:pt x="0" y="3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7" name="Freeform 33"/>
            <p:cNvSpPr>
              <a:spLocks/>
            </p:cNvSpPr>
            <p:nvPr/>
          </p:nvSpPr>
          <p:spPr bwMode="auto">
            <a:xfrm>
              <a:off x="5076825" y="3613150"/>
              <a:ext cx="357188" cy="17463"/>
            </a:xfrm>
            <a:custGeom>
              <a:avLst/>
              <a:gdLst>
                <a:gd name="T0" fmla="*/ 0 w 225"/>
                <a:gd name="T1" fmla="*/ 0 h 11"/>
                <a:gd name="T2" fmla="*/ 90 w 225"/>
                <a:gd name="T3" fmla="*/ 10 h 11"/>
                <a:gd name="T4" fmla="*/ 225 w 225"/>
                <a:gd name="T5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5" h="11">
                  <a:moveTo>
                    <a:pt x="0" y="0"/>
                  </a:moveTo>
                  <a:cubicBezTo>
                    <a:pt x="15" y="2"/>
                    <a:pt x="53" y="9"/>
                    <a:pt x="90" y="10"/>
                  </a:cubicBezTo>
                  <a:cubicBezTo>
                    <a:pt x="127" y="11"/>
                    <a:pt x="197" y="8"/>
                    <a:pt x="225" y="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8" name="Freeform 34"/>
            <p:cNvSpPr>
              <a:spLocks/>
            </p:cNvSpPr>
            <p:nvPr/>
          </p:nvSpPr>
          <p:spPr bwMode="auto">
            <a:xfrm>
              <a:off x="5510213" y="3575050"/>
              <a:ext cx="361950" cy="30163"/>
            </a:xfrm>
            <a:custGeom>
              <a:avLst/>
              <a:gdLst>
                <a:gd name="T0" fmla="*/ 0 w 228"/>
                <a:gd name="T1" fmla="*/ 19 h 19"/>
                <a:gd name="T2" fmla="*/ 108 w 228"/>
                <a:gd name="T3" fmla="*/ 1 h 19"/>
                <a:gd name="T4" fmla="*/ 228 w 228"/>
                <a:gd name="T5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8" h="19">
                  <a:moveTo>
                    <a:pt x="0" y="19"/>
                  </a:moveTo>
                  <a:cubicBezTo>
                    <a:pt x="18" y="16"/>
                    <a:pt x="70" y="2"/>
                    <a:pt x="108" y="1"/>
                  </a:cubicBezTo>
                  <a:cubicBezTo>
                    <a:pt x="146" y="0"/>
                    <a:pt x="203" y="13"/>
                    <a:pt x="228" y="1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59" name="Freeform 35"/>
            <p:cNvSpPr>
              <a:spLocks/>
            </p:cNvSpPr>
            <p:nvPr/>
          </p:nvSpPr>
          <p:spPr bwMode="auto">
            <a:xfrm>
              <a:off x="5940425" y="3598863"/>
              <a:ext cx="361950" cy="49212"/>
            </a:xfrm>
            <a:custGeom>
              <a:avLst/>
              <a:gdLst>
                <a:gd name="T0" fmla="*/ 0 w 228"/>
                <a:gd name="T1" fmla="*/ 3 h 31"/>
                <a:gd name="T2" fmla="*/ 111 w 228"/>
                <a:gd name="T3" fmla="*/ 31 h 31"/>
                <a:gd name="T4" fmla="*/ 228 w 228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8" h="31">
                  <a:moveTo>
                    <a:pt x="0" y="3"/>
                  </a:moveTo>
                  <a:cubicBezTo>
                    <a:pt x="18" y="8"/>
                    <a:pt x="73" y="31"/>
                    <a:pt x="111" y="31"/>
                  </a:cubicBezTo>
                  <a:cubicBezTo>
                    <a:pt x="149" y="31"/>
                    <a:pt x="204" y="6"/>
                    <a:pt x="22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60" name="Freeform 36"/>
            <p:cNvSpPr>
              <a:spLocks/>
            </p:cNvSpPr>
            <p:nvPr/>
          </p:nvSpPr>
          <p:spPr bwMode="auto">
            <a:xfrm>
              <a:off x="7027863" y="4146550"/>
              <a:ext cx="17462" cy="361950"/>
            </a:xfrm>
            <a:custGeom>
              <a:avLst/>
              <a:gdLst>
                <a:gd name="T0" fmla="*/ 4 w 11"/>
                <a:gd name="T1" fmla="*/ 228 h 228"/>
                <a:gd name="T2" fmla="*/ 10 w 11"/>
                <a:gd name="T3" fmla="*/ 90 h 228"/>
                <a:gd name="T4" fmla="*/ 0 w 11"/>
                <a:gd name="T5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228">
                  <a:moveTo>
                    <a:pt x="4" y="228"/>
                  </a:moveTo>
                  <a:cubicBezTo>
                    <a:pt x="5" y="205"/>
                    <a:pt x="11" y="128"/>
                    <a:pt x="10" y="90"/>
                  </a:cubicBezTo>
                  <a:cubicBezTo>
                    <a:pt x="9" y="52"/>
                    <a:pt x="2" y="19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61" name="Freeform 37"/>
            <p:cNvSpPr>
              <a:spLocks/>
            </p:cNvSpPr>
            <p:nvPr/>
          </p:nvSpPr>
          <p:spPr bwMode="auto">
            <a:xfrm>
              <a:off x="6924675" y="4652963"/>
              <a:ext cx="95250" cy="404812"/>
            </a:xfrm>
            <a:custGeom>
              <a:avLst/>
              <a:gdLst>
                <a:gd name="T0" fmla="*/ 0 w 60"/>
                <a:gd name="T1" fmla="*/ 255 h 255"/>
                <a:gd name="T2" fmla="*/ 39 w 60"/>
                <a:gd name="T3" fmla="*/ 96 h 255"/>
                <a:gd name="T4" fmla="*/ 60 w 60"/>
                <a:gd name="T5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0" h="255">
                  <a:moveTo>
                    <a:pt x="0" y="255"/>
                  </a:moveTo>
                  <a:cubicBezTo>
                    <a:pt x="6" y="229"/>
                    <a:pt x="29" y="138"/>
                    <a:pt x="39" y="96"/>
                  </a:cubicBezTo>
                  <a:cubicBezTo>
                    <a:pt x="49" y="54"/>
                    <a:pt x="56" y="20"/>
                    <a:pt x="6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62" name="Freeform 38"/>
            <p:cNvSpPr>
              <a:spLocks/>
            </p:cNvSpPr>
            <p:nvPr/>
          </p:nvSpPr>
          <p:spPr bwMode="auto">
            <a:xfrm>
              <a:off x="6719888" y="5140325"/>
              <a:ext cx="157162" cy="376238"/>
            </a:xfrm>
            <a:custGeom>
              <a:avLst/>
              <a:gdLst>
                <a:gd name="T0" fmla="*/ 0 w 99"/>
                <a:gd name="T1" fmla="*/ 237 h 237"/>
                <a:gd name="T2" fmla="*/ 69 w 99"/>
                <a:gd name="T3" fmla="*/ 89 h 237"/>
                <a:gd name="T4" fmla="*/ 99 w 99"/>
                <a:gd name="T5" fmla="*/ 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237">
                  <a:moveTo>
                    <a:pt x="0" y="237"/>
                  </a:moveTo>
                  <a:cubicBezTo>
                    <a:pt x="11" y="212"/>
                    <a:pt x="53" y="128"/>
                    <a:pt x="69" y="89"/>
                  </a:cubicBezTo>
                  <a:cubicBezTo>
                    <a:pt x="85" y="50"/>
                    <a:pt x="93" y="19"/>
                    <a:pt x="99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63" name="Freeform 39"/>
            <p:cNvSpPr>
              <a:spLocks/>
            </p:cNvSpPr>
            <p:nvPr/>
          </p:nvSpPr>
          <p:spPr bwMode="auto">
            <a:xfrm>
              <a:off x="6284913" y="5853113"/>
              <a:ext cx="73025" cy="419100"/>
            </a:xfrm>
            <a:custGeom>
              <a:avLst/>
              <a:gdLst>
                <a:gd name="T0" fmla="*/ 40 w 46"/>
                <a:gd name="T1" fmla="*/ 264 h 264"/>
                <a:gd name="T2" fmla="*/ 1 w 46"/>
                <a:gd name="T3" fmla="*/ 108 h 264"/>
                <a:gd name="T4" fmla="*/ 46 w 46"/>
                <a:gd name="T5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4">
                  <a:moveTo>
                    <a:pt x="40" y="264"/>
                  </a:moveTo>
                  <a:cubicBezTo>
                    <a:pt x="34" y="238"/>
                    <a:pt x="0" y="152"/>
                    <a:pt x="1" y="108"/>
                  </a:cubicBezTo>
                  <a:cubicBezTo>
                    <a:pt x="2" y="64"/>
                    <a:pt x="37" y="22"/>
                    <a:pt x="46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64" name="AutoShape 40"/>
            <p:cNvSpPr>
              <a:spLocks noChangeArrowheads="1"/>
            </p:cNvSpPr>
            <p:nvPr/>
          </p:nvSpPr>
          <p:spPr bwMode="auto">
            <a:xfrm>
              <a:off x="21271" y="1310520"/>
              <a:ext cx="2336909" cy="1110418"/>
            </a:xfrm>
            <a:prstGeom prst="wedgeRoundRectCallout">
              <a:avLst>
                <a:gd name="adj1" fmla="val 72455"/>
                <a:gd name="adj2" fmla="val -56509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en-US" altLang="en-US" b="1" dirty="0" err="1">
                  <a:solidFill>
                    <a:srgbClr val="002060"/>
                  </a:solidFill>
                </a:rPr>
                <a:t>Sekresiya</a:t>
              </a:r>
              <a:endParaRPr lang="en-US" altLang="en-US" b="1" dirty="0">
                <a:solidFill>
                  <a:srgbClr val="002060"/>
                </a:solidFill>
              </a:endParaRPr>
            </a:p>
            <a:p>
              <a:pPr algn="ctr"/>
              <a:r>
                <a:rPr lang="en-US" altLang="en-US" b="1" dirty="0">
                  <a:solidFill>
                    <a:srgbClr val="002060"/>
                  </a:solidFill>
                </a:rPr>
                <a:t>40</a:t>
              </a:r>
              <a:r>
                <a:rPr lang="az-Latn-AZ" altLang="en-US" b="1" dirty="0">
                  <a:solidFill>
                    <a:srgbClr val="002060"/>
                  </a:solidFill>
                </a:rPr>
                <a:t> </a:t>
              </a:r>
              <a:r>
                <a:rPr lang="en-US" altLang="en-US" b="1" dirty="0">
                  <a:solidFill>
                    <a:srgbClr val="002060"/>
                  </a:solidFill>
                </a:rPr>
                <a:t>ml/</a:t>
              </a:r>
              <a:r>
                <a:rPr lang="en-US" altLang="en-US" b="1" dirty="0" err="1">
                  <a:solidFill>
                    <a:srgbClr val="002060"/>
                  </a:solidFill>
                </a:rPr>
                <a:t>saat</a:t>
              </a:r>
              <a:endParaRPr lang="en-US" altLang="en-US" b="1" dirty="0">
                <a:solidFill>
                  <a:srgbClr val="002060"/>
                </a:solidFill>
              </a:endParaRPr>
            </a:p>
            <a:p>
              <a:pPr algn="ctr"/>
              <a:r>
                <a:rPr lang="en-US" altLang="en-US" b="1" dirty="0">
                  <a:solidFill>
                    <a:srgbClr val="002060"/>
                  </a:solidFill>
                </a:rPr>
                <a:t>(500-1000 ml/g</a:t>
              </a:r>
              <a:r>
                <a:rPr lang="az-Latn-AZ" altLang="en-US" b="1" dirty="0">
                  <a:solidFill>
                    <a:srgbClr val="002060"/>
                  </a:solidFill>
                </a:rPr>
                <a:t>ün)</a:t>
              </a:r>
              <a:endParaRPr lang="tr-TR" altLang="en-US" b="1" dirty="0">
                <a:solidFill>
                  <a:srgbClr val="002060"/>
                </a:solidFill>
              </a:endParaRPr>
            </a:p>
          </p:txBody>
        </p:sp>
        <p:sp>
          <p:nvSpPr>
            <p:cNvPr id="26665" name="AutoShape 41"/>
            <p:cNvSpPr>
              <a:spLocks noChangeArrowheads="1"/>
            </p:cNvSpPr>
            <p:nvPr/>
          </p:nvSpPr>
          <p:spPr bwMode="auto">
            <a:xfrm>
              <a:off x="-73169" y="2978746"/>
              <a:ext cx="3126977" cy="1338658"/>
            </a:xfrm>
            <a:prstGeom prst="wedgeRoundRectCallout">
              <a:avLst>
                <a:gd name="adj1" fmla="val 90065"/>
                <a:gd name="adj2" fmla="val -42477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az-Latn-AZ" altLang="en-US" b="1" dirty="0">
                  <a:solidFill>
                    <a:srgbClr val="002060"/>
                  </a:solidFill>
                </a:rPr>
                <a:t>Tərkib dəyişmə </a:t>
              </a:r>
            </a:p>
            <a:p>
              <a:r>
                <a:rPr lang="en-US" altLang="en-US" b="1" dirty="0">
                  <a:solidFill>
                    <a:srgbClr val="002060"/>
                  </a:solidFill>
                </a:rPr>
                <a:t>Q</a:t>
              </a:r>
              <a:r>
                <a:rPr lang="az-Latn-AZ" altLang="en-US" b="1" dirty="0">
                  <a:solidFill>
                    <a:srgbClr val="002060"/>
                  </a:solidFill>
                </a:rPr>
                <a:t>atılaşma</a:t>
              </a:r>
              <a:r>
                <a:rPr lang="en-US" altLang="en-US" b="1" dirty="0">
                  <a:solidFill>
                    <a:srgbClr val="002060"/>
                  </a:solidFill>
                </a:rPr>
                <a:t> 5-10 d</a:t>
              </a:r>
              <a:r>
                <a:rPr lang="az-Latn-AZ" altLang="en-US" b="1" dirty="0">
                  <a:solidFill>
                    <a:srgbClr val="002060"/>
                  </a:solidFill>
                </a:rPr>
                <a:t>əfə</a:t>
              </a:r>
              <a:endParaRPr lang="en-US" altLang="en-US" b="1" dirty="0">
                <a:solidFill>
                  <a:srgbClr val="002060"/>
                </a:solidFill>
              </a:endParaRPr>
            </a:p>
            <a:p>
              <a:r>
                <a:rPr lang="az-Latn-AZ" altLang="en-US" b="1" dirty="0">
                  <a:solidFill>
                    <a:srgbClr val="002060"/>
                  </a:solidFill>
                </a:rPr>
                <a:t>Turşulaşma pH 7,8 </a:t>
              </a:r>
              <a:r>
                <a:rPr lang="az-Latn-AZ" altLang="en-US" b="1" dirty="0">
                  <a:solidFill>
                    <a:srgbClr val="002060"/>
                  </a:solidFill>
                  <a:cs typeface="Arial" charset="0"/>
                </a:rPr>
                <a:t>→7,2</a:t>
              </a:r>
              <a:r>
                <a:rPr lang="az-Latn-AZ" altLang="en-US" b="1" dirty="0">
                  <a:solidFill>
                    <a:srgbClr val="002060"/>
                  </a:solidFill>
                </a:rPr>
                <a:t> </a:t>
              </a:r>
            </a:p>
            <a:p>
              <a:r>
                <a:rPr lang="az-Latn-AZ" altLang="en-US" b="1" dirty="0">
                  <a:solidFill>
                    <a:srgbClr val="002060"/>
                  </a:solidFill>
                </a:rPr>
                <a:t>Qoruma - qlukoprotein</a:t>
              </a:r>
              <a:endParaRPr lang="tr-TR" altLang="en-US" b="1" dirty="0">
                <a:solidFill>
                  <a:srgbClr val="002060"/>
                </a:solidFill>
              </a:endParaRPr>
            </a:p>
          </p:txBody>
        </p:sp>
        <p:sp>
          <p:nvSpPr>
            <p:cNvPr id="26666" name="Text Box 42"/>
            <p:cNvSpPr txBox="1">
              <a:spLocks noChangeArrowheads="1"/>
            </p:cNvSpPr>
            <p:nvPr/>
          </p:nvSpPr>
          <p:spPr bwMode="auto">
            <a:xfrm>
              <a:off x="3635375" y="2420938"/>
              <a:ext cx="1171016" cy="3047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sz="1400">
                  <a:solidFill>
                    <a:srgbClr val="002060"/>
                  </a:solidFill>
                </a:rPr>
                <a:t>Su, elektrolit</a:t>
              </a:r>
              <a:endParaRPr lang="tr-TR" altLang="en-US" sz="1400">
                <a:solidFill>
                  <a:srgbClr val="002060"/>
                </a:solidFill>
              </a:endParaRPr>
            </a:p>
          </p:txBody>
        </p:sp>
        <p:sp>
          <p:nvSpPr>
            <p:cNvPr id="26667" name="AutoShape 43"/>
            <p:cNvSpPr>
              <a:spLocks noChangeArrowheads="1"/>
            </p:cNvSpPr>
            <p:nvPr/>
          </p:nvSpPr>
          <p:spPr bwMode="auto">
            <a:xfrm rot="11750603">
              <a:off x="4284663" y="2708275"/>
              <a:ext cx="755650" cy="360363"/>
            </a:xfrm>
            <a:custGeom>
              <a:avLst/>
              <a:gdLst>
                <a:gd name="G0" fmla="+- 263121 0 0"/>
                <a:gd name="G1" fmla="+- -7037292 0 0"/>
                <a:gd name="G2" fmla="+- 263121 0 -7037292"/>
                <a:gd name="G3" fmla="+- 10800 0 0"/>
                <a:gd name="G4" fmla="+- 0 0 263121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6812 0 0"/>
                <a:gd name="G9" fmla="+- 0 0 -7037292"/>
                <a:gd name="G10" fmla="+- 6812 0 2700"/>
                <a:gd name="G11" fmla="cos G10 263121"/>
                <a:gd name="G12" fmla="sin G10 263121"/>
                <a:gd name="G13" fmla="cos 13500 263121"/>
                <a:gd name="G14" fmla="sin 13500 263121"/>
                <a:gd name="G15" fmla="+- G11 10800 0"/>
                <a:gd name="G16" fmla="+- G12 10800 0"/>
                <a:gd name="G17" fmla="+- G13 10800 0"/>
                <a:gd name="G18" fmla="+- G14 10800 0"/>
                <a:gd name="G19" fmla="*/ 6812 1 2"/>
                <a:gd name="G20" fmla="+- G19 5400 0"/>
                <a:gd name="G21" fmla="cos G20 263121"/>
                <a:gd name="G22" fmla="sin G20 263121"/>
                <a:gd name="G23" fmla="+- G21 10800 0"/>
                <a:gd name="G24" fmla="+- G12 G23 G22"/>
                <a:gd name="G25" fmla="+- G22 G23 G11"/>
                <a:gd name="G26" fmla="cos 10800 263121"/>
                <a:gd name="G27" fmla="sin 10800 263121"/>
                <a:gd name="G28" fmla="cos 6812 263121"/>
                <a:gd name="G29" fmla="sin 6812 263121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7037292"/>
                <a:gd name="G36" fmla="sin G34 -7037292"/>
                <a:gd name="G37" fmla="+/ -7037292 263121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6812 G39"/>
                <a:gd name="G43" fmla="sin 6812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496 w 21600"/>
                <a:gd name="T5" fmla="*/ 2326 h 21600"/>
                <a:gd name="T6" fmla="*/ 8169 w 21600"/>
                <a:gd name="T7" fmla="*/ 2396 h 21600"/>
                <a:gd name="T8" fmla="*/ 15023 w 21600"/>
                <a:gd name="T9" fmla="*/ 5455 h 21600"/>
                <a:gd name="T10" fmla="*/ 24266 w 21600"/>
                <a:gd name="T11" fmla="*/ 11745 h 21600"/>
                <a:gd name="T12" fmla="*/ 19255 w 21600"/>
                <a:gd name="T13" fmla="*/ 16099 h 21600"/>
                <a:gd name="T14" fmla="*/ 14901 w 21600"/>
                <a:gd name="T15" fmla="*/ 11087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7595" y="11276"/>
                  </a:moveTo>
                  <a:cubicBezTo>
                    <a:pt x="17606" y="11118"/>
                    <a:pt x="17612" y="10959"/>
                    <a:pt x="17612" y="10800"/>
                  </a:cubicBezTo>
                  <a:cubicBezTo>
                    <a:pt x="17612" y="7037"/>
                    <a:pt x="14562" y="3988"/>
                    <a:pt x="10800" y="3988"/>
                  </a:cubicBezTo>
                  <a:cubicBezTo>
                    <a:pt x="10109" y="3987"/>
                    <a:pt x="9423" y="4092"/>
                    <a:pt x="8765" y="4299"/>
                  </a:cubicBezTo>
                  <a:lnTo>
                    <a:pt x="7573" y="493"/>
                  </a:lnTo>
                  <a:cubicBezTo>
                    <a:pt x="8618" y="166"/>
                    <a:pt x="9705" y="-1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1052"/>
                    <a:pt x="21591" y="11304"/>
                    <a:pt x="21573" y="11556"/>
                  </a:cubicBezTo>
                  <a:lnTo>
                    <a:pt x="24266" y="11745"/>
                  </a:lnTo>
                  <a:lnTo>
                    <a:pt x="19255" y="16099"/>
                  </a:lnTo>
                  <a:lnTo>
                    <a:pt x="14901" y="11087"/>
                  </a:lnTo>
                  <a:lnTo>
                    <a:pt x="17595" y="1127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68" name="AutoShape 44"/>
            <p:cNvSpPr>
              <a:spLocks noChangeArrowheads="1"/>
            </p:cNvSpPr>
            <p:nvPr/>
          </p:nvSpPr>
          <p:spPr bwMode="auto">
            <a:xfrm rot="15755739">
              <a:off x="4429125" y="3140075"/>
              <a:ext cx="263525" cy="409575"/>
            </a:xfrm>
            <a:custGeom>
              <a:avLst/>
              <a:gdLst>
                <a:gd name="G0" fmla="+- 1326820 0 0"/>
                <a:gd name="G1" fmla="+- -7038231 0 0"/>
                <a:gd name="G2" fmla="+- 1326820 0 -7038231"/>
                <a:gd name="G3" fmla="+- 10800 0 0"/>
                <a:gd name="G4" fmla="+- 0 0 132682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886 0 0"/>
                <a:gd name="G9" fmla="+- 0 0 -7038231"/>
                <a:gd name="G10" fmla="+- 7886 0 2700"/>
                <a:gd name="G11" fmla="cos G10 1326820"/>
                <a:gd name="G12" fmla="sin G10 1326820"/>
                <a:gd name="G13" fmla="cos 13500 1326820"/>
                <a:gd name="G14" fmla="sin 13500 1326820"/>
                <a:gd name="G15" fmla="+- G11 10800 0"/>
                <a:gd name="G16" fmla="+- G12 10800 0"/>
                <a:gd name="G17" fmla="+- G13 10800 0"/>
                <a:gd name="G18" fmla="+- G14 10800 0"/>
                <a:gd name="G19" fmla="*/ 7886 1 2"/>
                <a:gd name="G20" fmla="+- G19 5400 0"/>
                <a:gd name="G21" fmla="cos G20 1326820"/>
                <a:gd name="G22" fmla="sin G20 1326820"/>
                <a:gd name="G23" fmla="+- G21 10800 0"/>
                <a:gd name="G24" fmla="+- G12 G23 G22"/>
                <a:gd name="G25" fmla="+- G22 G23 G11"/>
                <a:gd name="G26" fmla="cos 10800 1326820"/>
                <a:gd name="G27" fmla="sin 10800 1326820"/>
                <a:gd name="G28" fmla="cos 7886 1326820"/>
                <a:gd name="G29" fmla="sin 7886 132682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7038231"/>
                <a:gd name="G36" fmla="sin G34 -7038231"/>
                <a:gd name="G37" fmla="+/ -7038231 132682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886 G39"/>
                <a:gd name="G43" fmla="sin 788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8624 w 21600"/>
                <a:gd name="T5" fmla="*/ 3355 h 21600"/>
                <a:gd name="T6" fmla="*/ 8006 w 21600"/>
                <a:gd name="T7" fmla="*/ 1884 h 21600"/>
                <a:gd name="T8" fmla="*/ 16513 w 21600"/>
                <a:gd name="T9" fmla="*/ 5364 h 21600"/>
                <a:gd name="T10" fmla="*/ 23465 w 21600"/>
                <a:gd name="T11" fmla="*/ 15471 h 21600"/>
                <a:gd name="T12" fmla="*/ 18126 w 21600"/>
                <a:gd name="T13" fmla="*/ 17933 h 21600"/>
                <a:gd name="T14" fmla="*/ 15665 w 21600"/>
                <a:gd name="T15" fmla="*/ 1259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98" y="13528"/>
                  </a:moveTo>
                  <a:cubicBezTo>
                    <a:pt x="18521" y="12655"/>
                    <a:pt x="18686" y="11731"/>
                    <a:pt x="18686" y="10800"/>
                  </a:cubicBezTo>
                  <a:cubicBezTo>
                    <a:pt x="18686" y="6444"/>
                    <a:pt x="15155" y="2914"/>
                    <a:pt x="10800" y="2914"/>
                  </a:cubicBezTo>
                  <a:cubicBezTo>
                    <a:pt x="10000" y="2913"/>
                    <a:pt x="9205" y="3035"/>
                    <a:pt x="8442" y="3274"/>
                  </a:cubicBezTo>
                  <a:lnTo>
                    <a:pt x="7571" y="493"/>
                  </a:lnTo>
                  <a:cubicBezTo>
                    <a:pt x="8616" y="166"/>
                    <a:pt x="9704" y="-1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2075"/>
                    <a:pt x="21374" y="13340"/>
                    <a:pt x="20932" y="14537"/>
                  </a:cubicBezTo>
                  <a:lnTo>
                    <a:pt x="23465" y="15471"/>
                  </a:lnTo>
                  <a:lnTo>
                    <a:pt x="18126" y="17933"/>
                  </a:lnTo>
                  <a:lnTo>
                    <a:pt x="15665" y="12594"/>
                  </a:lnTo>
                  <a:lnTo>
                    <a:pt x="18198" y="135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69" name="Text Box 45"/>
            <p:cNvSpPr txBox="1">
              <a:spLocks noChangeArrowheads="1"/>
            </p:cNvSpPr>
            <p:nvPr/>
          </p:nvSpPr>
          <p:spPr bwMode="auto">
            <a:xfrm>
              <a:off x="3563938" y="3429000"/>
              <a:ext cx="1011306" cy="3047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sz="1400">
                  <a:solidFill>
                    <a:srgbClr val="002060"/>
                  </a:solidFill>
                </a:rPr>
                <a:t>H+, musin</a:t>
              </a:r>
              <a:endParaRPr lang="tr-TR" altLang="en-US" sz="1400">
                <a:solidFill>
                  <a:srgbClr val="002060"/>
                </a:solidFill>
              </a:endParaRPr>
            </a:p>
          </p:txBody>
        </p:sp>
        <p:sp>
          <p:nvSpPr>
            <p:cNvPr id="26670" name="Freeform 46"/>
            <p:cNvSpPr>
              <a:spLocks/>
            </p:cNvSpPr>
            <p:nvPr/>
          </p:nvSpPr>
          <p:spPr bwMode="auto">
            <a:xfrm>
              <a:off x="5053013" y="3500438"/>
              <a:ext cx="257175" cy="42862"/>
            </a:xfrm>
            <a:custGeom>
              <a:avLst/>
              <a:gdLst>
                <a:gd name="T0" fmla="*/ 0 w 162"/>
                <a:gd name="T1" fmla="*/ 15 h 27"/>
                <a:gd name="T2" fmla="*/ 83 w 162"/>
                <a:gd name="T3" fmla="*/ 24 h 27"/>
                <a:gd name="T4" fmla="*/ 162 w 16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27">
                  <a:moveTo>
                    <a:pt x="0" y="15"/>
                  </a:moveTo>
                  <a:cubicBezTo>
                    <a:pt x="13" y="16"/>
                    <a:pt x="56" y="27"/>
                    <a:pt x="83" y="24"/>
                  </a:cubicBezTo>
                  <a:cubicBezTo>
                    <a:pt x="110" y="21"/>
                    <a:pt x="146" y="5"/>
                    <a:pt x="16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71" name="Freeform 47"/>
            <p:cNvSpPr>
              <a:spLocks/>
            </p:cNvSpPr>
            <p:nvPr/>
          </p:nvSpPr>
          <p:spPr bwMode="auto">
            <a:xfrm>
              <a:off x="5386388" y="3305175"/>
              <a:ext cx="109537" cy="171450"/>
            </a:xfrm>
            <a:custGeom>
              <a:avLst/>
              <a:gdLst>
                <a:gd name="T0" fmla="*/ 0 w 69"/>
                <a:gd name="T1" fmla="*/ 108 h 108"/>
                <a:gd name="T2" fmla="*/ 45 w 69"/>
                <a:gd name="T3" fmla="*/ 66 h 108"/>
                <a:gd name="T4" fmla="*/ 69 w 69"/>
                <a:gd name="T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108">
                  <a:moveTo>
                    <a:pt x="0" y="108"/>
                  </a:moveTo>
                  <a:cubicBezTo>
                    <a:pt x="7" y="102"/>
                    <a:pt x="33" y="84"/>
                    <a:pt x="45" y="66"/>
                  </a:cubicBezTo>
                  <a:cubicBezTo>
                    <a:pt x="57" y="48"/>
                    <a:pt x="64" y="14"/>
                    <a:pt x="69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72" name="Freeform 48"/>
            <p:cNvSpPr>
              <a:spLocks/>
            </p:cNvSpPr>
            <p:nvPr/>
          </p:nvSpPr>
          <p:spPr bwMode="auto">
            <a:xfrm>
              <a:off x="5367338" y="3105150"/>
              <a:ext cx="152400" cy="157163"/>
            </a:xfrm>
            <a:custGeom>
              <a:avLst/>
              <a:gdLst>
                <a:gd name="T0" fmla="*/ 96 w 96"/>
                <a:gd name="T1" fmla="*/ 99 h 99"/>
                <a:gd name="T2" fmla="*/ 75 w 96"/>
                <a:gd name="T3" fmla="*/ 42 h 99"/>
                <a:gd name="T4" fmla="*/ 0 w 96"/>
                <a:gd name="T5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99">
                  <a:moveTo>
                    <a:pt x="96" y="99"/>
                  </a:moveTo>
                  <a:cubicBezTo>
                    <a:pt x="93" y="90"/>
                    <a:pt x="91" y="59"/>
                    <a:pt x="75" y="42"/>
                  </a:cubicBezTo>
                  <a:cubicBezTo>
                    <a:pt x="59" y="25"/>
                    <a:pt x="16" y="9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73" name="Freeform 49"/>
            <p:cNvSpPr>
              <a:spLocks/>
            </p:cNvSpPr>
            <p:nvPr/>
          </p:nvSpPr>
          <p:spPr bwMode="auto">
            <a:xfrm>
              <a:off x="5053013" y="3065463"/>
              <a:ext cx="261937" cy="39687"/>
            </a:xfrm>
            <a:custGeom>
              <a:avLst/>
              <a:gdLst>
                <a:gd name="T0" fmla="*/ 165 w 165"/>
                <a:gd name="T1" fmla="*/ 16 h 25"/>
                <a:gd name="T2" fmla="*/ 102 w 165"/>
                <a:gd name="T3" fmla="*/ 1 h 25"/>
                <a:gd name="T4" fmla="*/ 0 w 165"/>
                <a:gd name="T5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5" h="25">
                  <a:moveTo>
                    <a:pt x="165" y="16"/>
                  </a:moveTo>
                  <a:cubicBezTo>
                    <a:pt x="154" y="14"/>
                    <a:pt x="129" y="0"/>
                    <a:pt x="102" y="1"/>
                  </a:cubicBezTo>
                  <a:cubicBezTo>
                    <a:pt x="75" y="2"/>
                    <a:pt x="21" y="20"/>
                    <a:pt x="0" y="2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74" name="Freeform 50"/>
            <p:cNvSpPr>
              <a:spLocks/>
            </p:cNvSpPr>
            <p:nvPr/>
          </p:nvSpPr>
          <p:spPr bwMode="auto">
            <a:xfrm>
              <a:off x="5000625" y="3157538"/>
              <a:ext cx="57150" cy="233362"/>
            </a:xfrm>
            <a:custGeom>
              <a:avLst/>
              <a:gdLst>
                <a:gd name="T0" fmla="*/ 18 w 36"/>
                <a:gd name="T1" fmla="*/ 0 h 147"/>
                <a:gd name="T2" fmla="*/ 3 w 36"/>
                <a:gd name="T3" fmla="*/ 72 h 147"/>
                <a:gd name="T4" fmla="*/ 36 w 36"/>
                <a:gd name="T5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147">
                  <a:moveTo>
                    <a:pt x="18" y="0"/>
                  </a:moveTo>
                  <a:cubicBezTo>
                    <a:pt x="16" y="12"/>
                    <a:pt x="0" y="48"/>
                    <a:pt x="3" y="72"/>
                  </a:cubicBezTo>
                  <a:cubicBezTo>
                    <a:pt x="6" y="96"/>
                    <a:pt x="29" y="132"/>
                    <a:pt x="36" y="14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75" name="Freeform 51"/>
            <p:cNvSpPr>
              <a:spLocks/>
            </p:cNvSpPr>
            <p:nvPr/>
          </p:nvSpPr>
          <p:spPr bwMode="auto">
            <a:xfrm>
              <a:off x="5124450" y="3381375"/>
              <a:ext cx="204788" cy="47625"/>
            </a:xfrm>
            <a:custGeom>
              <a:avLst/>
              <a:gdLst>
                <a:gd name="T0" fmla="*/ 0 w 129"/>
                <a:gd name="T1" fmla="*/ 15 h 30"/>
                <a:gd name="T2" fmla="*/ 54 w 129"/>
                <a:gd name="T3" fmla="*/ 27 h 30"/>
                <a:gd name="T4" fmla="*/ 129 w 129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30">
                  <a:moveTo>
                    <a:pt x="0" y="15"/>
                  </a:moveTo>
                  <a:cubicBezTo>
                    <a:pt x="9" y="17"/>
                    <a:pt x="32" y="30"/>
                    <a:pt x="54" y="27"/>
                  </a:cubicBezTo>
                  <a:cubicBezTo>
                    <a:pt x="76" y="24"/>
                    <a:pt x="114" y="6"/>
                    <a:pt x="129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76" name="Freeform 52"/>
            <p:cNvSpPr>
              <a:spLocks/>
            </p:cNvSpPr>
            <p:nvPr/>
          </p:nvSpPr>
          <p:spPr bwMode="auto">
            <a:xfrm>
              <a:off x="5338763" y="3181350"/>
              <a:ext cx="49212" cy="157163"/>
            </a:xfrm>
            <a:custGeom>
              <a:avLst/>
              <a:gdLst>
                <a:gd name="T0" fmla="*/ 9 w 31"/>
                <a:gd name="T1" fmla="*/ 99 h 99"/>
                <a:gd name="T2" fmla="*/ 30 w 31"/>
                <a:gd name="T3" fmla="*/ 60 h 99"/>
                <a:gd name="T4" fmla="*/ 0 w 31"/>
                <a:gd name="T5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99">
                  <a:moveTo>
                    <a:pt x="9" y="99"/>
                  </a:moveTo>
                  <a:cubicBezTo>
                    <a:pt x="12" y="93"/>
                    <a:pt x="31" y="76"/>
                    <a:pt x="30" y="60"/>
                  </a:cubicBezTo>
                  <a:cubicBezTo>
                    <a:pt x="29" y="44"/>
                    <a:pt x="6" y="12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77" name="Freeform 53"/>
            <p:cNvSpPr>
              <a:spLocks/>
            </p:cNvSpPr>
            <p:nvPr/>
          </p:nvSpPr>
          <p:spPr bwMode="auto">
            <a:xfrm>
              <a:off x="5148263" y="3167063"/>
              <a:ext cx="114300" cy="147637"/>
            </a:xfrm>
            <a:custGeom>
              <a:avLst/>
              <a:gdLst>
                <a:gd name="T0" fmla="*/ 72 w 72"/>
                <a:gd name="T1" fmla="*/ 0 h 93"/>
                <a:gd name="T2" fmla="*/ 9 w 72"/>
                <a:gd name="T3" fmla="*/ 27 h 93"/>
                <a:gd name="T4" fmla="*/ 18 w 72"/>
                <a:gd name="T5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" h="93">
                  <a:moveTo>
                    <a:pt x="72" y="0"/>
                  </a:moveTo>
                  <a:cubicBezTo>
                    <a:pt x="61" y="5"/>
                    <a:pt x="18" y="12"/>
                    <a:pt x="9" y="27"/>
                  </a:cubicBezTo>
                  <a:cubicBezTo>
                    <a:pt x="0" y="42"/>
                    <a:pt x="16" y="79"/>
                    <a:pt x="18" y="9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26678" name="AutoShape 54"/>
            <p:cNvSpPr>
              <a:spLocks noChangeArrowheads="1"/>
            </p:cNvSpPr>
            <p:nvPr/>
          </p:nvSpPr>
          <p:spPr bwMode="auto">
            <a:xfrm>
              <a:off x="2232025" y="4836899"/>
              <a:ext cx="1800225" cy="773706"/>
            </a:xfrm>
            <a:prstGeom prst="wedgeRoundRectCallout">
              <a:avLst>
                <a:gd name="adj1" fmla="val 99536"/>
                <a:gd name="adj2" fmla="val -186086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az-Latn-AZ" altLang="en-US" b="1">
                  <a:solidFill>
                    <a:srgbClr val="002060"/>
                  </a:solidFill>
                </a:rPr>
                <a:t>Anbarlama</a:t>
              </a:r>
            </a:p>
            <a:p>
              <a:pPr algn="ctr"/>
              <a:r>
                <a:rPr lang="az-Latn-AZ" altLang="en-US" b="1">
                  <a:solidFill>
                    <a:srgbClr val="002060"/>
                  </a:solidFill>
                </a:rPr>
                <a:t>(30-40 ml)</a:t>
              </a:r>
              <a:endParaRPr lang="tr-TR" altLang="en-US" b="1">
                <a:solidFill>
                  <a:srgbClr val="002060"/>
                </a:solidFill>
              </a:endParaRPr>
            </a:p>
          </p:txBody>
        </p:sp>
        <p:sp>
          <p:nvSpPr>
            <p:cNvPr id="26679" name="AutoShape 55"/>
            <p:cNvSpPr>
              <a:spLocks noChangeArrowheads="1"/>
            </p:cNvSpPr>
            <p:nvPr/>
          </p:nvSpPr>
          <p:spPr bwMode="auto">
            <a:xfrm>
              <a:off x="2700338" y="5949950"/>
              <a:ext cx="1439862" cy="431800"/>
            </a:xfrm>
            <a:prstGeom prst="wedgeRoundRectCallout">
              <a:avLst>
                <a:gd name="adj1" fmla="val 191125"/>
                <a:gd name="adj2" fmla="val -51838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az-Latn-AZ" altLang="en-US" b="1">
                  <a:solidFill>
                    <a:srgbClr val="002060"/>
                  </a:solidFill>
                </a:rPr>
                <a:t>İfraz</a:t>
              </a:r>
              <a:endParaRPr lang="tr-TR" altLang="en-US" b="1">
                <a:solidFill>
                  <a:srgbClr val="002060"/>
                </a:solidFill>
              </a:endParaRPr>
            </a:p>
          </p:txBody>
        </p:sp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89FD8D1-953E-4701-8A18-397DF73DD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C3F79A0-A601-41C9-8AC2-347C378C5F16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Title 3">
            <a:extLst>
              <a:ext uri="{FF2B5EF4-FFF2-40B4-BE49-F238E27FC236}">
                <a16:creationId xmlns:a16="http://schemas.microsoft.com/office/drawing/2014/main" id="{23DD780B-D7EF-46D3-811B-913F9B70D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0400" y="86380"/>
            <a:ext cx="5943600" cy="348184"/>
          </a:xfrm>
        </p:spPr>
        <p:txBody>
          <a:bodyPr>
            <a:normAutofit fontScale="90000"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fiziologiyası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449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682370027"/>
              </p:ext>
            </p:extLst>
          </p:nvPr>
        </p:nvGraphicFramePr>
        <p:xfrm>
          <a:off x="2546350" y="4559300"/>
          <a:ext cx="5530850" cy="2247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398" name="Object 278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777794255"/>
              </p:ext>
            </p:extLst>
          </p:nvPr>
        </p:nvGraphicFramePr>
        <p:xfrm>
          <a:off x="1524000" y="609600"/>
          <a:ext cx="7265988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Chart" r:id="rId4" imgW="13319994" imgH="8336017" progId="MSGraph.Chart.8">
                  <p:embed followColorScheme="full"/>
                </p:oleObj>
              </mc:Choice>
              <mc:Fallback>
                <p:oleObj name="Chart" r:id="rId4" imgW="13319994" imgH="8336017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609600"/>
                        <a:ext cx="7265988" cy="518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Oval 5"/>
          <p:cNvSpPr>
            <a:spLocks noChangeArrowheads="1"/>
          </p:cNvSpPr>
          <p:nvPr/>
        </p:nvSpPr>
        <p:spPr bwMode="auto">
          <a:xfrm>
            <a:off x="5375276" y="5661026"/>
            <a:ext cx="822325" cy="3333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az-Latn-AZ" altLang="en-US" dirty="0">
                <a:solidFill>
                  <a:srgbClr val="002060"/>
                </a:solidFill>
              </a:rPr>
              <a:t>ÖD</a:t>
            </a:r>
            <a:endParaRPr lang="tr-TR" altLang="en-US" dirty="0">
              <a:solidFill>
                <a:srgbClr val="002060"/>
              </a:solidFill>
            </a:endParaRPr>
          </a:p>
        </p:txBody>
      </p:sp>
      <p:sp>
        <p:nvSpPr>
          <p:cNvPr id="5378" name="Text Box 258"/>
          <p:cNvSpPr txBox="1">
            <a:spLocks noChangeArrowheads="1"/>
          </p:cNvSpPr>
          <p:nvPr/>
        </p:nvSpPr>
        <p:spPr bwMode="auto">
          <a:xfrm>
            <a:off x="9947121" y="1129244"/>
            <a:ext cx="221567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Xolesterinin həlli</a:t>
            </a:r>
          </a:p>
          <a:p>
            <a:r>
              <a:rPr lang="az-Latn-AZ" altLang="en-US" i="1" dirty="0">
                <a:solidFill>
                  <a:srgbClr val="002060"/>
                </a:solidFill>
              </a:rPr>
              <a:t>Yağların həlli</a:t>
            </a:r>
          </a:p>
          <a:p>
            <a:r>
              <a:rPr lang="az-Latn-AZ" altLang="en-US" i="1" dirty="0">
                <a:solidFill>
                  <a:srgbClr val="002060"/>
                </a:solidFill>
              </a:rPr>
              <a:t>Xolesterin tənzimi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sp>
        <p:nvSpPr>
          <p:cNvPr id="5387" name="Oval 267"/>
          <p:cNvSpPr>
            <a:spLocks noChangeArrowheads="1"/>
          </p:cNvSpPr>
          <p:nvPr/>
        </p:nvSpPr>
        <p:spPr bwMode="auto">
          <a:xfrm>
            <a:off x="4583114" y="4032250"/>
            <a:ext cx="720725" cy="503238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2060"/>
              </a:solidFill>
            </a:endParaRPr>
          </a:p>
        </p:txBody>
      </p:sp>
      <p:cxnSp>
        <p:nvCxnSpPr>
          <p:cNvPr id="5394" name="AutoShape 274"/>
          <p:cNvCxnSpPr>
            <a:cxnSpLocks noChangeShapeType="1"/>
            <a:stCxn id="5381" idx="3"/>
            <a:endCxn id="5382" idx="1"/>
          </p:cNvCxnSpPr>
          <p:nvPr/>
        </p:nvCxnSpPr>
        <p:spPr bwMode="auto">
          <a:xfrm>
            <a:off x="5505504" y="1381641"/>
            <a:ext cx="158696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395" name="AutoShape 275"/>
          <p:cNvCxnSpPr>
            <a:cxnSpLocks noChangeShapeType="1"/>
            <a:stCxn id="5379" idx="3"/>
            <a:endCxn id="5380" idx="1"/>
          </p:cNvCxnSpPr>
          <p:nvPr/>
        </p:nvCxnSpPr>
        <p:spPr bwMode="auto">
          <a:xfrm>
            <a:off x="4430923" y="1999565"/>
            <a:ext cx="1233277" cy="1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396" name="AutoShape 276"/>
          <p:cNvCxnSpPr>
            <a:cxnSpLocks noChangeShapeType="1"/>
            <a:stCxn id="5383" idx="3"/>
            <a:endCxn id="5384" idx="1"/>
          </p:cNvCxnSpPr>
          <p:nvPr/>
        </p:nvCxnSpPr>
        <p:spPr bwMode="auto">
          <a:xfrm>
            <a:off x="4241768" y="2867542"/>
            <a:ext cx="1422432" cy="162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397" name="AutoShape 277"/>
          <p:cNvCxnSpPr>
            <a:cxnSpLocks noChangeShapeType="1"/>
            <a:stCxn id="5385" idx="3"/>
            <a:endCxn id="5386" idx="1"/>
          </p:cNvCxnSpPr>
          <p:nvPr/>
        </p:nvCxnSpPr>
        <p:spPr bwMode="auto">
          <a:xfrm>
            <a:off x="3982082" y="3586679"/>
            <a:ext cx="1682118" cy="162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382" name="Text Box 262"/>
          <p:cNvSpPr txBox="1">
            <a:spLocks noChangeArrowheads="1"/>
          </p:cNvSpPr>
          <p:nvPr/>
        </p:nvSpPr>
        <p:spPr bwMode="auto">
          <a:xfrm>
            <a:off x="5664201" y="1196975"/>
            <a:ext cx="19912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Xoesterinin həlli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sp>
        <p:nvSpPr>
          <p:cNvPr id="5377" name="Text Box 257"/>
          <p:cNvSpPr txBox="1">
            <a:spLocks noChangeArrowheads="1"/>
          </p:cNvSpPr>
          <p:nvPr/>
        </p:nvSpPr>
        <p:spPr bwMode="auto">
          <a:xfrm>
            <a:off x="5709794" y="779201"/>
            <a:ext cx="15247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rgbClr val="002060"/>
                </a:solidFill>
              </a:rPr>
              <a:t>Öd turşuları</a:t>
            </a:r>
            <a:endParaRPr lang="tr-TR" altLang="en-US" dirty="0">
              <a:solidFill>
                <a:srgbClr val="002060"/>
              </a:solidFill>
            </a:endParaRPr>
          </a:p>
        </p:txBody>
      </p:sp>
      <p:sp>
        <p:nvSpPr>
          <p:cNvPr id="5379" name="Text Box 259"/>
          <p:cNvSpPr txBox="1">
            <a:spLocks noChangeArrowheads="1"/>
          </p:cNvSpPr>
          <p:nvPr/>
        </p:nvSpPr>
        <p:spPr bwMode="auto">
          <a:xfrm>
            <a:off x="3128964" y="1814899"/>
            <a:ext cx="130195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rgbClr val="002060"/>
                </a:solidFill>
              </a:rPr>
              <a:t>Xolesterin</a:t>
            </a:r>
            <a:endParaRPr lang="tr-TR" altLang="en-US" dirty="0">
              <a:solidFill>
                <a:srgbClr val="002060"/>
              </a:solidFill>
            </a:endParaRPr>
          </a:p>
        </p:txBody>
      </p:sp>
      <p:sp>
        <p:nvSpPr>
          <p:cNvPr id="5381" name="Text Box 261"/>
          <p:cNvSpPr txBox="1">
            <a:spLocks noChangeArrowheads="1"/>
          </p:cNvSpPr>
          <p:nvPr/>
        </p:nvSpPr>
        <p:spPr bwMode="auto">
          <a:xfrm>
            <a:off x="4219576" y="1196975"/>
            <a:ext cx="12859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rgbClr val="002060"/>
                </a:solidFill>
              </a:rPr>
              <a:t>Fosfolipid</a:t>
            </a:r>
            <a:endParaRPr lang="tr-TR" altLang="en-US" dirty="0">
              <a:solidFill>
                <a:srgbClr val="002060"/>
              </a:solidFill>
            </a:endParaRPr>
          </a:p>
        </p:txBody>
      </p:sp>
      <p:sp>
        <p:nvSpPr>
          <p:cNvPr id="5383" name="Text Box 263"/>
          <p:cNvSpPr txBox="1">
            <a:spLocks noChangeArrowheads="1"/>
          </p:cNvSpPr>
          <p:nvPr/>
        </p:nvSpPr>
        <p:spPr bwMode="auto">
          <a:xfrm>
            <a:off x="3128964" y="2682875"/>
            <a:ext cx="11128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>
                <a:solidFill>
                  <a:srgbClr val="002060"/>
                </a:solidFill>
              </a:rPr>
              <a:t>Bilirubin</a:t>
            </a:r>
            <a:endParaRPr lang="tr-TR" altLang="en-US">
              <a:solidFill>
                <a:srgbClr val="002060"/>
              </a:solidFill>
            </a:endParaRPr>
          </a:p>
        </p:txBody>
      </p:sp>
      <p:sp>
        <p:nvSpPr>
          <p:cNvPr id="5385" name="Text Box 265"/>
          <p:cNvSpPr txBox="1">
            <a:spLocks noChangeArrowheads="1"/>
          </p:cNvSpPr>
          <p:nvPr/>
        </p:nvSpPr>
        <p:spPr bwMode="auto">
          <a:xfrm>
            <a:off x="3128964" y="3402013"/>
            <a:ext cx="85311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>
                <a:solidFill>
                  <a:srgbClr val="002060"/>
                </a:solidFill>
              </a:rPr>
              <a:t>Musin</a:t>
            </a:r>
            <a:endParaRPr lang="tr-TR" altLang="en-US">
              <a:solidFill>
                <a:srgbClr val="002060"/>
              </a:solidFill>
            </a:endParaRPr>
          </a:p>
        </p:txBody>
      </p:sp>
      <p:sp>
        <p:nvSpPr>
          <p:cNvPr id="5380" name="Text Box 260"/>
          <p:cNvSpPr txBox="1">
            <a:spLocks noChangeArrowheads="1"/>
          </p:cNvSpPr>
          <p:nvPr/>
        </p:nvSpPr>
        <p:spPr bwMode="auto">
          <a:xfrm>
            <a:off x="5664200" y="1676400"/>
            <a:ext cx="22336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Xoesterin artığının atılması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sp>
        <p:nvSpPr>
          <p:cNvPr id="5384" name="Text Box 264"/>
          <p:cNvSpPr txBox="1">
            <a:spLocks noChangeArrowheads="1"/>
          </p:cNvSpPr>
          <p:nvPr/>
        </p:nvSpPr>
        <p:spPr bwMode="auto">
          <a:xfrm>
            <a:off x="5664200" y="2560639"/>
            <a:ext cx="2413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Hem mübadiləsi məhsulları atılması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sp>
        <p:nvSpPr>
          <p:cNvPr id="5386" name="Text Box 266"/>
          <p:cNvSpPr txBox="1">
            <a:spLocks noChangeArrowheads="1"/>
          </p:cNvSpPr>
          <p:nvPr/>
        </p:nvSpPr>
        <p:spPr bwMode="auto">
          <a:xfrm>
            <a:off x="5664201" y="3279776"/>
            <a:ext cx="28797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Öd yollarını </a:t>
            </a:r>
          </a:p>
          <a:p>
            <a:r>
              <a:rPr lang="az-Latn-AZ" altLang="en-US" i="1" dirty="0">
                <a:solidFill>
                  <a:srgbClr val="002060"/>
                </a:solidFill>
              </a:rPr>
              <a:t>zədələnmədən qoruma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cxnSp>
        <p:nvCxnSpPr>
          <p:cNvPr id="5401" name="AutoShape 281"/>
          <p:cNvCxnSpPr>
            <a:cxnSpLocks noChangeShapeType="1"/>
            <a:stCxn id="5377" idx="3"/>
            <a:endCxn id="5378" idx="0"/>
          </p:cNvCxnSpPr>
          <p:nvPr/>
        </p:nvCxnSpPr>
        <p:spPr bwMode="auto">
          <a:xfrm>
            <a:off x="7234570" y="963867"/>
            <a:ext cx="3820387" cy="165377"/>
          </a:xfrm>
          <a:prstGeom prst="bentConnector2">
            <a:avLst/>
          </a:prstGeom>
          <a:noFill/>
          <a:ln w="9525">
            <a:solidFill>
              <a:srgbClr val="00206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405" name="AutoShape 285"/>
          <p:cNvSpPr>
            <a:spLocks/>
          </p:cNvSpPr>
          <p:nvPr/>
        </p:nvSpPr>
        <p:spPr bwMode="auto">
          <a:xfrm rot="5400000">
            <a:off x="5052219" y="1232694"/>
            <a:ext cx="431800" cy="6551612"/>
          </a:xfrm>
          <a:prstGeom prst="rightBrace">
            <a:avLst>
              <a:gd name="adj1" fmla="val 153273"/>
              <a:gd name="adj2" fmla="val 48241"/>
            </a:avLst>
          </a:prstGeom>
          <a:noFill/>
          <a:ln w="9525">
            <a:solidFill>
              <a:srgbClr val="00206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2060"/>
              </a:solidFill>
            </a:endParaRPr>
          </a:p>
        </p:txBody>
      </p:sp>
      <p:sp>
        <p:nvSpPr>
          <p:cNvPr id="5406" name="Text Box 286"/>
          <p:cNvSpPr txBox="1">
            <a:spLocks noChangeArrowheads="1"/>
          </p:cNvSpPr>
          <p:nvPr/>
        </p:nvSpPr>
        <p:spPr bwMode="auto">
          <a:xfrm>
            <a:off x="8812213" y="3881438"/>
            <a:ext cx="3385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>
                <a:solidFill>
                  <a:srgbClr val="002060"/>
                </a:solidFill>
              </a:rPr>
              <a:t>%</a:t>
            </a:r>
            <a:endParaRPr lang="tr-TR" altLang="en-US">
              <a:solidFill>
                <a:srgbClr val="00206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1DA803B-549C-4551-A8A9-F237BF12D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B1E428B-EA87-41CD-9D31-510DB32C40E3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Title 3">
            <a:extLst>
              <a:ext uri="{FF2B5EF4-FFF2-40B4-BE49-F238E27FC236}">
                <a16:creationId xmlns:a16="http://schemas.microsoft.com/office/drawing/2014/main" id="{E1F44271-D77E-4845-A036-ACC3B0C37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0400" y="86380"/>
            <a:ext cx="5943600" cy="348184"/>
          </a:xfrm>
        </p:spPr>
        <p:txBody>
          <a:bodyPr>
            <a:normAutofit fontScale="90000"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fiziologiyası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12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D2079-A112-4F39-A35F-535FCA2E2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5293" y="47783"/>
            <a:ext cx="6130480" cy="453498"/>
          </a:xfrm>
        </p:spPr>
        <p:txBody>
          <a:bodyPr>
            <a:normAutofit fontScale="90000"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Ödün tərkibi və funksiyaları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5D5A0FAE-921D-4662-9A5C-A7826D80693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901415470"/>
              </p:ext>
            </p:extLst>
          </p:nvPr>
        </p:nvGraphicFramePr>
        <p:xfrm>
          <a:off x="1524000" y="533400"/>
          <a:ext cx="70104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Content Placeholder 13">
            <a:extLst>
              <a:ext uri="{FF2B5EF4-FFF2-40B4-BE49-F238E27FC236}">
                <a16:creationId xmlns:a16="http://schemas.microsoft.com/office/drawing/2014/main" id="{E3AE6AC7-5F1A-4976-97C9-48073E9940B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01019637"/>
              </p:ext>
            </p:extLst>
          </p:nvPr>
        </p:nvGraphicFramePr>
        <p:xfrm>
          <a:off x="4038600" y="4972640"/>
          <a:ext cx="2514600" cy="1656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D9E6E-709F-4882-9579-EBF7A6B0E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A68758-854C-4362-A88F-819164AC64E3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AutoShape 285">
            <a:extLst>
              <a:ext uri="{FF2B5EF4-FFF2-40B4-BE49-F238E27FC236}">
                <a16:creationId xmlns:a16="http://schemas.microsoft.com/office/drawing/2014/main" id="{F0BD4128-8550-4019-8B4C-EB75921EEC90}"/>
              </a:ext>
            </a:extLst>
          </p:cNvPr>
          <p:cNvSpPr>
            <a:spLocks/>
          </p:cNvSpPr>
          <p:nvPr/>
        </p:nvSpPr>
        <p:spPr bwMode="auto">
          <a:xfrm rot="5400000">
            <a:off x="4979420" y="1675379"/>
            <a:ext cx="250371" cy="6551612"/>
          </a:xfrm>
          <a:prstGeom prst="rightBrace">
            <a:avLst>
              <a:gd name="adj1" fmla="val 153273"/>
              <a:gd name="adj2" fmla="val 48241"/>
            </a:avLst>
          </a:prstGeom>
          <a:noFill/>
          <a:ln w="9525">
            <a:solidFill>
              <a:srgbClr val="00206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2060"/>
              </a:solidFill>
            </a:endParaRPr>
          </a:p>
        </p:txBody>
      </p:sp>
      <p:sp>
        <p:nvSpPr>
          <p:cNvPr id="16" name="Text Box 258">
            <a:extLst>
              <a:ext uri="{FF2B5EF4-FFF2-40B4-BE49-F238E27FC236}">
                <a16:creationId xmlns:a16="http://schemas.microsoft.com/office/drawing/2014/main" id="{1CCC4DEA-4D6D-49C2-A477-6361646B3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47121" y="1698937"/>
            <a:ext cx="171726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Xolesterinin həlli</a:t>
            </a:r>
          </a:p>
          <a:p>
            <a:r>
              <a:rPr lang="az-Latn-AZ" altLang="en-US" i="1" dirty="0">
                <a:solidFill>
                  <a:srgbClr val="002060"/>
                </a:solidFill>
              </a:rPr>
              <a:t>Yağların həlli</a:t>
            </a:r>
          </a:p>
          <a:p>
            <a:r>
              <a:rPr lang="az-Latn-AZ" altLang="en-US" i="1" dirty="0">
                <a:solidFill>
                  <a:srgbClr val="002060"/>
                </a:solidFill>
              </a:rPr>
              <a:t>Humoral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cxnSp>
        <p:nvCxnSpPr>
          <p:cNvPr id="17" name="AutoShape 274">
            <a:extLst>
              <a:ext uri="{FF2B5EF4-FFF2-40B4-BE49-F238E27FC236}">
                <a16:creationId xmlns:a16="http://schemas.microsoft.com/office/drawing/2014/main" id="{A0741F27-528C-4DF6-B763-7B389B856848}"/>
              </a:ext>
            </a:extLst>
          </p:cNvPr>
          <p:cNvCxnSpPr>
            <a:cxnSpLocks noChangeShapeType="1"/>
            <a:stCxn id="24" idx="3"/>
            <a:endCxn id="21" idx="1"/>
          </p:cNvCxnSpPr>
          <p:nvPr/>
        </p:nvCxnSpPr>
        <p:spPr bwMode="auto">
          <a:xfrm>
            <a:off x="5157477" y="2101334"/>
            <a:ext cx="506724" cy="0"/>
          </a:xfrm>
          <a:prstGeom prst="straightConnector1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AutoShape 275">
            <a:extLst>
              <a:ext uri="{FF2B5EF4-FFF2-40B4-BE49-F238E27FC236}">
                <a16:creationId xmlns:a16="http://schemas.microsoft.com/office/drawing/2014/main" id="{BEB5E7C1-0051-4F52-9DA3-58A5DA574DF9}"/>
              </a:ext>
            </a:extLst>
          </p:cNvPr>
          <p:cNvCxnSpPr>
            <a:cxnSpLocks noChangeShapeType="1"/>
            <a:stCxn id="23" idx="3"/>
            <a:endCxn id="27" idx="1"/>
          </p:cNvCxnSpPr>
          <p:nvPr/>
        </p:nvCxnSpPr>
        <p:spPr bwMode="auto">
          <a:xfrm>
            <a:off x="4273636" y="2788250"/>
            <a:ext cx="1390564" cy="0"/>
          </a:xfrm>
          <a:prstGeom prst="straightConnector1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AutoShape 276">
            <a:extLst>
              <a:ext uri="{FF2B5EF4-FFF2-40B4-BE49-F238E27FC236}">
                <a16:creationId xmlns:a16="http://schemas.microsoft.com/office/drawing/2014/main" id="{B20ECCD6-1AD8-42C9-A9B1-DB13F66E30C2}"/>
              </a:ext>
            </a:extLst>
          </p:cNvPr>
          <p:cNvCxnSpPr>
            <a:cxnSpLocks noChangeShapeType="1"/>
            <a:stCxn id="25" idx="3"/>
            <a:endCxn id="28" idx="1"/>
          </p:cNvCxnSpPr>
          <p:nvPr/>
        </p:nvCxnSpPr>
        <p:spPr bwMode="auto">
          <a:xfrm>
            <a:off x="4119941" y="4133165"/>
            <a:ext cx="1544259" cy="1"/>
          </a:xfrm>
          <a:prstGeom prst="straightConnector1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AutoShape 277">
            <a:extLst>
              <a:ext uri="{FF2B5EF4-FFF2-40B4-BE49-F238E27FC236}">
                <a16:creationId xmlns:a16="http://schemas.microsoft.com/office/drawing/2014/main" id="{646AEA64-4751-4743-85F0-BDAFA6D7C2DE}"/>
              </a:ext>
            </a:extLst>
          </p:cNvPr>
          <p:cNvCxnSpPr>
            <a:cxnSpLocks noChangeShapeType="1"/>
            <a:stCxn id="26" idx="3"/>
            <a:endCxn id="29" idx="1"/>
          </p:cNvCxnSpPr>
          <p:nvPr/>
        </p:nvCxnSpPr>
        <p:spPr bwMode="auto">
          <a:xfrm>
            <a:off x="3909947" y="3472934"/>
            <a:ext cx="1754254" cy="0"/>
          </a:xfrm>
          <a:prstGeom prst="straightConnector1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Text Box 262">
            <a:extLst>
              <a:ext uri="{FF2B5EF4-FFF2-40B4-BE49-F238E27FC236}">
                <a16:creationId xmlns:a16="http://schemas.microsoft.com/office/drawing/2014/main" id="{3EB4DAE0-20A2-4DCB-BF3F-A47130B0D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4201" y="1916668"/>
            <a:ext cx="19912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Xoesterinin həlli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sp>
        <p:nvSpPr>
          <p:cNvPr id="22" name="Text Box 257">
            <a:extLst>
              <a:ext uri="{FF2B5EF4-FFF2-40B4-BE49-F238E27FC236}">
                <a16:creationId xmlns:a16="http://schemas.microsoft.com/office/drawing/2014/main" id="{98255A4D-AFC7-497D-8E26-FCAC392EB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5424" y="1230868"/>
            <a:ext cx="13215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002060"/>
                </a:solidFill>
              </a:rPr>
              <a:t>Öd turşuları</a:t>
            </a:r>
            <a:endParaRPr lang="tr-TR" altLang="en-US" b="1" dirty="0">
              <a:solidFill>
                <a:srgbClr val="002060"/>
              </a:solidFill>
            </a:endParaRPr>
          </a:p>
        </p:txBody>
      </p:sp>
      <p:sp>
        <p:nvSpPr>
          <p:cNvPr id="23" name="Text Box 259">
            <a:extLst>
              <a:ext uri="{FF2B5EF4-FFF2-40B4-BE49-F238E27FC236}">
                <a16:creationId xmlns:a16="http://schemas.microsoft.com/office/drawing/2014/main" id="{FEFA0100-15B0-41A6-B816-283A94C442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8964" y="2603584"/>
            <a:ext cx="11446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002060"/>
                </a:solidFill>
              </a:rPr>
              <a:t>Xolesterin</a:t>
            </a:r>
            <a:endParaRPr lang="tr-TR" altLang="en-US" b="1" dirty="0">
              <a:solidFill>
                <a:srgbClr val="002060"/>
              </a:solidFill>
            </a:endParaRPr>
          </a:p>
        </p:txBody>
      </p:sp>
      <p:sp>
        <p:nvSpPr>
          <p:cNvPr id="24" name="Text Box 261">
            <a:extLst>
              <a:ext uri="{FF2B5EF4-FFF2-40B4-BE49-F238E27FC236}">
                <a16:creationId xmlns:a16="http://schemas.microsoft.com/office/drawing/2014/main" id="{09FE9A16-7B6E-4232-A4EF-C0BAF8441F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071" y="1916668"/>
            <a:ext cx="110940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002060"/>
                </a:solidFill>
              </a:rPr>
              <a:t>Fosfolipid</a:t>
            </a:r>
            <a:endParaRPr lang="tr-TR" altLang="en-US" b="1" dirty="0">
              <a:solidFill>
                <a:srgbClr val="002060"/>
              </a:solidFill>
            </a:endParaRPr>
          </a:p>
        </p:txBody>
      </p:sp>
      <p:sp>
        <p:nvSpPr>
          <p:cNvPr id="25" name="Text Box 263">
            <a:extLst>
              <a:ext uri="{FF2B5EF4-FFF2-40B4-BE49-F238E27FC236}">
                <a16:creationId xmlns:a16="http://schemas.microsoft.com/office/drawing/2014/main" id="{57F32258-6D22-40B2-A7E5-7F5121BC0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8964" y="3948499"/>
            <a:ext cx="9909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002060"/>
                </a:solidFill>
              </a:rPr>
              <a:t>Bilirubin</a:t>
            </a:r>
            <a:endParaRPr lang="tr-TR" altLang="en-US" b="1" dirty="0">
              <a:solidFill>
                <a:srgbClr val="002060"/>
              </a:solidFill>
            </a:endParaRPr>
          </a:p>
        </p:txBody>
      </p:sp>
      <p:sp>
        <p:nvSpPr>
          <p:cNvPr id="26" name="Text Box 265">
            <a:extLst>
              <a:ext uri="{FF2B5EF4-FFF2-40B4-BE49-F238E27FC236}">
                <a16:creationId xmlns:a16="http://schemas.microsoft.com/office/drawing/2014/main" id="{9CC706BC-EDB3-4C53-8D9F-FF6F398FA6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8964" y="3288268"/>
            <a:ext cx="78098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002060"/>
                </a:solidFill>
              </a:rPr>
              <a:t>Musin</a:t>
            </a:r>
            <a:endParaRPr lang="tr-TR" altLang="en-US" b="1" dirty="0">
              <a:solidFill>
                <a:srgbClr val="002060"/>
              </a:solidFill>
            </a:endParaRPr>
          </a:p>
        </p:txBody>
      </p:sp>
      <p:sp>
        <p:nvSpPr>
          <p:cNvPr id="27" name="Text Box 260">
            <a:extLst>
              <a:ext uri="{FF2B5EF4-FFF2-40B4-BE49-F238E27FC236}">
                <a16:creationId xmlns:a16="http://schemas.microsoft.com/office/drawing/2014/main" id="{9F38D40B-59F8-41E3-87E6-44C2978A4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4200" y="2603584"/>
            <a:ext cx="3098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Xoesterin artığının atılması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sp>
        <p:nvSpPr>
          <p:cNvPr id="28" name="Text Box 264">
            <a:extLst>
              <a:ext uri="{FF2B5EF4-FFF2-40B4-BE49-F238E27FC236}">
                <a16:creationId xmlns:a16="http://schemas.microsoft.com/office/drawing/2014/main" id="{7FB4F1BC-BF94-47D7-9DA1-F3FB7D9BBC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4200" y="3810000"/>
            <a:ext cx="2413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Hem mübadiləsi məhsulları atılması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sp>
        <p:nvSpPr>
          <p:cNvPr id="29" name="Text Box 266">
            <a:extLst>
              <a:ext uri="{FF2B5EF4-FFF2-40B4-BE49-F238E27FC236}">
                <a16:creationId xmlns:a16="http://schemas.microsoft.com/office/drawing/2014/main" id="{6D349520-3200-4BF4-AFBB-ACDF1366F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4201" y="3288268"/>
            <a:ext cx="28797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i="1" dirty="0">
                <a:solidFill>
                  <a:srgbClr val="002060"/>
                </a:solidFill>
              </a:rPr>
              <a:t>Öd epitelini qoruma</a:t>
            </a:r>
            <a:endParaRPr lang="tr-TR" altLang="en-US" i="1" dirty="0">
              <a:solidFill>
                <a:srgbClr val="002060"/>
              </a:solidFill>
            </a:endParaRPr>
          </a:p>
        </p:txBody>
      </p:sp>
      <p:cxnSp>
        <p:nvCxnSpPr>
          <p:cNvPr id="30" name="AutoShape 281">
            <a:extLst>
              <a:ext uri="{FF2B5EF4-FFF2-40B4-BE49-F238E27FC236}">
                <a16:creationId xmlns:a16="http://schemas.microsoft.com/office/drawing/2014/main" id="{FFCF59BE-0731-4E69-9685-0AC237BC8323}"/>
              </a:ext>
            </a:extLst>
          </p:cNvPr>
          <p:cNvCxnSpPr>
            <a:cxnSpLocks noChangeShapeType="1"/>
            <a:stCxn id="22" idx="3"/>
            <a:endCxn id="16" idx="0"/>
          </p:cNvCxnSpPr>
          <p:nvPr/>
        </p:nvCxnSpPr>
        <p:spPr bwMode="auto">
          <a:xfrm>
            <a:off x="9017004" y="1415534"/>
            <a:ext cx="1788750" cy="283403"/>
          </a:xfrm>
          <a:prstGeom prst="bentConnector2">
            <a:avLst/>
          </a:prstGeom>
          <a:noFill/>
          <a:ln w="9525">
            <a:solidFill>
              <a:srgbClr val="0070C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5B09BEA8-737B-4545-96D6-E2AC17DAC786}"/>
              </a:ext>
            </a:extLst>
          </p:cNvPr>
          <p:cNvSpPr txBox="1"/>
          <p:nvPr/>
        </p:nvSpPr>
        <p:spPr>
          <a:xfrm>
            <a:off x="4985967" y="6115188"/>
            <a:ext cx="8146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dirty="0"/>
              <a:t>Su - 97%</a:t>
            </a:r>
            <a:endParaRPr lang="en-US" sz="1400" b="1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FA938AD-505E-4ABD-8BE6-F431332B2988}"/>
              </a:ext>
            </a:extLst>
          </p:cNvPr>
          <p:cNvSpPr txBox="1"/>
          <p:nvPr/>
        </p:nvSpPr>
        <p:spPr>
          <a:xfrm>
            <a:off x="4496243" y="5038277"/>
            <a:ext cx="14226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dirty="0">
                <a:solidFill>
                  <a:schemeClr val="accent6">
                    <a:lumMod val="50000"/>
                  </a:schemeClr>
                </a:solidFill>
              </a:rPr>
              <a:t>Üzvü maddələr -2%</a:t>
            </a:r>
            <a:endParaRPr lang="en-US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D994CE1-2A96-4303-8905-5D725AE2D212}"/>
              </a:ext>
            </a:extLst>
          </p:cNvPr>
          <p:cNvSpPr txBox="1"/>
          <p:nvPr/>
        </p:nvSpPr>
        <p:spPr>
          <a:xfrm>
            <a:off x="5245821" y="5371679"/>
            <a:ext cx="12057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100" b="1" dirty="0"/>
              <a:t>Elektrolitlər-0.9%</a:t>
            </a:r>
            <a:endParaRPr lang="en-US" sz="1100" b="1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B26EF16-DA36-45D9-8400-13D641E710BC}"/>
              </a:ext>
            </a:extLst>
          </p:cNvPr>
          <p:cNvSpPr/>
          <p:nvPr/>
        </p:nvSpPr>
        <p:spPr>
          <a:xfrm>
            <a:off x="4093184" y="5911988"/>
            <a:ext cx="838200" cy="406399"/>
          </a:xfrm>
          <a:prstGeom prst="ellipse">
            <a:avLst/>
          </a:prstGeom>
          <a:solidFill>
            <a:schemeClr val="accent4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chemeClr val="tx1"/>
                </a:solidFill>
              </a:rPr>
              <a:t>Öd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190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09900" y="86380"/>
            <a:ext cx="6172200" cy="75182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fiziologiyası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567544"/>
            <a:ext cx="4038600" cy="4724400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az-Latn-AZ" b="1" dirty="0">
                <a:solidFill>
                  <a:srgbClr val="002060"/>
                </a:solidFill>
              </a:rPr>
              <a:t>Tənzimi:</a:t>
            </a:r>
          </a:p>
          <a:p>
            <a:pPr lvl="0"/>
            <a:endParaRPr lang="en-US" b="1" dirty="0">
              <a:solidFill>
                <a:srgbClr val="002060"/>
              </a:solidFill>
            </a:endParaRPr>
          </a:p>
          <a:p>
            <a:pPr lvl="0"/>
            <a:r>
              <a:rPr lang="en-US" dirty="0">
                <a:solidFill>
                  <a:srgbClr val="002060"/>
                </a:solidFill>
              </a:rPr>
              <a:t>humoral </a:t>
            </a:r>
            <a:endParaRPr lang="az-Latn-AZ" dirty="0">
              <a:solidFill>
                <a:srgbClr val="002060"/>
              </a:solidFill>
            </a:endParaRPr>
          </a:p>
          <a:p>
            <a:pPr lvl="1"/>
            <a:r>
              <a:rPr lang="en-US" dirty="0" err="1">
                <a:solidFill>
                  <a:srgbClr val="002060"/>
                </a:solidFill>
              </a:rPr>
              <a:t>xolesistokinin</a:t>
            </a:r>
            <a:r>
              <a:rPr lang="en-US" dirty="0">
                <a:solidFill>
                  <a:srgbClr val="002060"/>
                </a:solidFill>
              </a:rPr>
              <a:t> </a:t>
            </a:r>
            <a:endParaRPr lang="az-Latn-AZ" dirty="0">
              <a:solidFill>
                <a:srgbClr val="002060"/>
              </a:solidFill>
            </a:endParaRPr>
          </a:p>
          <a:p>
            <a:pPr lvl="1"/>
            <a:r>
              <a:rPr lang="en-US" dirty="0" err="1">
                <a:solidFill>
                  <a:srgbClr val="002060"/>
                </a:solidFill>
              </a:rPr>
              <a:t>motilin</a:t>
            </a:r>
            <a:endParaRPr lang="az-Latn-AZ" dirty="0">
              <a:solidFill>
                <a:srgbClr val="002060"/>
              </a:solidFill>
            </a:endParaRPr>
          </a:p>
          <a:p>
            <a:pPr lvl="1"/>
            <a:r>
              <a:rPr lang="en-US" dirty="0" err="1">
                <a:solidFill>
                  <a:srgbClr val="002060"/>
                </a:solidFill>
              </a:rPr>
              <a:t>Sekretin</a:t>
            </a:r>
            <a:endParaRPr lang="az-Latn-AZ" dirty="0">
              <a:solidFill>
                <a:srgbClr val="002060"/>
              </a:solidFill>
            </a:endParaRPr>
          </a:p>
          <a:p>
            <a:pPr lvl="0"/>
            <a:endParaRPr lang="az-Latn-AZ" dirty="0">
              <a:solidFill>
                <a:srgbClr val="002060"/>
              </a:solidFill>
            </a:endParaRPr>
          </a:p>
          <a:p>
            <a:pPr lvl="0"/>
            <a:r>
              <a:rPr lang="az-Latn-AZ" dirty="0">
                <a:solidFill>
                  <a:srgbClr val="002060"/>
                </a:solidFill>
              </a:rPr>
              <a:t>n</a:t>
            </a:r>
            <a:r>
              <a:rPr lang="en-US" dirty="0" err="1">
                <a:solidFill>
                  <a:srgbClr val="002060"/>
                </a:solidFill>
              </a:rPr>
              <a:t>eyronal</a:t>
            </a:r>
            <a:endParaRPr lang="az-Latn-AZ" dirty="0">
              <a:solidFill>
                <a:srgbClr val="002060"/>
              </a:solidFill>
            </a:endParaRPr>
          </a:p>
          <a:p>
            <a:pPr lvl="1"/>
            <a:r>
              <a:rPr lang="en-US" dirty="0" err="1">
                <a:solidFill>
                  <a:srgbClr val="002060"/>
                </a:solidFill>
              </a:rPr>
              <a:t>parasimpatik</a:t>
            </a:r>
            <a:endParaRPr lang="az-Latn-AZ" dirty="0">
              <a:solidFill>
                <a:srgbClr val="002060"/>
              </a:solidFill>
            </a:endParaRPr>
          </a:p>
          <a:p>
            <a:pPr lvl="1"/>
            <a:r>
              <a:rPr lang="en-US" dirty="0" err="1">
                <a:solidFill>
                  <a:srgbClr val="002060"/>
                </a:solidFill>
              </a:rPr>
              <a:t>simpatik</a:t>
            </a:r>
            <a:endParaRPr lang="az-Latn-AZ" dirty="0">
              <a:solidFill>
                <a:srgbClr val="002060"/>
              </a:solidFill>
            </a:endParaRPr>
          </a:p>
          <a:p>
            <a:pPr lvl="1"/>
            <a:r>
              <a:rPr lang="en-US" dirty="0" err="1">
                <a:solidFill>
                  <a:srgbClr val="002060"/>
                </a:solidFill>
              </a:rPr>
              <a:t>xolesisto-sfinktor</a:t>
            </a:r>
            <a:r>
              <a:rPr lang="en-US" dirty="0">
                <a:solidFill>
                  <a:srgbClr val="002060"/>
                </a:solidFill>
              </a:rPr>
              <a:t> </a:t>
            </a:r>
            <a:endParaRPr lang="az-Latn-AZ" dirty="0">
              <a:solidFill>
                <a:srgbClr val="002060"/>
              </a:solidFill>
            </a:endParaRPr>
          </a:p>
          <a:p>
            <a:pPr lvl="1"/>
            <a:r>
              <a:rPr lang="az-Latn-AZ" dirty="0">
                <a:solidFill>
                  <a:srgbClr val="002060"/>
                </a:solidFill>
              </a:rPr>
              <a:t>p</a:t>
            </a:r>
            <a:r>
              <a:rPr lang="en-US" dirty="0" err="1">
                <a:solidFill>
                  <a:srgbClr val="002060"/>
                </a:solidFill>
              </a:rPr>
              <a:t>iloro-sfinktor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reflekslər</a:t>
            </a:r>
            <a:r>
              <a:rPr lang="en-US" dirty="0">
                <a:solidFill>
                  <a:srgbClr val="002060"/>
                </a:solidFill>
              </a:rPr>
              <a:t> 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9B5D17-C9EE-4349-946A-9DAFDCCEA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D69C34-762C-4461-BB2A-7D5866DC24E6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1317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0"/>
            <a:ext cx="6172200" cy="762000"/>
          </a:xfrm>
        </p:spPr>
        <p:txBody>
          <a:bodyPr>
            <a:normAutofit/>
          </a:bodyPr>
          <a:lstStyle/>
          <a:p>
            <a:r>
              <a:rPr lang="az-Latn-AZ" sz="2800" i="1" dirty="0">
                <a:solidFill>
                  <a:srgbClr val="C00000"/>
                </a:solidFill>
                <a:latin typeface="Calibri" panose="020F0502020204030204" pitchFamily="34" charset="0"/>
              </a:rPr>
              <a:t>Öd yollarının xəstəlikləri</a:t>
            </a:r>
            <a:endParaRPr lang="en-US" sz="2800" i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1219200"/>
            <a:ext cx="4038600" cy="5181600"/>
          </a:xfrm>
        </p:spPr>
        <p:txBody>
          <a:bodyPr>
            <a:normAutofit/>
          </a:bodyPr>
          <a:lstStyle/>
          <a:p>
            <a:r>
              <a:rPr lang="az-Latn-AZ" sz="2400" dirty="0">
                <a:solidFill>
                  <a:srgbClr val="002060"/>
                </a:solidFill>
              </a:rPr>
              <a:t>Anadangəlmə </a:t>
            </a:r>
            <a:endParaRPr lang="en-US" sz="24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Kistləri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Atreziyası</a:t>
            </a:r>
          </a:p>
          <a:p>
            <a:pPr lvl="1"/>
            <a:endParaRPr lang="en-US" sz="2000" dirty="0">
              <a:solidFill>
                <a:srgbClr val="002060"/>
              </a:solidFill>
            </a:endParaRPr>
          </a:p>
          <a:p>
            <a:r>
              <a:rPr lang="az-Latn-AZ" sz="2400" dirty="0">
                <a:solidFill>
                  <a:srgbClr val="002060"/>
                </a:solidFill>
              </a:rPr>
              <a:t>Funksional </a:t>
            </a:r>
            <a:endParaRPr lang="en-US" sz="24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Öd kisəsi disfunksiyası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Öddi sfinklteri diskineziyası</a:t>
            </a:r>
          </a:p>
          <a:p>
            <a:pPr lvl="1"/>
            <a:endParaRPr lang="en-US" sz="2000" dirty="0">
              <a:solidFill>
                <a:srgbClr val="002060"/>
              </a:solidFill>
            </a:endParaRPr>
          </a:p>
          <a:p>
            <a:r>
              <a:rPr lang="az-Latn-AZ" sz="2400" dirty="0">
                <a:solidFill>
                  <a:srgbClr val="002060"/>
                </a:solidFill>
              </a:rPr>
              <a:t>Öd daşı və ağırlaşmaları</a:t>
            </a:r>
            <a:endParaRPr lang="en-US" sz="24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Öd daşı xəstəliyi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Kəskin və xroniki xolesistit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Kəskin xolangit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Xoledox daşları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Təkrarlayan irinli xolangit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half" idx="2"/>
          </p:nvPr>
        </p:nvSpPr>
        <p:spPr>
          <a:xfrm>
            <a:off x="6553200" y="1170215"/>
            <a:ext cx="4038600" cy="5181600"/>
          </a:xfrm>
        </p:spPr>
        <p:txBody>
          <a:bodyPr>
            <a:normAutofit/>
          </a:bodyPr>
          <a:lstStyle/>
          <a:p>
            <a:r>
              <a:rPr lang="az-Latn-AZ" sz="2400" dirty="0">
                <a:solidFill>
                  <a:srgbClr val="002060"/>
                </a:solidFill>
              </a:rPr>
              <a:t>Daralmalar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r>
              <a:rPr lang="az-Latn-AZ" sz="2400" dirty="0">
                <a:solidFill>
                  <a:srgbClr val="002060"/>
                </a:solidFill>
              </a:rPr>
              <a:t>Neoplastik xəstəlikləri</a:t>
            </a:r>
            <a:endParaRPr lang="en-US" sz="24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Kisə və xoledox polipləri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Öd yolları xərçəngi</a:t>
            </a:r>
          </a:p>
          <a:p>
            <a:pPr lvl="1"/>
            <a:endParaRPr lang="en-US" sz="2000" dirty="0">
              <a:solidFill>
                <a:srgbClr val="002060"/>
              </a:solidFill>
            </a:endParaRPr>
          </a:p>
          <a:p>
            <a:r>
              <a:rPr lang="az-Latn-AZ" sz="2400" dirty="0">
                <a:solidFill>
                  <a:srgbClr val="002060"/>
                </a:solidFill>
              </a:rPr>
              <a:t>Zədələnmələr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r>
              <a:rPr lang="az-Latn-AZ" sz="2400" dirty="0">
                <a:solidFill>
                  <a:srgbClr val="002060"/>
                </a:solidFill>
              </a:rPr>
              <a:t>Digər</a:t>
            </a:r>
            <a:endParaRPr lang="en-US" sz="24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Hemobiliya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Skleroz xolangit</a:t>
            </a:r>
            <a:endParaRPr lang="en-US" sz="2000" dirty="0">
              <a:solidFill>
                <a:srgbClr val="002060"/>
              </a:solidFill>
            </a:endParaRPr>
          </a:p>
          <a:p>
            <a:pPr lvl="1"/>
            <a:r>
              <a:rPr lang="az-Latn-AZ" sz="2000" dirty="0">
                <a:solidFill>
                  <a:srgbClr val="002060"/>
                </a:solidFill>
              </a:rPr>
              <a:t>Portal hipertenziv xolangiopatiya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FA344E8-C6DF-403F-8775-CC3FB78F7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3DD35D-EEC3-4735-98DE-E5CDC9C82AF0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991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86380"/>
            <a:ext cx="6019800" cy="75182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yollarının müayinələri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9398" y="1478673"/>
            <a:ext cx="4038600" cy="4798791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az-Latn-AZ" b="1" dirty="0"/>
              <a:t>Klinik</a:t>
            </a:r>
          </a:p>
          <a:p>
            <a:r>
              <a:rPr lang="az-Latn-AZ" sz="1800" b="1" dirty="0"/>
              <a:t>Ağrı-öd sancısı</a:t>
            </a:r>
            <a:endParaRPr lang="en-US" sz="1800" dirty="0"/>
          </a:p>
          <a:p>
            <a:r>
              <a:rPr lang="az-Latn-AZ" sz="1800" b="1" dirty="0"/>
              <a:t>Ağrı-küt sağ qabırğaaltı</a:t>
            </a:r>
            <a:endParaRPr lang="en-US" sz="1800" dirty="0"/>
          </a:p>
          <a:p>
            <a:r>
              <a:rPr lang="az-Latn-AZ" sz="1800" b="1" dirty="0"/>
              <a:t>Sarılıq</a:t>
            </a:r>
            <a:endParaRPr lang="en-US" sz="1800" dirty="0"/>
          </a:p>
          <a:p>
            <a:r>
              <a:rPr lang="az-Latn-AZ" sz="1800" b="1" dirty="0"/>
              <a:t>Qaşınma</a:t>
            </a:r>
            <a:endParaRPr lang="en-US" sz="1800" dirty="0"/>
          </a:p>
          <a:p>
            <a:r>
              <a:rPr lang="az-Latn-AZ" sz="1800" b="1" dirty="0"/>
              <a:t>Ürək-bulanma və qusma</a:t>
            </a:r>
            <a:endParaRPr lang="en-US" sz="1800" dirty="0"/>
          </a:p>
          <a:p>
            <a:r>
              <a:rPr lang="az-Latn-AZ" sz="1800" b="1" dirty="0"/>
              <a:t>Köp</a:t>
            </a:r>
            <a:endParaRPr lang="en-US" sz="1800" dirty="0"/>
          </a:p>
          <a:p>
            <a:r>
              <a:rPr lang="az-Latn-AZ" sz="1800" b="1" dirty="0"/>
              <a:t>Qıcqırma</a:t>
            </a:r>
            <a:endParaRPr lang="en-US" sz="1800" dirty="0"/>
          </a:p>
          <a:p>
            <a:r>
              <a:rPr lang="az-Latn-AZ" sz="1800" b="1" dirty="0"/>
              <a:t>Palpator ağrılıq</a:t>
            </a:r>
            <a:endParaRPr lang="en-US" sz="1800" dirty="0"/>
          </a:p>
          <a:p>
            <a:r>
              <a:rPr lang="az-Latn-AZ" sz="1800" b="1" dirty="0"/>
              <a:t>Kütlə</a:t>
            </a:r>
            <a:endParaRPr lang="en-US" sz="1800" dirty="0"/>
          </a:p>
          <a:p>
            <a:r>
              <a:rPr lang="az-Latn-AZ" sz="1800" b="1" dirty="0"/>
              <a:t>Assit</a:t>
            </a:r>
            <a:endParaRPr lang="en-US" sz="1800" dirty="0"/>
          </a:p>
          <a:p>
            <a:r>
              <a:rPr lang="en-US" sz="1800" b="1" dirty="0" err="1"/>
              <a:t>Axolik</a:t>
            </a:r>
            <a:r>
              <a:rPr lang="en-US" sz="1800" b="1" dirty="0"/>
              <a:t> </a:t>
            </a:r>
            <a:r>
              <a:rPr lang="en-US" sz="1800" b="1" dirty="0" err="1"/>
              <a:t>nəcis</a:t>
            </a:r>
            <a:endParaRPr lang="en-US" sz="1800" dirty="0"/>
          </a:p>
          <a:p>
            <a:r>
              <a:rPr lang="en-US" sz="1800" b="1" dirty="0" err="1"/>
              <a:t>İshal</a:t>
            </a:r>
            <a:endParaRPr lang="en-US" sz="1800" dirty="0"/>
          </a:p>
        </p:txBody>
      </p:sp>
      <p:grpSp>
        <p:nvGrpSpPr>
          <p:cNvPr id="2" name="Group 1"/>
          <p:cNvGrpSpPr/>
          <p:nvPr/>
        </p:nvGrpSpPr>
        <p:grpSpPr>
          <a:xfrm>
            <a:off x="4331947" y="2374211"/>
            <a:ext cx="2085652" cy="2850817"/>
            <a:chOff x="2405063" y="115888"/>
            <a:chExt cx="3535362" cy="4113212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6" name="Freeform 2"/>
            <p:cNvSpPr>
              <a:spLocks/>
            </p:cNvSpPr>
            <p:nvPr/>
          </p:nvSpPr>
          <p:spPr bwMode="auto">
            <a:xfrm>
              <a:off x="2405063" y="115888"/>
              <a:ext cx="3535362" cy="4113212"/>
            </a:xfrm>
            <a:custGeom>
              <a:avLst/>
              <a:gdLst>
                <a:gd name="T0" fmla="*/ 2208 w 2717"/>
                <a:gd name="T1" fmla="*/ 3099 h 3546"/>
                <a:gd name="T2" fmla="*/ 2032 w 2717"/>
                <a:gd name="T3" fmla="*/ 3155 h 3546"/>
                <a:gd name="T4" fmla="*/ 1784 w 2717"/>
                <a:gd name="T5" fmla="*/ 3315 h 3546"/>
                <a:gd name="T6" fmla="*/ 1376 w 2717"/>
                <a:gd name="T7" fmla="*/ 3523 h 3546"/>
                <a:gd name="T8" fmla="*/ 1312 w 2717"/>
                <a:gd name="T9" fmla="*/ 3451 h 3546"/>
                <a:gd name="T10" fmla="*/ 1560 w 2717"/>
                <a:gd name="T11" fmla="*/ 3180 h 3546"/>
                <a:gd name="T12" fmla="*/ 1800 w 2717"/>
                <a:gd name="T13" fmla="*/ 2427 h 3546"/>
                <a:gd name="T14" fmla="*/ 1760 w 2717"/>
                <a:gd name="T15" fmla="*/ 1923 h 3546"/>
                <a:gd name="T16" fmla="*/ 1520 w 2717"/>
                <a:gd name="T17" fmla="*/ 1691 h 3546"/>
                <a:gd name="T18" fmla="*/ 1384 w 2717"/>
                <a:gd name="T19" fmla="*/ 1739 h 3546"/>
                <a:gd name="T20" fmla="*/ 1272 w 2717"/>
                <a:gd name="T21" fmla="*/ 1803 h 3546"/>
                <a:gd name="T22" fmla="*/ 1152 w 2717"/>
                <a:gd name="T23" fmla="*/ 1819 h 3546"/>
                <a:gd name="T24" fmla="*/ 920 w 2717"/>
                <a:gd name="T25" fmla="*/ 1763 h 3546"/>
                <a:gd name="T26" fmla="*/ 360 w 2717"/>
                <a:gd name="T27" fmla="*/ 1811 h 3546"/>
                <a:gd name="T28" fmla="*/ 0 w 2717"/>
                <a:gd name="T29" fmla="*/ 1371 h 3546"/>
                <a:gd name="T30" fmla="*/ 560 w 2717"/>
                <a:gd name="T31" fmla="*/ 1035 h 3546"/>
                <a:gd name="T32" fmla="*/ 864 w 2717"/>
                <a:gd name="T33" fmla="*/ 1187 h 3546"/>
                <a:gd name="T34" fmla="*/ 1056 w 2717"/>
                <a:gd name="T35" fmla="*/ 1339 h 3546"/>
                <a:gd name="T36" fmla="*/ 1248 w 2717"/>
                <a:gd name="T37" fmla="*/ 1395 h 3546"/>
                <a:gd name="T38" fmla="*/ 1400 w 2717"/>
                <a:gd name="T39" fmla="*/ 1547 h 3546"/>
                <a:gd name="T40" fmla="*/ 1560 w 2717"/>
                <a:gd name="T41" fmla="*/ 1563 h 3546"/>
                <a:gd name="T42" fmla="*/ 1752 w 2717"/>
                <a:gd name="T43" fmla="*/ 1675 h 3546"/>
                <a:gd name="T44" fmla="*/ 1528 w 2717"/>
                <a:gd name="T45" fmla="*/ 939 h 3546"/>
                <a:gd name="T46" fmla="*/ 1200 w 2717"/>
                <a:gd name="T47" fmla="*/ 667 h 3546"/>
                <a:gd name="T48" fmla="*/ 680 w 2717"/>
                <a:gd name="T49" fmla="*/ 546 h 3546"/>
                <a:gd name="T50" fmla="*/ 1016 w 2717"/>
                <a:gd name="T51" fmla="*/ 435 h 3546"/>
                <a:gd name="T52" fmla="*/ 1168 w 2717"/>
                <a:gd name="T53" fmla="*/ 13 h 3546"/>
                <a:gd name="T54" fmla="*/ 1202 w 2717"/>
                <a:gd name="T55" fmla="*/ 508 h 3546"/>
                <a:gd name="T56" fmla="*/ 1616 w 2717"/>
                <a:gd name="T57" fmla="*/ 651 h 3546"/>
                <a:gd name="T58" fmla="*/ 2240 w 2717"/>
                <a:gd name="T59" fmla="*/ 307 h 3546"/>
                <a:gd name="T60" fmla="*/ 2694 w 2717"/>
                <a:gd name="T61" fmla="*/ 409 h 3546"/>
                <a:gd name="T62" fmla="*/ 2378 w 2717"/>
                <a:gd name="T63" fmla="*/ 353 h 3546"/>
                <a:gd name="T64" fmla="*/ 2216 w 2717"/>
                <a:gd name="T65" fmla="*/ 612 h 3546"/>
                <a:gd name="T66" fmla="*/ 2216 w 2717"/>
                <a:gd name="T67" fmla="*/ 395 h 3546"/>
                <a:gd name="T68" fmla="*/ 1744 w 2717"/>
                <a:gd name="T69" fmla="*/ 835 h 3546"/>
                <a:gd name="T70" fmla="*/ 1968 w 2717"/>
                <a:gd name="T71" fmla="*/ 1931 h 3546"/>
                <a:gd name="T72" fmla="*/ 1768 w 2717"/>
                <a:gd name="T73" fmla="*/ 3155 h 3546"/>
                <a:gd name="T74" fmla="*/ 2168 w 2717"/>
                <a:gd name="T75" fmla="*/ 2963 h 3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17" h="3546">
                  <a:moveTo>
                    <a:pt x="2208" y="3099"/>
                  </a:moveTo>
                  <a:cubicBezTo>
                    <a:pt x="2177" y="3107"/>
                    <a:pt x="2102" y="3119"/>
                    <a:pt x="2032" y="3155"/>
                  </a:cubicBezTo>
                  <a:cubicBezTo>
                    <a:pt x="1962" y="3191"/>
                    <a:pt x="1893" y="3254"/>
                    <a:pt x="1784" y="3315"/>
                  </a:cubicBezTo>
                  <a:cubicBezTo>
                    <a:pt x="1675" y="3376"/>
                    <a:pt x="1455" y="3500"/>
                    <a:pt x="1376" y="3523"/>
                  </a:cubicBezTo>
                  <a:cubicBezTo>
                    <a:pt x="1297" y="3546"/>
                    <a:pt x="1281" y="3508"/>
                    <a:pt x="1312" y="3451"/>
                  </a:cubicBezTo>
                  <a:cubicBezTo>
                    <a:pt x="1343" y="3394"/>
                    <a:pt x="1479" y="3351"/>
                    <a:pt x="1560" y="3180"/>
                  </a:cubicBezTo>
                  <a:cubicBezTo>
                    <a:pt x="1641" y="3009"/>
                    <a:pt x="1767" y="2636"/>
                    <a:pt x="1800" y="2427"/>
                  </a:cubicBezTo>
                  <a:cubicBezTo>
                    <a:pt x="1833" y="2218"/>
                    <a:pt x="1807" y="2046"/>
                    <a:pt x="1760" y="1923"/>
                  </a:cubicBezTo>
                  <a:cubicBezTo>
                    <a:pt x="1713" y="1800"/>
                    <a:pt x="1583" y="1722"/>
                    <a:pt x="1520" y="1691"/>
                  </a:cubicBezTo>
                  <a:cubicBezTo>
                    <a:pt x="1457" y="1660"/>
                    <a:pt x="1425" y="1720"/>
                    <a:pt x="1384" y="1739"/>
                  </a:cubicBezTo>
                  <a:cubicBezTo>
                    <a:pt x="1343" y="1758"/>
                    <a:pt x="1311" y="1790"/>
                    <a:pt x="1272" y="1803"/>
                  </a:cubicBezTo>
                  <a:cubicBezTo>
                    <a:pt x="1233" y="1816"/>
                    <a:pt x="1211" y="1826"/>
                    <a:pt x="1152" y="1819"/>
                  </a:cubicBezTo>
                  <a:cubicBezTo>
                    <a:pt x="1064" y="1811"/>
                    <a:pt x="1049" y="1756"/>
                    <a:pt x="920" y="1763"/>
                  </a:cubicBezTo>
                  <a:cubicBezTo>
                    <a:pt x="788" y="1762"/>
                    <a:pt x="513" y="1876"/>
                    <a:pt x="360" y="1811"/>
                  </a:cubicBezTo>
                  <a:cubicBezTo>
                    <a:pt x="184" y="1779"/>
                    <a:pt x="0" y="1659"/>
                    <a:pt x="0" y="1371"/>
                  </a:cubicBezTo>
                  <a:cubicBezTo>
                    <a:pt x="48" y="1059"/>
                    <a:pt x="320" y="979"/>
                    <a:pt x="560" y="1035"/>
                  </a:cubicBezTo>
                  <a:cubicBezTo>
                    <a:pt x="800" y="1091"/>
                    <a:pt x="777" y="1132"/>
                    <a:pt x="864" y="1187"/>
                  </a:cubicBezTo>
                  <a:cubicBezTo>
                    <a:pt x="947" y="1238"/>
                    <a:pt x="992" y="1304"/>
                    <a:pt x="1056" y="1339"/>
                  </a:cubicBezTo>
                  <a:cubicBezTo>
                    <a:pt x="1120" y="1374"/>
                    <a:pt x="1191" y="1360"/>
                    <a:pt x="1248" y="1395"/>
                  </a:cubicBezTo>
                  <a:cubicBezTo>
                    <a:pt x="1336" y="1427"/>
                    <a:pt x="1351" y="1515"/>
                    <a:pt x="1400" y="1547"/>
                  </a:cubicBezTo>
                  <a:cubicBezTo>
                    <a:pt x="1452" y="1575"/>
                    <a:pt x="1501" y="1542"/>
                    <a:pt x="1560" y="1563"/>
                  </a:cubicBezTo>
                  <a:cubicBezTo>
                    <a:pt x="1619" y="1584"/>
                    <a:pt x="1757" y="1779"/>
                    <a:pt x="1752" y="1675"/>
                  </a:cubicBezTo>
                  <a:cubicBezTo>
                    <a:pt x="1747" y="1571"/>
                    <a:pt x="1620" y="1107"/>
                    <a:pt x="1528" y="939"/>
                  </a:cubicBezTo>
                  <a:cubicBezTo>
                    <a:pt x="1436" y="771"/>
                    <a:pt x="1296" y="739"/>
                    <a:pt x="1200" y="667"/>
                  </a:cubicBezTo>
                  <a:cubicBezTo>
                    <a:pt x="976" y="539"/>
                    <a:pt x="711" y="585"/>
                    <a:pt x="680" y="546"/>
                  </a:cubicBezTo>
                  <a:cubicBezTo>
                    <a:pt x="649" y="507"/>
                    <a:pt x="935" y="524"/>
                    <a:pt x="1016" y="435"/>
                  </a:cubicBezTo>
                  <a:cubicBezTo>
                    <a:pt x="1097" y="346"/>
                    <a:pt x="1137" y="0"/>
                    <a:pt x="1168" y="13"/>
                  </a:cubicBezTo>
                  <a:cubicBezTo>
                    <a:pt x="1199" y="25"/>
                    <a:pt x="1127" y="402"/>
                    <a:pt x="1202" y="508"/>
                  </a:cubicBezTo>
                  <a:cubicBezTo>
                    <a:pt x="1316" y="614"/>
                    <a:pt x="1440" y="688"/>
                    <a:pt x="1616" y="651"/>
                  </a:cubicBezTo>
                  <a:cubicBezTo>
                    <a:pt x="1789" y="618"/>
                    <a:pt x="2060" y="347"/>
                    <a:pt x="2240" y="307"/>
                  </a:cubicBezTo>
                  <a:cubicBezTo>
                    <a:pt x="2420" y="267"/>
                    <a:pt x="2671" y="401"/>
                    <a:pt x="2694" y="409"/>
                  </a:cubicBezTo>
                  <a:cubicBezTo>
                    <a:pt x="2717" y="417"/>
                    <a:pt x="2458" y="319"/>
                    <a:pt x="2378" y="353"/>
                  </a:cubicBezTo>
                  <a:cubicBezTo>
                    <a:pt x="2298" y="387"/>
                    <a:pt x="2243" y="605"/>
                    <a:pt x="2216" y="612"/>
                  </a:cubicBezTo>
                  <a:cubicBezTo>
                    <a:pt x="2189" y="619"/>
                    <a:pt x="2295" y="358"/>
                    <a:pt x="2216" y="395"/>
                  </a:cubicBezTo>
                  <a:cubicBezTo>
                    <a:pt x="2137" y="432"/>
                    <a:pt x="1785" y="579"/>
                    <a:pt x="1744" y="835"/>
                  </a:cubicBezTo>
                  <a:cubicBezTo>
                    <a:pt x="1703" y="1091"/>
                    <a:pt x="1936" y="1571"/>
                    <a:pt x="1968" y="1931"/>
                  </a:cubicBezTo>
                  <a:cubicBezTo>
                    <a:pt x="2000" y="2291"/>
                    <a:pt x="2016" y="2603"/>
                    <a:pt x="1768" y="3155"/>
                  </a:cubicBezTo>
                  <a:cubicBezTo>
                    <a:pt x="2032" y="2963"/>
                    <a:pt x="2085" y="3003"/>
                    <a:pt x="2168" y="2963"/>
                  </a:cubicBezTo>
                </a:path>
              </a:pathLst>
            </a:custGeom>
            <a:grpFill/>
            <a:ln w="9525">
              <a:solidFill>
                <a:srgbClr val="007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accent1"/>
                </a:solidFill>
              </a:endParaRPr>
            </a:p>
          </p:txBody>
        </p:sp>
        <p:grpSp>
          <p:nvGrpSpPr>
            <p:cNvPr id="7" name="Group 3"/>
            <p:cNvGrpSpPr>
              <a:grpSpLocks/>
            </p:cNvGrpSpPr>
            <p:nvPr/>
          </p:nvGrpSpPr>
          <p:grpSpPr bwMode="auto">
            <a:xfrm rot="-67036230">
              <a:off x="4046538" y="3883025"/>
              <a:ext cx="530225" cy="314325"/>
              <a:chOff x="480" y="2708"/>
              <a:chExt cx="399" cy="358"/>
            </a:xfrm>
            <a:grpFill/>
          </p:grpSpPr>
          <p:sp>
            <p:nvSpPr>
              <p:cNvPr id="8" name="Oval 4"/>
              <p:cNvSpPr>
                <a:spLocks noChangeArrowheads="1"/>
              </p:cNvSpPr>
              <p:nvPr/>
            </p:nvSpPr>
            <p:spPr bwMode="auto">
              <a:xfrm rot="10847678">
                <a:off x="749" y="2708"/>
                <a:ext cx="130" cy="35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/>
                  </a:solidFill>
                </a:endParaRPr>
              </a:p>
            </p:txBody>
          </p:sp>
          <p:sp>
            <p:nvSpPr>
              <p:cNvPr id="9" name="Oval 5"/>
              <p:cNvSpPr>
                <a:spLocks noChangeArrowheads="1"/>
              </p:cNvSpPr>
              <p:nvPr/>
            </p:nvSpPr>
            <p:spPr bwMode="auto">
              <a:xfrm rot="10847678">
                <a:off x="703" y="2708"/>
                <a:ext cx="130" cy="35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0" name="Oval 6"/>
              <p:cNvSpPr>
                <a:spLocks noChangeArrowheads="1"/>
              </p:cNvSpPr>
              <p:nvPr/>
            </p:nvSpPr>
            <p:spPr bwMode="auto">
              <a:xfrm rot="10847678">
                <a:off x="657" y="2708"/>
                <a:ext cx="130" cy="35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1" name="Oval 7"/>
              <p:cNvSpPr>
                <a:spLocks noChangeArrowheads="1"/>
              </p:cNvSpPr>
              <p:nvPr/>
            </p:nvSpPr>
            <p:spPr bwMode="auto">
              <a:xfrm rot="10847678">
                <a:off x="613" y="2708"/>
                <a:ext cx="130" cy="35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2" name="Oval 8"/>
              <p:cNvSpPr>
                <a:spLocks noChangeArrowheads="1"/>
              </p:cNvSpPr>
              <p:nvPr/>
            </p:nvSpPr>
            <p:spPr bwMode="auto">
              <a:xfrm rot="10847678">
                <a:off x="568" y="2729"/>
                <a:ext cx="128" cy="317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3" name="Oval 9"/>
              <p:cNvSpPr>
                <a:spLocks noChangeArrowheads="1"/>
              </p:cNvSpPr>
              <p:nvPr/>
            </p:nvSpPr>
            <p:spPr bwMode="auto">
              <a:xfrm rot="10847678">
                <a:off x="525" y="2752"/>
                <a:ext cx="128" cy="272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4" name="AutoShape 10"/>
              <p:cNvSpPr>
                <a:spLocks noChangeArrowheads="1"/>
              </p:cNvSpPr>
              <p:nvPr/>
            </p:nvSpPr>
            <p:spPr bwMode="auto">
              <a:xfrm rot="10847678">
                <a:off x="480" y="2764"/>
                <a:ext cx="129" cy="248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/>
                  </a:solidFill>
                </a:endParaRPr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8077201" y="3886200"/>
            <a:ext cx="189058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/>
              <a:t>Görüntüləmə</a:t>
            </a:r>
          </a:p>
          <a:p>
            <a:r>
              <a:rPr lang="az-Latn-AZ" dirty="0"/>
              <a:t>USM</a:t>
            </a:r>
          </a:p>
          <a:p>
            <a:r>
              <a:rPr lang="az-Latn-AZ" dirty="0"/>
              <a:t>MRT</a:t>
            </a:r>
          </a:p>
          <a:p>
            <a:r>
              <a:rPr lang="az-Latn-AZ" dirty="0"/>
              <a:t>Endo USM</a:t>
            </a:r>
          </a:p>
          <a:p>
            <a:r>
              <a:rPr lang="az-Latn-AZ" dirty="0"/>
              <a:t>KT</a:t>
            </a:r>
          </a:p>
          <a:p>
            <a:r>
              <a:rPr lang="az-Latn-AZ" dirty="0"/>
              <a:t>ERXPQ</a:t>
            </a:r>
          </a:p>
          <a:p>
            <a:r>
              <a:rPr lang="az-Latn-AZ" dirty="0"/>
              <a:t>ƏDXQ</a:t>
            </a:r>
          </a:p>
          <a:p>
            <a:r>
              <a:rPr lang="az-Latn-AZ" dirty="0"/>
              <a:t>Perkutan XQ</a:t>
            </a:r>
          </a:p>
          <a:p>
            <a:r>
              <a:rPr lang="az-Latn-AZ" dirty="0"/>
              <a:t>Radioizotop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077200" y="1036321"/>
            <a:ext cx="157934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/>
              <a:t>Laborator</a:t>
            </a:r>
          </a:p>
          <a:p>
            <a:r>
              <a:rPr lang="az-Latn-AZ" dirty="0"/>
              <a:t>Bilirubin</a:t>
            </a:r>
          </a:p>
          <a:p>
            <a:r>
              <a:rPr lang="az-Latn-AZ" dirty="0"/>
              <a:t>QF</a:t>
            </a:r>
          </a:p>
          <a:p>
            <a:r>
              <a:rPr lang="az-Latn-AZ" dirty="0"/>
              <a:t>QQT</a:t>
            </a:r>
          </a:p>
          <a:p>
            <a:r>
              <a:rPr lang="az-Latn-AZ" dirty="0"/>
              <a:t>ALT</a:t>
            </a:r>
          </a:p>
          <a:p>
            <a:r>
              <a:rPr lang="az-Latn-AZ" dirty="0"/>
              <a:t>AST</a:t>
            </a:r>
          </a:p>
          <a:p>
            <a:r>
              <a:rPr lang="az-Latn-AZ" dirty="0"/>
              <a:t>Amilaza</a:t>
            </a:r>
          </a:p>
          <a:p>
            <a:r>
              <a:rPr lang="az-Latn-AZ" dirty="0"/>
              <a:t>CR, hemoqram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134F1-79E1-404F-A16A-73925684F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3E918B-C975-44C4-84EA-95093F9A2263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5009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ÖD SANCISI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481328"/>
            <a:ext cx="10363200" cy="5071872"/>
          </a:xfrm>
        </p:spPr>
        <p:txBody>
          <a:bodyPr>
            <a:noAutofit/>
          </a:bodyPr>
          <a:lstStyle/>
          <a:p>
            <a:r>
              <a:rPr lang="en-US" dirty="0" err="1"/>
              <a:t>Sağ</a:t>
            </a:r>
            <a:r>
              <a:rPr lang="en-US" dirty="0"/>
              <a:t> </a:t>
            </a:r>
            <a:r>
              <a:rPr lang="en-US" dirty="0" err="1"/>
              <a:t>qabirğaaltı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epiqastral</a:t>
            </a:r>
            <a:r>
              <a:rPr lang="en-US" dirty="0"/>
              <a:t> </a:t>
            </a:r>
            <a:r>
              <a:rPr lang="en-US" dirty="0" err="1"/>
              <a:t>nahiyyədə</a:t>
            </a:r>
            <a:r>
              <a:rPr lang="en-US" dirty="0"/>
              <a:t> </a:t>
            </a:r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en-US" dirty="0" err="1"/>
              <a:t>başlayan</a:t>
            </a:r>
            <a:r>
              <a:rPr lang="en-US" dirty="0"/>
              <a:t>,  15-30 </a:t>
            </a:r>
            <a:r>
              <a:rPr lang="en-US" dirty="0" err="1"/>
              <a:t>dəq</a:t>
            </a:r>
            <a:r>
              <a:rPr lang="en-US" dirty="0"/>
              <a:t>. </a:t>
            </a:r>
            <a:r>
              <a:rPr lang="en-US" dirty="0" err="1"/>
              <a:t>ərzində</a:t>
            </a:r>
            <a:r>
              <a:rPr lang="en-US" dirty="0"/>
              <a:t> </a:t>
            </a:r>
            <a:r>
              <a:rPr lang="en-US" dirty="0" err="1"/>
              <a:t>artaraq</a:t>
            </a:r>
            <a:r>
              <a:rPr lang="en-US" dirty="0"/>
              <a:t>, 6 </a:t>
            </a:r>
            <a:r>
              <a:rPr lang="en-US" dirty="0" err="1"/>
              <a:t>saata</a:t>
            </a:r>
            <a:r>
              <a:rPr lang="en-US" dirty="0"/>
              <a:t> </a:t>
            </a:r>
            <a:r>
              <a:rPr lang="en-US" dirty="0" err="1"/>
              <a:t>qədər</a:t>
            </a:r>
            <a:r>
              <a:rPr lang="en-US" dirty="0"/>
              <a:t> </a:t>
            </a:r>
            <a:r>
              <a:rPr lang="en-US" dirty="0" err="1"/>
              <a:t>sabit</a:t>
            </a:r>
            <a:r>
              <a:rPr lang="en-US" dirty="0"/>
              <a:t> </a:t>
            </a:r>
            <a:r>
              <a:rPr lang="en-US" dirty="0" err="1"/>
              <a:t>davam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yavaş-yavaş</a:t>
            </a:r>
            <a:r>
              <a:rPr lang="en-US" dirty="0"/>
              <a:t> </a:t>
            </a:r>
            <a:r>
              <a:rPr lang="en-US" dirty="0" err="1"/>
              <a:t>azalaraq</a:t>
            </a:r>
            <a:r>
              <a:rPr lang="en-US" dirty="0"/>
              <a:t>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geci</a:t>
            </a:r>
            <a:r>
              <a:rPr lang="en-US" dirty="0"/>
              <a:t> 24 </a:t>
            </a:r>
            <a:r>
              <a:rPr lang="en-US" dirty="0" err="1"/>
              <a:t>saatda</a:t>
            </a:r>
            <a:r>
              <a:rPr lang="en-US" dirty="0"/>
              <a:t> </a:t>
            </a:r>
            <a:r>
              <a:rPr lang="en-US" dirty="0" err="1"/>
              <a:t>aradan</a:t>
            </a:r>
            <a:r>
              <a:rPr lang="en-US" dirty="0"/>
              <a:t> </a:t>
            </a:r>
            <a:r>
              <a:rPr lang="en-US" dirty="0" err="1"/>
              <a:t>qalxman</a:t>
            </a:r>
            <a:r>
              <a:rPr lang="en-US" dirty="0"/>
              <a:t> </a:t>
            </a:r>
            <a:r>
              <a:rPr lang="en-US" dirty="0" err="1"/>
              <a:t>ağrı</a:t>
            </a:r>
            <a:endParaRPr lang="az-Latn-AZ" dirty="0"/>
          </a:p>
          <a:p>
            <a:endParaRPr lang="en-US" dirty="0"/>
          </a:p>
          <a:p>
            <a:r>
              <a:rPr lang="en-US" i="1" dirty="0" err="1"/>
              <a:t>Öd</a:t>
            </a:r>
            <a:r>
              <a:rPr lang="en-US" i="1" dirty="0"/>
              <a:t> </a:t>
            </a:r>
            <a:r>
              <a:rPr lang="en-US" i="1" dirty="0" err="1"/>
              <a:t>yolları</a:t>
            </a:r>
            <a:r>
              <a:rPr lang="en-US" i="1" dirty="0"/>
              <a:t> </a:t>
            </a:r>
            <a:r>
              <a:rPr lang="en-US" i="1" dirty="0" err="1"/>
              <a:t>xəstəliyinin</a:t>
            </a:r>
            <a:r>
              <a:rPr lang="en-US" i="1" dirty="0"/>
              <a:t> </a:t>
            </a:r>
            <a:r>
              <a:rPr lang="en-US" i="1" dirty="0" err="1"/>
              <a:t>ən</a:t>
            </a:r>
            <a:r>
              <a:rPr lang="en-US" i="1" dirty="0"/>
              <a:t> </a:t>
            </a:r>
            <a:r>
              <a:rPr lang="en-US" i="1" dirty="0" err="1"/>
              <a:t>çox</a:t>
            </a:r>
            <a:r>
              <a:rPr lang="en-US" i="1" dirty="0"/>
              <a:t> </a:t>
            </a:r>
            <a:r>
              <a:rPr lang="en-US" i="1" dirty="0" err="1"/>
              <a:t>rast</a:t>
            </a:r>
            <a:r>
              <a:rPr lang="en-US" i="1" dirty="0"/>
              <a:t> </a:t>
            </a:r>
            <a:r>
              <a:rPr lang="en-US" i="1" dirty="0" err="1"/>
              <a:t>gələn</a:t>
            </a:r>
            <a:r>
              <a:rPr lang="en-US" i="1" dirty="0"/>
              <a:t> </a:t>
            </a:r>
            <a:r>
              <a:rPr lang="en-US" i="1" dirty="0" err="1"/>
              <a:t>əlamətidir</a:t>
            </a:r>
            <a:r>
              <a:rPr lang="en-US" i="1" dirty="0"/>
              <a:t>.</a:t>
            </a:r>
            <a:endParaRPr lang="az-Latn-AZ" i="1" dirty="0"/>
          </a:p>
          <a:p>
            <a:endParaRPr lang="en-US" dirty="0"/>
          </a:p>
          <a:p>
            <a:r>
              <a:rPr lang="en-US" dirty="0" err="1"/>
              <a:t>Ağrının</a:t>
            </a:r>
            <a:r>
              <a:rPr lang="en-US" dirty="0"/>
              <a:t> 6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ərzində</a:t>
            </a:r>
            <a:r>
              <a:rPr lang="en-US" dirty="0"/>
              <a:t> </a:t>
            </a:r>
            <a:r>
              <a:rPr lang="en-US" dirty="0" err="1"/>
              <a:t>keçməsi</a:t>
            </a:r>
            <a:r>
              <a:rPr lang="en-US" dirty="0"/>
              <a:t> </a:t>
            </a:r>
            <a:r>
              <a:rPr lang="en-US" dirty="0" err="1"/>
              <a:t>xroniki</a:t>
            </a:r>
            <a:r>
              <a:rPr lang="en-US" dirty="0"/>
              <a:t> </a:t>
            </a:r>
            <a:r>
              <a:rPr lang="en-US" dirty="0" err="1"/>
              <a:t>daşlı</a:t>
            </a:r>
            <a:r>
              <a:rPr lang="en-US" dirty="0"/>
              <a:t> </a:t>
            </a:r>
            <a:r>
              <a:rPr lang="en-US" dirty="0" err="1"/>
              <a:t>xolesistit</a:t>
            </a:r>
            <a:r>
              <a:rPr lang="en-US" dirty="0"/>
              <a:t> </a:t>
            </a:r>
            <a:r>
              <a:rPr lang="en-US" dirty="0" err="1"/>
              <a:t>tutması</a:t>
            </a:r>
            <a:r>
              <a:rPr lang="en-US" dirty="0"/>
              <a:t>, </a:t>
            </a:r>
            <a:r>
              <a:rPr lang="en-US" dirty="0" err="1"/>
              <a:t>çox</a:t>
            </a:r>
            <a:r>
              <a:rPr lang="en-US" dirty="0"/>
              <a:t>  </a:t>
            </a:r>
            <a:r>
              <a:rPr lang="en-US" dirty="0" err="1"/>
              <a:t>davam</a:t>
            </a:r>
            <a:r>
              <a:rPr lang="en-US" dirty="0"/>
              <a:t> </a:t>
            </a:r>
            <a:r>
              <a:rPr lang="en-US" dirty="0" err="1"/>
              <a:t>etməsi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</a:t>
            </a:r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en-US" dirty="0" err="1"/>
              <a:t>xolesistit</a:t>
            </a:r>
            <a:r>
              <a:rPr lang="en-US" dirty="0"/>
              <a:t>, </a:t>
            </a:r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en-US" dirty="0" err="1"/>
              <a:t>xolangit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pankreatitdə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 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D04177-69FF-47D0-B5A7-2AFEB662D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61D7BB-D964-45BA-9A4D-3C36F28D6D80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7361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Freeform 6"/>
          <p:cNvSpPr>
            <a:spLocks/>
          </p:cNvSpPr>
          <p:nvPr/>
        </p:nvSpPr>
        <p:spPr bwMode="auto">
          <a:xfrm>
            <a:off x="2351089" y="3933826"/>
            <a:ext cx="7921625" cy="2238375"/>
          </a:xfrm>
          <a:custGeom>
            <a:avLst/>
            <a:gdLst>
              <a:gd name="T0" fmla="*/ 0 w 4501"/>
              <a:gd name="T1" fmla="*/ 1943 h 1992"/>
              <a:gd name="T2" fmla="*/ 1016 w 4501"/>
              <a:gd name="T3" fmla="*/ 137 h 1992"/>
              <a:gd name="T4" fmla="*/ 2363 w 4501"/>
              <a:gd name="T5" fmla="*/ 118 h 1992"/>
              <a:gd name="T6" fmla="*/ 4501 w 4501"/>
              <a:gd name="T7" fmla="*/ 1992 h 1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501" h="1992">
                <a:moveTo>
                  <a:pt x="0" y="1943"/>
                </a:moveTo>
                <a:cubicBezTo>
                  <a:pt x="169" y="1642"/>
                  <a:pt x="622" y="441"/>
                  <a:pt x="1016" y="137"/>
                </a:cubicBezTo>
                <a:cubicBezTo>
                  <a:pt x="1416" y="0"/>
                  <a:pt x="2149" y="59"/>
                  <a:pt x="2363" y="118"/>
                </a:cubicBezTo>
                <a:cubicBezTo>
                  <a:pt x="2577" y="177"/>
                  <a:pt x="4056" y="1602"/>
                  <a:pt x="4501" y="1992"/>
                </a:cubicBez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566988" y="6165850"/>
            <a:ext cx="13949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/>
              <a:t>15-30 dəq</a:t>
            </a:r>
            <a:endParaRPr lang="tr-TR" altLang="en-U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087938" y="6165850"/>
            <a:ext cx="11432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/>
              <a:t>3-6 saat</a:t>
            </a:r>
            <a:endParaRPr lang="tr-TR" altLang="en-US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7896226" y="6165850"/>
            <a:ext cx="11929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cs typeface="Arial" charset="0"/>
              </a:rPr>
              <a:t>&lt;</a:t>
            </a:r>
            <a:r>
              <a:rPr lang="az-Latn-AZ" altLang="en-US"/>
              <a:t>24 saat</a:t>
            </a:r>
            <a:endParaRPr lang="tr-TR" altLang="en-US"/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4151313" y="2781301"/>
            <a:ext cx="0" cy="33115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6527800" y="2781301"/>
            <a:ext cx="0" cy="33115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0" name="AutoShape 12"/>
          <p:cNvSpPr>
            <a:spLocks noChangeArrowheads="1"/>
          </p:cNvSpPr>
          <p:nvPr/>
        </p:nvSpPr>
        <p:spPr bwMode="auto">
          <a:xfrm>
            <a:off x="2100264" y="4568826"/>
            <a:ext cx="1110451" cy="374571"/>
          </a:xfrm>
          <a:prstGeom prst="wedgeRoundRectCallout">
            <a:avLst>
              <a:gd name="adj1" fmla="val 43079"/>
              <a:gd name="adj2" fmla="val 82329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600"/>
              <a:t>Ağrı artır</a:t>
            </a:r>
            <a:endParaRPr lang="tr-TR" altLang="en-US" sz="1600"/>
          </a:p>
        </p:txBody>
      </p:sp>
      <p:grpSp>
        <p:nvGrpSpPr>
          <p:cNvPr id="2061" name="Group 13"/>
          <p:cNvGrpSpPr>
            <a:grpSpLocks/>
          </p:cNvGrpSpPr>
          <p:nvPr/>
        </p:nvGrpSpPr>
        <p:grpSpPr bwMode="auto">
          <a:xfrm>
            <a:off x="2063751" y="2133600"/>
            <a:ext cx="1439863" cy="1150938"/>
            <a:chOff x="1474" y="709"/>
            <a:chExt cx="834" cy="537"/>
          </a:xfrm>
        </p:grpSpPr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474" y="709"/>
              <a:ext cx="834" cy="537"/>
            </a:xfrm>
            <a:custGeom>
              <a:avLst/>
              <a:gdLst>
                <a:gd name="T0" fmla="*/ 834 w 834"/>
                <a:gd name="T1" fmla="*/ 468 h 537"/>
                <a:gd name="T2" fmla="*/ 757 w 834"/>
                <a:gd name="T3" fmla="*/ 323 h 537"/>
                <a:gd name="T4" fmla="*/ 694 w 834"/>
                <a:gd name="T5" fmla="*/ 252 h 537"/>
                <a:gd name="T6" fmla="*/ 634 w 834"/>
                <a:gd name="T7" fmla="*/ 204 h 537"/>
                <a:gd name="T8" fmla="*/ 556 w 834"/>
                <a:gd name="T9" fmla="*/ 171 h 537"/>
                <a:gd name="T10" fmla="*/ 460 w 834"/>
                <a:gd name="T11" fmla="*/ 84 h 537"/>
                <a:gd name="T12" fmla="*/ 271 w 834"/>
                <a:gd name="T13" fmla="*/ 18 h 537"/>
                <a:gd name="T14" fmla="*/ 37 w 834"/>
                <a:gd name="T15" fmla="*/ 126 h 537"/>
                <a:gd name="T16" fmla="*/ 197 w 834"/>
                <a:gd name="T17" fmla="*/ 374 h 537"/>
                <a:gd name="T18" fmla="*/ 364 w 834"/>
                <a:gd name="T19" fmla="*/ 395 h 537"/>
                <a:gd name="T20" fmla="*/ 446 w 834"/>
                <a:gd name="T21" fmla="*/ 389 h 537"/>
                <a:gd name="T22" fmla="*/ 558 w 834"/>
                <a:gd name="T23" fmla="*/ 428 h 537"/>
                <a:gd name="T24" fmla="*/ 667 w 834"/>
                <a:gd name="T25" fmla="*/ 406 h 537"/>
                <a:gd name="T26" fmla="*/ 722 w 834"/>
                <a:gd name="T27" fmla="*/ 402 h 537"/>
                <a:gd name="T28" fmla="*/ 797 w 834"/>
                <a:gd name="T2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4" h="537">
                  <a:moveTo>
                    <a:pt x="834" y="468"/>
                  </a:moveTo>
                  <a:cubicBezTo>
                    <a:pt x="821" y="444"/>
                    <a:pt x="780" y="359"/>
                    <a:pt x="757" y="323"/>
                  </a:cubicBezTo>
                  <a:cubicBezTo>
                    <a:pt x="734" y="287"/>
                    <a:pt x="714" y="272"/>
                    <a:pt x="694" y="252"/>
                  </a:cubicBezTo>
                  <a:cubicBezTo>
                    <a:pt x="674" y="232"/>
                    <a:pt x="657" y="218"/>
                    <a:pt x="634" y="204"/>
                  </a:cubicBezTo>
                  <a:cubicBezTo>
                    <a:pt x="611" y="190"/>
                    <a:pt x="585" y="191"/>
                    <a:pt x="556" y="171"/>
                  </a:cubicBezTo>
                  <a:cubicBezTo>
                    <a:pt x="522" y="156"/>
                    <a:pt x="507" y="109"/>
                    <a:pt x="460" y="84"/>
                  </a:cubicBezTo>
                  <a:cubicBezTo>
                    <a:pt x="413" y="59"/>
                    <a:pt x="341" y="11"/>
                    <a:pt x="271" y="18"/>
                  </a:cubicBezTo>
                  <a:cubicBezTo>
                    <a:pt x="211" y="0"/>
                    <a:pt x="74" y="16"/>
                    <a:pt x="37" y="126"/>
                  </a:cubicBezTo>
                  <a:cubicBezTo>
                    <a:pt x="0" y="270"/>
                    <a:pt x="123" y="360"/>
                    <a:pt x="197" y="374"/>
                  </a:cubicBezTo>
                  <a:cubicBezTo>
                    <a:pt x="271" y="388"/>
                    <a:pt x="323" y="392"/>
                    <a:pt x="364" y="395"/>
                  </a:cubicBezTo>
                  <a:cubicBezTo>
                    <a:pt x="406" y="398"/>
                    <a:pt x="413" y="383"/>
                    <a:pt x="446" y="389"/>
                  </a:cubicBezTo>
                  <a:cubicBezTo>
                    <a:pt x="478" y="394"/>
                    <a:pt x="522" y="425"/>
                    <a:pt x="558" y="428"/>
                  </a:cubicBezTo>
                  <a:cubicBezTo>
                    <a:pt x="597" y="433"/>
                    <a:pt x="639" y="420"/>
                    <a:pt x="667" y="406"/>
                  </a:cubicBezTo>
                  <a:cubicBezTo>
                    <a:pt x="694" y="402"/>
                    <a:pt x="700" y="380"/>
                    <a:pt x="722" y="402"/>
                  </a:cubicBezTo>
                  <a:cubicBezTo>
                    <a:pt x="744" y="424"/>
                    <a:pt x="782" y="510"/>
                    <a:pt x="797" y="537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3" name="Oval 15"/>
            <p:cNvSpPr>
              <a:spLocks noChangeArrowheads="1"/>
            </p:cNvSpPr>
            <p:nvPr/>
          </p:nvSpPr>
          <p:spPr bwMode="auto">
            <a:xfrm rot="2272499">
              <a:off x="1572" y="941"/>
              <a:ext cx="136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4" name="Oval 16"/>
            <p:cNvSpPr>
              <a:spLocks noChangeArrowheads="1"/>
            </p:cNvSpPr>
            <p:nvPr/>
          </p:nvSpPr>
          <p:spPr bwMode="auto">
            <a:xfrm>
              <a:off x="1709" y="987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1663" y="896"/>
              <a:ext cx="46" cy="45"/>
            </a:xfrm>
            <a:prstGeom prst="roundRect">
              <a:avLst>
                <a:gd name="adj" fmla="val 3111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6" name="Oval 18"/>
            <p:cNvSpPr>
              <a:spLocks noChangeArrowheads="1"/>
            </p:cNvSpPr>
            <p:nvPr/>
          </p:nvSpPr>
          <p:spPr bwMode="auto">
            <a:xfrm rot="2653528">
              <a:off x="2142" y="1026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7" name="Oval 19"/>
            <p:cNvSpPr>
              <a:spLocks noChangeArrowheads="1"/>
            </p:cNvSpPr>
            <p:nvPr/>
          </p:nvSpPr>
          <p:spPr bwMode="auto">
            <a:xfrm rot="2653528">
              <a:off x="1673" y="793"/>
              <a:ext cx="136" cy="9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2068" name="AutoShape 20"/>
            <p:cNvCxnSpPr>
              <a:cxnSpLocks noChangeShapeType="1"/>
              <a:stCxn id="2067" idx="6"/>
              <a:endCxn id="2066" idx="2"/>
            </p:cNvCxnSpPr>
            <p:nvPr/>
          </p:nvCxnSpPr>
          <p:spPr bwMode="auto">
            <a:xfrm>
              <a:off x="1793" y="889"/>
              <a:ext cx="368" cy="134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69" name="Group 21"/>
          <p:cNvGrpSpPr>
            <a:grpSpLocks/>
          </p:cNvGrpSpPr>
          <p:nvPr/>
        </p:nvGrpSpPr>
        <p:grpSpPr bwMode="auto">
          <a:xfrm>
            <a:off x="4511676" y="2060576"/>
            <a:ext cx="1655763" cy="1152525"/>
            <a:chOff x="2608" y="1480"/>
            <a:chExt cx="1043" cy="726"/>
          </a:xfrm>
        </p:grpSpPr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608" y="1480"/>
              <a:ext cx="1043" cy="726"/>
            </a:xfrm>
            <a:custGeom>
              <a:avLst/>
              <a:gdLst>
                <a:gd name="T0" fmla="*/ 863 w 863"/>
                <a:gd name="T1" fmla="*/ 522 h 591"/>
                <a:gd name="T2" fmla="*/ 786 w 863"/>
                <a:gd name="T3" fmla="*/ 377 h 591"/>
                <a:gd name="T4" fmla="*/ 731 w 863"/>
                <a:gd name="T5" fmla="*/ 289 h 591"/>
                <a:gd name="T6" fmla="*/ 659 w 863"/>
                <a:gd name="T7" fmla="*/ 197 h 591"/>
                <a:gd name="T8" fmla="*/ 525 w 863"/>
                <a:gd name="T9" fmla="*/ 85 h 591"/>
                <a:gd name="T10" fmla="*/ 273 w 863"/>
                <a:gd name="T11" fmla="*/ 15 h 591"/>
                <a:gd name="T12" fmla="*/ 37 w 863"/>
                <a:gd name="T13" fmla="*/ 175 h 591"/>
                <a:gd name="T14" fmla="*/ 139 w 863"/>
                <a:gd name="T15" fmla="*/ 465 h 591"/>
                <a:gd name="T16" fmla="*/ 395 w 863"/>
                <a:gd name="T17" fmla="*/ 535 h 591"/>
                <a:gd name="T18" fmla="*/ 579 w 863"/>
                <a:gd name="T19" fmla="*/ 515 h 591"/>
                <a:gd name="T20" fmla="*/ 693 w 863"/>
                <a:gd name="T21" fmla="*/ 479 h 591"/>
                <a:gd name="T22" fmla="*/ 751 w 863"/>
                <a:gd name="T23" fmla="*/ 456 h 591"/>
                <a:gd name="T24" fmla="*/ 826 w 863"/>
                <a:gd name="T25" fmla="*/ 591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3" h="591">
                  <a:moveTo>
                    <a:pt x="863" y="522"/>
                  </a:moveTo>
                  <a:cubicBezTo>
                    <a:pt x="850" y="498"/>
                    <a:pt x="808" y="416"/>
                    <a:pt x="786" y="377"/>
                  </a:cubicBezTo>
                  <a:cubicBezTo>
                    <a:pt x="764" y="338"/>
                    <a:pt x="752" y="319"/>
                    <a:pt x="731" y="289"/>
                  </a:cubicBezTo>
                  <a:cubicBezTo>
                    <a:pt x="710" y="259"/>
                    <a:pt x="693" y="231"/>
                    <a:pt x="659" y="197"/>
                  </a:cubicBezTo>
                  <a:cubicBezTo>
                    <a:pt x="625" y="163"/>
                    <a:pt x="589" y="115"/>
                    <a:pt x="525" y="85"/>
                  </a:cubicBezTo>
                  <a:cubicBezTo>
                    <a:pt x="461" y="55"/>
                    <a:pt x="354" y="0"/>
                    <a:pt x="273" y="15"/>
                  </a:cubicBezTo>
                  <a:cubicBezTo>
                    <a:pt x="197" y="17"/>
                    <a:pt x="89" y="27"/>
                    <a:pt x="37" y="175"/>
                  </a:cubicBezTo>
                  <a:cubicBezTo>
                    <a:pt x="0" y="319"/>
                    <a:pt x="73" y="427"/>
                    <a:pt x="139" y="465"/>
                  </a:cubicBezTo>
                  <a:cubicBezTo>
                    <a:pt x="205" y="503"/>
                    <a:pt x="321" y="529"/>
                    <a:pt x="395" y="535"/>
                  </a:cubicBezTo>
                  <a:cubicBezTo>
                    <a:pt x="468" y="543"/>
                    <a:pt x="529" y="524"/>
                    <a:pt x="579" y="515"/>
                  </a:cubicBezTo>
                  <a:cubicBezTo>
                    <a:pt x="633" y="509"/>
                    <a:pt x="664" y="489"/>
                    <a:pt x="693" y="479"/>
                  </a:cubicBezTo>
                  <a:cubicBezTo>
                    <a:pt x="722" y="469"/>
                    <a:pt x="729" y="437"/>
                    <a:pt x="751" y="456"/>
                  </a:cubicBezTo>
                  <a:cubicBezTo>
                    <a:pt x="773" y="475"/>
                    <a:pt x="811" y="564"/>
                    <a:pt x="826" y="591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1" name="Oval 23"/>
            <p:cNvSpPr>
              <a:spLocks noChangeArrowheads="1"/>
            </p:cNvSpPr>
            <p:nvPr/>
          </p:nvSpPr>
          <p:spPr bwMode="auto">
            <a:xfrm rot="2272499">
              <a:off x="2744" y="1901"/>
              <a:ext cx="136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2" name="Oval 24"/>
            <p:cNvSpPr>
              <a:spLocks noChangeArrowheads="1"/>
            </p:cNvSpPr>
            <p:nvPr/>
          </p:nvSpPr>
          <p:spPr bwMode="auto">
            <a:xfrm>
              <a:off x="2881" y="1947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3" name="AutoShape 25"/>
            <p:cNvSpPr>
              <a:spLocks noChangeArrowheads="1"/>
            </p:cNvSpPr>
            <p:nvPr/>
          </p:nvSpPr>
          <p:spPr bwMode="auto">
            <a:xfrm>
              <a:off x="2835" y="1856"/>
              <a:ext cx="46" cy="45"/>
            </a:xfrm>
            <a:prstGeom prst="roundRect">
              <a:avLst>
                <a:gd name="adj" fmla="val 3111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4" name="Oval 26"/>
            <p:cNvSpPr>
              <a:spLocks noChangeArrowheads="1"/>
            </p:cNvSpPr>
            <p:nvPr/>
          </p:nvSpPr>
          <p:spPr bwMode="auto">
            <a:xfrm rot="2653528">
              <a:off x="3485" y="1986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75" name="Group 27"/>
          <p:cNvGrpSpPr>
            <a:grpSpLocks/>
          </p:cNvGrpSpPr>
          <p:nvPr/>
        </p:nvGrpSpPr>
        <p:grpSpPr bwMode="auto">
          <a:xfrm>
            <a:off x="7175500" y="2205038"/>
            <a:ext cx="1512888" cy="1223962"/>
            <a:chOff x="4133" y="1933"/>
            <a:chExt cx="834" cy="537"/>
          </a:xfrm>
        </p:grpSpPr>
        <p:sp>
          <p:nvSpPr>
            <p:cNvPr id="2076" name="Freeform 28"/>
            <p:cNvSpPr>
              <a:spLocks/>
            </p:cNvSpPr>
            <p:nvPr/>
          </p:nvSpPr>
          <p:spPr bwMode="auto">
            <a:xfrm>
              <a:off x="4133" y="1933"/>
              <a:ext cx="834" cy="537"/>
            </a:xfrm>
            <a:custGeom>
              <a:avLst/>
              <a:gdLst>
                <a:gd name="T0" fmla="*/ 834 w 834"/>
                <a:gd name="T1" fmla="*/ 468 h 537"/>
                <a:gd name="T2" fmla="*/ 757 w 834"/>
                <a:gd name="T3" fmla="*/ 323 h 537"/>
                <a:gd name="T4" fmla="*/ 694 w 834"/>
                <a:gd name="T5" fmla="*/ 252 h 537"/>
                <a:gd name="T6" fmla="*/ 634 w 834"/>
                <a:gd name="T7" fmla="*/ 204 h 537"/>
                <a:gd name="T8" fmla="*/ 556 w 834"/>
                <a:gd name="T9" fmla="*/ 171 h 537"/>
                <a:gd name="T10" fmla="*/ 460 w 834"/>
                <a:gd name="T11" fmla="*/ 84 h 537"/>
                <a:gd name="T12" fmla="*/ 271 w 834"/>
                <a:gd name="T13" fmla="*/ 18 h 537"/>
                <a:gd name="T14" fmla="*/ 37 w 834"/>
                <a:gd name="T15" fmla="*/ 126 h 537"/>
                <a:gd name="T16" fmla="*/ 197 w 834"/>
                <a:gd name="T17" fmla="*/ 374 h 537"/>
                <a:gd name="T18" fmla="*/ 364 w 834"/>
                <a:gd name="T19" fmla="*/ 395 h 537"/>
                <a:gd name="T20" fmla="*/ 446 w 834"/>
                <a:gd name="T21" fmla="*/ 389 h 537"/>
                <a:gd name="T22" fmla="*/ 558 w 834"/>
                <a:gd name="T23" fmla="*/ 428 h 537"/>
                <a:gd name="T24" fmla="*/ 667 w 834"/>
                <a:gd name="T25" fmla="*/ 406 h 537"/>
                <a:gd name="T26" fmla="*/ 722 w 834"/>
                <a:gd name="T27" fmla="*/ 402 h 537"/>
                <a:gd name="T28" fmla="*/ 797 w 834"/>
                <a:gd name="T2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4" h="537">
                  <a:moveTo>
                    <a:pt x="834" y="468"/>
                  </a:moveTo>
                  <a:cubicBezTo>
                    <a:pt x="821" y="444"/>
                    <a:pt x="780" y="359"/>
                    <a:pt x="757" y="323"/>
                  </a:cubicBezTo>
                  <a:cubicBezTo>
                    <a:pt x="734" y="287"/>
                    <a:pt x="714" y="272"/>
                    <a:pt x="694" y="252"/>
                  </a:cubicBezTo>
                  <a:cubicBezTo>
                    <a:pt x="674" y="232"/>
                    <a:pt x="657" y="218"/>
                    <a:pt x="634" y="204"/>
                  </a:cubicBezTo>
                  <a:cubicBezTo>
                    <a:pt x="611" y="190"/>
                    <a:pt x="585" y="191"/>
                    <a:pt x="556" y="171"/>
                  </a:cubicBezTo>
                  <a:cubicBezTo>
                    <a:pt x="522" y="156"/>
                    <a:pt x="507" y="109"/>
                    <a:pt x="460" y="84"/>
                  </a:cubicBezTo>
                  <a:cubicBezTo>
                    <a:pt x="413" y="59"/>
                    <a:pt x="341" y="11"/>
                    <a:pt x="271" y="18"/>
                  </a:cubicBezTo>
                  <a:cubicBezTo>
                    <a:pt x="211" y="0"/>
                    <a:pt x="74" y="16"/>
                    <a:pt x="37" y="126"/>
                  </a:cubicBezTo>
                  <a:cubicBezTo>
                    <a:pt x="0" y="270"/>
                    <a:pt x="123" y="360"/>
                    <a:pt x="197" y="374"/>
                  </a:cubicBezTo>
                  <a:cubicBezTo>
                    <a:pt x="271" y="388"/>
                    <a:pt x="323" y="392"/>
                    <a:pt x="364" y="395"/>
                  </a:cubicBezTo>
                  <a:cubicBezTo>
                    <a:pt x="406" y="398"/>
                    <a:pt x="413" y="383"/>
                    <a:pt x="446" y="389"/>
                  </a:cubicBezTo>
                  <a:cubicBezTo>
                    <a:pt x="478" y="394"/>
                    <a:pt x="522" y="425"/>
                    <a:pt x="558" y="428"/>
                  </a:cubicBezTo>
                  <a:cubicBezTo>
                    <a:pt x="597" y="433"/>
                    <a:pt x="639" y="420"/>
                    <a:pt x="667" y="406"/>
                  </a:cubicBezTo>
                  <a:cubicBezTo>
                    <a:pt x="694" y="402"/>
                    <a:pt x="700" y="380"/>
                    <a:pt x="722" y="402"/>
                  </a:cubicBezTo>
                  <a:cubicBezTo>
                    <a:pt x="744" y="424"/>
                    <a:pt x="782" y="510"/>
                    <a:pt x="797" y="537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7" name="Oval 29"/>
            <p:cNvSpPr>
              <a:spLocks noChangeArrowheads="1"/>
            </p:cNvSpPr>
            <p:nvPr/>
          </p:nvSpPr>
          <p:spPr bwMode="auto">
            <a:xfrm rot="2272499">
              <a:off x="4231" y="2165"/>
              <a:ext cx="136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8" name="Oval 30"/>
            <p:cNvSpPr>
              <a:spLocks noChangeArrowheads="1"/>
            </p:cNvSpPr>
            <p:nvPr/>
          </p:nvSpPr>
          <p:spPr bwMode="auto">
            <a:xfrm>
              <a:off x="4368" y="2211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9" name="AutoShape 31"/>
            <p:cNvSpPr>
              <a:spLocks noChangeArrowheads="1"/>
            </p:cNvSpPr>
            <p:nvPr/>
          </p:nvSpPr>
          <p:spPr bwMode="auto">
            <a:xfrm>
              <a:off x="4322" y="2120"/>
              <a:ext cx="46" cy="45"/>
            </a:xfrm>
            <a:prstGeom prst="roundRect">
              <a:avLst>
                <a:gd name="adj" fmla="val 3111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80" name="Oval 32"/>
            <p:cNvSpPr>
              <a:spLocks noChangeArrowheads="1"/>
            </p:cNvSpPr>
            <p:nvPr/>
          </p:nvSpPr>
          <p:spPr bwMode="auto">
            <a:xfrm rot="2653528">
              <a:off x="4801" y="2250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81" name="Oval 33"/>
            <p:cNvSpPr>
              <a:spLocks noChangeArrowheads="1"/>
            </p:cNvSpPr>
            <p:nvPr/>
          </p:nvSpPr>
          <p:spPr bwMode="auto">
            <a:xfrm rot="2653528">
              <a:off x="4422" y="2069"/>
              <a:ext cx="136" cy="9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2082" name="AutoShape 34"/>
            <p:cNvCxnSpPr>
              <a:cxnSpLocks noChangeShapeType="1"/>
              <a:stCxn id="2081" idx="6"/>
              <a:endCxn id="2080" idx="2"/>
            </p:cNvCxnSpPr>
            <p:nvPr/>
          </p:nvCxnSpPr>
          <p:spPr bwMode="auto">
            <a:xfrm>
              <a:off x="4538" y="2161"/>
              <a:ext cx="282" cy="86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083" name="Text Box 35"/>
          <p:cNvSpPr txBox="1">
            <a:spLocks noChangeArrowheads="1"/>
          </p:cNvSpPr>
          <p:nvPr/>
        </p:nvSpPr>
        <p:spPr bwMode="auto">
          <a:xfrm>
            <a:off x="1919289" y="1063625"/>
            <a:ext cx="196532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1600"/>
              <a:t>Tıxanmaya qarşı reflektor aktiv əzələ yığılmaları</a:t>
            </a:r>
            <a:endParaRPr lang="tr-TR" altLang="en-US" sz="1600"/>
          </a:p>
        </p:txBody>
      </p:sp>
      <p:sp>
        <p:nvSpPr>
          <p:cNvPr id="2084" name="Text Box 36"/>
          <p:cNvSpPr txBox="1">
            <a:spLocks noChangeArrowheads="1"/>
          </p:cNvSpPr>
          <p:nvPr/>
        </p:nvSpPr>
        <p:spPr bwMode="auto">
          <a:xfrm>
            <a:off x="4835526" y="1052513"/>
            <a:ext cx="10080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1600"/>
              <a:t>Gərilmə</a:t>
            </a:r>
            <a:endParaRPr lang="tr-TR" altLang="en-US" sz="1600"/>
          </a:p>
        </p:txBody>
      </p:sp>
      <p:sp>
        <p:nvSpPr>
          <p:cNvPr id="2085" name="Text Box 37"/>
          <p:cNvSpPr txBox="1">
            <a:spLocks noChangeArrowheads="1"/>
          </p:cNvSpPr>
          <p:nvPr/>
        </p:nvSpPr>
        <p:spPr bwMode="auto">
          <a:xfrm>
            <a:off x="7391401" y="1063625"/>
            <a:ext cx="196532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1600"/>
              <a:t>Manenin aradan qalxması və boşalma</a:t>
            </a:r>
            <a:endParaRPr lang="tr-TR" altLang="en-US" sz="1600"/>
          </a:p>
        </p:txBody>
      </p:sp>
      <p:sp>
        <p:nvSpPr>
          <p:cNvPr id="2086" name="AutoShape 38"/>
          <p:cNvSpPr>
            <a:spLocks noChangeArrowheads="1"/>
          </p:cNvSpPr>
          <p:nvPr/>
        </p:nvSpPr>
        <p:spPr bwMode="auto">
          <a:xfrm>
            <a:off x="4141788" y="3429001"/>
            <a:ext cx="2342302" cy="374571"/>
          </a:xfrm>
          <a:prstGeom prst="wedgeRoundRectCallout">
            <a:avLst>
              <a:gd name="adj1" fmla="val -37310"/>
              <a:gd name="adj2" fmla="val 99569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600"/>
              <a:t>Ağrı sabit davam edir</a:t>
            </a:r>
            <a:endParaRPr lang="tr-TR" altLang="en-US" sz="1600"/>
          </a:p>
        </p:txBody>
      </p:sp>
      <p:sp>
        <p:nvSpPr>
          <p:cNvPr id="2087" name="AutoShape 39"/>
          <p:cNvSpPr>
            <a:spLocks noChangeArrowheads="1"/>
          </p:cNvSpPr>
          <p:nvPr/>
        </p:nvSpPr>
        <p:spPr bwMode="auto">
          <a:xfrm>
            <a:off x="7891464" y="4352926"/>
            <a:ext cx="2193399" cy="374571"/>
          </a:xfrm>
          <a:prstGeom prst="wedgeRoundRectCallout">
            <a:avLst>
              <a:gd name="adj1" fmla="val -45171"/>
              <a:gd name="adj2" fmla="val 78019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600"/>
              <a:t>Ağrı azalaraq kəsilir</a:t>
            </a:r>
            <a:endParaRPr lang="tr-TR" altLang="en-US" sz="1600"/>
          </a:p>
        </p:txBody>
      </p:sp>
      <p:sp>
        <p:nvSpPr>
          <p:cNvPr id="2" name="TextBox 1"/>
          <p:cNvSpPr txBox="1"/>
          <p:nvPr/>
        </p:nvSpPr>
        <p:spPr>
          <a:xfrm>
            <a:off x="5426691" y="147148"/>
            <a:ext cx="1908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ÖD SANCISI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ACB71B5-D32B-4951-BD0A-94296ABEE6AB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9" name="Footer Placeholder 3">
            <a:extLst>
              <a:ext uri="{FF2B5EF4-FFF2-40B4-BE49-F238E27FC236}">
                <a16:creationId xmlns:a16="http://schemas.microsoft.com/office/drawing/2014/main" id="{C5038300-73FB-4F1E-9BA1-50F4632B010A}"/>
              </a:ext>
            </a:extLst>
          </p:cNvPr>
          <p:cNvSpPr txBox="1">
            <a:spLocks/>
          </p:cNvSpPr>
          <p:nvPr/>
        </p:nvSpPr>
        <p:spPr>
          <a:xfrm>
            <a:off x="1" y="6538434"/>
            <a:ext cx="12191999" cy="319565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05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16910481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SARILIQ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Sklera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dərinin</a:t>
            </a:r>
            <a:r>
              <a:rPr lang="en-US" dirty="0"/>
              <a:t> sarı </a:t>
            </a:r>
            <a:r>
              <a:rPr lang="en-US" dirty="0" err="1"/>
              <a:t>rəngə</a:t>
            </a:r>
            <a:r>
              <a:rPr lang="en-US" dirty="0"/>
              <a:t> </a:t>
            </a:r>
            <a:r>
              <a:rPr lang="en-US" dirty="0" err="1"/>
              <a:t>boyanması</a:t>
            </a:r>
            <a:r>
              <a:rPr lang="en-US" dirty="0"/>
              <a:t>.  </a:t>
            </a:r>
            <a:r>
              <a:rPr lang="en-US" dirty="0" err="1"/>
              <a:t>Bilirubinin</a:t>
            </a:r>
            <a:r>
              <a:rPr lang="en-US" dirty="0"/>
              <a:t> </a:t>
            </a:r>
            <a:r>
              <a:rPr lang="en-US" dirty="0" err="1"/>
              <a:t>qanda</a:t>
            </a:r>
            <a:r>
              <a:rPr lang="en-US" dirty="0"/>
              <a:t> </a:t>
            </a:r>
            <a:r>
              <a:rPr lang="en-US" dirty="0" err="1"/>
              <a:t>artmasına</a:t>
            </a:r>
            <a:r>
              <a:rPr lang="en-US" dirty="0"/>
              <a:t> (&gt; 2 </a:t>
            </a:r>
            <a:r>
              <a:rPr lang="en-US" dirty="0" err="1"/>
              <a:t>mq</a:t>
            </a:r>
            <a:r>
              <a:rPr lang="en-US" dirty="0"/>
              <a:t>/dl) </a:t>
            </a:r>
            <a:r>
              <a:rPr lang="en-US" dirty="0" err="1"/>
              <a:t>bağlı</a:t>
            </a:r>
            <a:r>
              <a:rPr lang="en-US" dirty="0"/>
              <a:t> </a:t>
            </a:r>
            <a:r>
              <a:rPr lang="en-US" dirty="0" err="1"/>
              <a:t>meydana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</a:t>
            </a:r>
            <a:endParaRPr lang="az-Latn-AZ" dirty="0"/>
          </a:p>
          <a:p>
            <a:endParaRPr lang="en-US" dirty="0"/>
          </a:p>
          <a:p>
            <a:r>
              <a:rPr lang="en-US" i="1" dirty="0" err="1"/>
              <a:t>Hemolizin</a:t>
            </a:r>
            <a:r>
              <a:rPr lang="en-US" i="1" dirty="0"/>
              <a:t>, Qc </a:t>
            </a:r>
            <a:r>
              <a:rPr lang="en-US" i="1" dirty="0" err="1"/>
              <a:t>xəstəliklərinin</a:t>
            </a:r>
            <a:r>
              <a:rPr lang="en-US" i="1" dirty="0"/>
              <a:t> </a:t>
            </a:r>
            <a:r>
              <a:rPr lang="en-US" i="1" dirty="0" err="1"/>
              <a:t>və</a:t>
            </a:r>
            <a:r>
              <a:rPr lang="en-US" i="1" dirty="0"/>
              <a:t> </a:t>
            </a:r>
            <a:r>
              <a:rPr lang="en-US" i="1" dirty="0" err="1"/>
              <a:t>ya</a:t>
            </a:r>
            <a:r>
              <a:rPr lang="en-US" i="1" dirty="0"/>
              <a:t> </a:t>
            </a:r>
            <a:r>
              <a:rPr lang="en-US" i="1" dirty="0" err="1"/>
              <a:t>xolestazın</a:t>
            </a:r>
            <a:r>
              <a:rPr lang="en-US" i="1" dirty="0"/>
              <a:t> </a:t>
            </a:r>
            <a:r>
              <a:rPr lang="en-US" i="1" dirty="0" err="1"/>
              <a:t>əlaməti</a:t>
            </a:r>
            <a:r>
              <a:rPr lang="en-US" i="1" dirty="0"/>
              <a:t> </a:t>
            </a:r>
            <a:r>
              <a:rPr lang="en-US" i="1" dirty="0" err="1"/>
              <a:t>ola</a:t>
            </a:r>
            <a:r>
              <a:rPr lang="en-US" i="1" dirty="0"/>
              <a:t> </a:t>
            </a:r>
            <a:r>
              <a:rPr lang="en-US" i="1" dirty="0" err="1"/>
              <a:t>bilər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F69915-F76E-499A-8CCA-2905CACF7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359C40-CF2B-410E-AE21-EBAAB4886BA3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0415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XOLESTAZ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Ödün sekresiya və axınınında  durğunluq</a:t>
            </a:r>
          </a:p>
          <a:p>
            <a:endParaRPr lang="en-US" dirty="0"/>
          </a:p>
          <a:p>
            <a:r>
              <a:rPr lang="az-Latn-AZ" i="1" dirty="0"/>
              <a:t>QF  və QQT birlikdə artması</a:t>
            </a:r>
          </a:p>
          <a:p>
            <a:r>
              <a:rPr lang="az-Latn-AZ" i="1" dirty="0"/>
              <a:t>Bilirubin arta bilər</a:t>
            </a:r>
          </a:p>
          <a:p>
            <a:r>
              <a:rPr lang="az-Latn-AZ" i="1" dirty="0"/>
              <a:t>Qaşınma ola bilər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85B0C5-4E6A-4159-82D4-A144B41EC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D1AE43-A291-483C-9060-30B62015255F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3967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88636" y="1073109"/>
            <a:ext cx="947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ŞÜBHƏ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45593" y="2454145"/>
            <a:ext cx="16337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BİRİNCİ PİLLƏ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19332" y="3886200"/>
            <a:ext cx="1486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İKİNCİ PİLLƏ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6400" y="5334000"/>
            <a:ext cx="197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ÜÇÜNCÜ PİLLƏ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4953000" y="1063674"/>
            <a:ext cx="5562600" cy="1295400"/>
          </a:xfrm>
          <a:prstGeom prst="wedgeRoundRectCallout">
            <a:avLst>
              <a:gd name="adj1" fmla="val -82935"/>
              <a:gd name="adj2" fmla="val -28903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az-Latn-AZ" sz="1600" b="1" dirty="0">
                <a:solidFill>
                  <a:schemeClr val="tx1"/>
                </a:solidFill>
              </a:rPr>
              <a:t>Ağrı</a:t>
            </a:r>
          </a:p>
          <a:p>
            <a:pPr lvl="1"/>
            <a:r>
              <a:rPr lang="az-Latn-AZ" sz="1600" b="1" dirty="0">
                <a:solidFill>
                  <a:schemeClr val="tx1"/>
                </a:solidFill>
              </a:rPr>
              <a:t>Sarılıq</a:t>
            </a:r>
          </a:p>
          <a:p>
            <a:pPr lvl="1"/>
            <a:r>
              <a:rPr lang="az-Latn-AZ" sz="1600" b="1" dirty="0">
                <a:solidFill>
                  <a:schemeClr val="tx1"/>
                </a:solidFill>
              </a:rPr>
              <a:t>Qaşınma</a:t>
            </a:r>
          </a:p>
          <a:p>
            <a:pPr lvl="1"/>
            <a:r>
              <a:rPr lang="az-Latn-AZ" sz="1600" b="1" dirty="0">
                <a:solidFill>
                  <a:schemeClr val="tx1"/>
                </a:solidFill>
              </a:rPr>
              <a:t>Pankreatit, anamnezdə öd yolları xəstəlikləri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939144" y="2654201"/>
            <a:ext cx="5562600" cy="978783"/>
          </a:xfrm>
          <a:prstGeom prst="wedgeRoundRectCallout">
            <a:avLst>
              <a:gd name="adj1" fmla="val -74362"/>
              <a:gd name="adj2" fmla="val -48550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az-Latn-AZ" b="1" dirty="0">
                <a:solidFill>
                  <a:schemeClr val="tx1"/>
                </a:solidFill>
              </a:rPr>
              <a:t>Öd kisəsində, axacaqlarda üzvi dəyişikliyi və xolestazı araşdırmaq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953000" y="4303544"/>
            <a:ext cx="5562600" cy="646331"/>
          </a:xfrm>
          <a:prstGeom prst="wedgeRoundRectCallout">
            <a:avLst>
              <a:gd name="adj1" fmla="val -77398"/>
              <a:gd name="adj2" fmla="val -6301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az-Latn-AZ" b="1" dirty="0">
                <a:solidFill>
                  <a:schemeClr val="tx1"/>
                </a:solidFill>
              </a:rPr>
              <a:t>Axacaqlardakı və ətrafındakı üzvi dəyişikliyi dəqiqləşdirməkdir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968922" y="5462214"/>
            <a:ext cx="5576455" cy="978783"/>
          </a:xfrm>
          <a:prstGeom prst="wedgeRoundRectCallout">
            <a:avLst>
              <a:gd name="adj1" fmla="val -74994"/>
              <a:gd name="adj2" fmla="val -47435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az-Latn-AZ" b="1" dirty="0">
                <a:solidFill>
                  <a:schemeClr val="tx1"/>
                </a:solidFill>
              </a:rPr>
              <a:t>Bəzi xəstəlikləri dəqiqləşdirmək</a:t>
            </a:r>
          </a:p>
          <a:p>
            <a:pPr lvl="1"/>
            <a:r>
              <a:rPr lang="az-Latn-AZ" b="1" dirty="0">
                <a:solidFill>
                  <a:schemeClr val="tx1"/>
                </a:solidFill>
              </a:rPr>
              <a:t>Ağırlıq dərəcəsini müəyyənləşdirmə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>
            <a:stCxn id="4" idx="2"/>
            <a:endCxn id="5" idx="0"/>
          </p:cNvCxnSpPr>
          <p:nvPr/>
        </p:nvCxnSpPr>
        <p:spPr>
          <a:xfrm>
            <a:off x="2662484" y="1473219"/>
            <a:ext cx="0" cy="98092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  <a:stCxn id="5" idx="2"/>
            <a:endCxn id="6" idx="0"/>
          </p:cNvCxnSpPr>
          <p:nvPr/>
        </p:nvCxnSpPr>
        <p:spPr>
          <a:xfrm>
            <a:off x="2662484" y="2854255"/>
            <a:ext cx="0" cy="103194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2"/>
            <a:endCxn id="7" idx="0"/>
          </p:cNvCxnSpPr>
          <p:nvPr/>
        </p:nvCxnSpPr>
        <p:spPr>
          <a:xfrm>
            <a:off x="2662484" y="4286310"/>
            <a:ext cx="0" cy="104769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itle 11">
            <a:extLst>
              <a:ext uri="{FF2B5EF4-FFF2-40B4-BE49-F238E27FC236}">
                <a16:creationId xmlns:a16="http://schemas.microsoft.com/office/drawing/2014/main" id="{F51CAE93-F8D2-4C05-9969-90D2543AD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Diaqnostik mərhələlər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F73478-43A3-428D-A064-C3E619122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F90B29-2116-4815-87C9-AE1929E30C35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637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4046660" y="1078468"/>
            <a:ext cx="38224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latin typeface="Calibri" panose="020F0502020204030204" pitchFamily="34" charset="0"/>
              </a:rPr>
              <a:t>ÖD YOLLARI XƏSTƏLİKLƏRİNƏ ŞÜBHƏ</a:t>
            </a:r>
            <a:endParaRPr lang="tr-TR" altLang="en-US" b="1" dirty="0">
              <a:latin typeface="Calibri" panose="020F0502020204030204" pitchFamily="34" charset="0"/>
            </a:endParaRP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2743201" y="1752600"/>
            <a:ext cx="6429375" cy="1736646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8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BİRİNCİ PİLLƏ MÜAYİNƏLƏRİ</a:t>
            </a:r>
          </a:p>
          <a:p>
            <a:pPr algn="ctr"/>
            <a:endParaRPr lang="az-Latn-AZ" altLang="en-US" sz="2000" b="1" dirty="0">
              <a:latin typeface="Calibri" panose="020F0502020204030204" pitchFamily="34" charset="0"/>
            </a:endParaRPr>
          </a:p>
          <a:p>
            <a:pPr algn="ctr"/>
            <a:r>
              <a:rPr lang="az-Latn-AZ" altLang="en-US" sz="2400" b="1" dirty="0">
                <a:solidFill>
                  <a:schemeClr val="accent1"/>
                </a:solidFill>
                <a:latin typeface="Calibri" panose="020F0502020204030204" pitchFamily="34" charset="0"/>
              </a:rPr>
              <a:t>Geniş klimin müayinə, USM, xolestaz (QF, QQT, Bilirubin), ALT, AST, amilaza, hemoqram, </a:t>
            </a:r>
            <a:r>
              <a:rPr lang="az-Latn-AZ" sz="2400" b="1" dirty="0">
                <a:solidFill>
                  <a:schemeClr val="accent1"/>
                </a:solidFill>
                <a:latin typeface="Calibri" panose="020F0502020204030204" pitchFamily="34" charset="0"/>
              </a:rPr>
              <a:t>CRP</a:t>
            </a:r>
            <a:endParaRPr lang="tr-TR" altLang="en-US" sz="2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2369668" y="5300066"/>
            <a:ext cx="172920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Kisədə üzvi dəyişiklik var</a:t>
            </a:r>
            <a:endParaRPr lang="tr-TR" altLang="en-US" sz="2000" b="1" dirty="0">
              <a:latin typeface="Calibri" panose="020F0502020204030204" pitchFamily="34" charset="0"/>
            </a:endParaRPr>
          </a:p>
        </p:txBody>
      </p:sp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4343401" y="5308937"/>
            <a:ext cx="206692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Axacaqlarda üzvi dəyişiklik var</a:t>
            </a:r>
            <a:endParaRPr lang="tr-TR" altLang="en-US" sz="2000" b="1" dirty="0">
              <a:latin typeface="Calibri" panose="020F0502020204030204" pitchFamily="34" charset="0"/>
            </a:endParaRPr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auto">
          <a:xfrm>
            <a:off x="8229601" y="4769584"/>
            <a:ext cx="3505199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Üzvi dəyişiklik  və xolestaz yoxdur , </a:t>
            </a:r>
          </a:p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lakin biliar xəstəliyiə tüksək şübhə var (pankreatit, əməliyyat, bilİar ağrı)</a:t>
            </a:r>
            <a:endParaRPr lang="tr-TR" altLang="en-US" sz="2000" b="1" dirty="0">
              <a:latin typeface="Calibri" panose="020F0502020204030204" pitchFamily="34" charset="0"/>
            </a:endParaRPr>
          </a:p>
        </p:txBody>
      </p:sp>
      <p:cxnSp>
        <p:nvCxnSpPr>
          <p:cNvPr id="3136" name="AutoShape 64"/>
          <p:cNvCxnSpPr>
            <a:cxnSpLocks noChangeShapeType="1"/>
            <a:stCxn id="3115" idx="2"/>
            <a:endCxn id="3116" idx="0"/>
          </p:cNvCxnSpPr>
          <p:nvPr/>
        </p:nvCxnSpPr>
        <p:spPr bwMode="auto">
          <a:xfrm>
            <a:off x="5957889" y="1447800"/>
            <a:ext cx="0" cy="304800"/>
          </a:xfrm>
          <a:prstGeom prst="straightConnector1">
            <a:avLst/>
          </a:prstGeom>
          <a:ln w="38100">
            <a:solidFill>
              <a:srgbClr val="0070C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971801" y="76201"/>
            <a:ext cx="594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az-Latn-AZ" sz="1600" dirty="0"/>
              <a:t>Ağrı, sarılıq, qaşınma, pankreatit, anamnezdə öd yolları xəstəlikləri və əməliyyatları, QF artması</a:t>
            </a:r>
            <a:endParaRPr lang="en-US" sz="1600" dirty="0"/>
          </a:p>
        </p:txBody>
      </p:sp>
      <p:cxnSp>
        <p:nvCxnSpPr>
          <p:cNvPr id="3155" name="Straight Arrow Connector 3154"/>
          <p:cNvCxnSpPr>
            <a:stCxn id="7" idx="2"/>
            <a:endCxn id="3115" idx="0"/>
          </p:cNvCxnSpPr>
          <p:nvPr/>
        </p:nvCxnSpPr>
        <p:spPr>
          <a:xfrm>
            <a:off x="5943602" y="660976"/>
            <a:ext cx="14287" cy="417493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160" name="Straight Arrow Connector 3159"/>
          <p:cNvCxnSpPr>
            <a:stCxn id="3116" idx="2"/>
            <a:endCxn id="3117" idx="0"/>
          </p:cNvCxnSpPr>
          <p:nvPr/>
        </p:nvCxnSpPr>
        <p:spPr>
          <a:xfrm flipH="1">
            <a:off x="3234271" y="3489246"/>
            <a:ext cx="2723618" cy="181082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163" name="Straight Arrow Connector 3162"/>
          <p:cNvCxnSpPr>
            <a:stCxn id="3116" idx="2"/>
            <a:endCxn id="3120" idx="0"/>
          </p:cNvCxnSpPr>
          <p:nvPr/>
        </p:nvCxnSpPr>
        <p:spPr>
          <a:xfrm>
            <a:off x="5957889" y="3489246"/>
            <a:ext cx="4024312" cy="128033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165" name="Straight Arrow Connector 3164"/>
          <p:cNvCxnSpPr>
            <a:stCxn id="3116" idx="2"/>
            <a:endCxn id="3119" idx="0"/>
          </p:cNvCxnSpPr>
          <p:nvPr/>
        </p:nvCxnSpPr>
        <p:spPr>
          <a:xfrm flipH="1">
            <a:off x="5376864" y="3489246"/>
            <a:ext cx="581025" cy="181969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629400" y="5308936"/>
            <a:ext cx="1459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latin typeface="Calibri" panose="020F0502020204030204" pitchFamily="34" charset="0"/>
              </a:rPr>
              <a:t>Xolestaz var</a:t>
            </a:r>
            <a:endParaRPr lang="en-US" sz="2000" b="1" dirty="0">
              <a:latin typeface="Calibri" panose="020F0502020204030204" pitchFamily="34" charset="0"/>
            </a:endParaRPr>
          </a:p>
        </p:txBody>
      </p:sp>
      <p:cxnSp>
        <p:nvCxnSpPr>
          <p:cNvPr id="17" name="Straight Arrow Connector 16"/>
          <p:cNvCxnSpPr>
            <a:stCxn id="3116" idx="2"/>
            <a:endCxn id="12" idx="0"/>
          </p:cNvCxnSpPr>
          <p:nvPr/>
        </p:nvCxnSpPr>
        <p:spPr>
          <a:xfrm>
            <a:off x="5957889" y="3489246"/>
            <a:ext cx="1401230" cy="181969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135365" y="4050267"/>
            <a:ext cx="2199442" cy="510778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Təcili xəstəiklər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4" name="Straight Arrow Connector 3"/>
          <p:cNvCxnSpPr>
            <a:cxnSpLocks/>
            <a:stCxn id="3116" idx="2"/>
            <a:endCxn id="2" idx="3"/>
          </p:cNvCxnSpPr>
          <p:nvPr/>
        </p:nvCxnSpPr>
        <p:spPr>
          <a:xfrm flipH="1">
            <a:off x="3334807" y="3489246"/>
            <a:ext cx="2623082" cy="81641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F550AC-0432-4BD9-BAAD-C3303AF92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1C1DF92-ED2A-4273-8EA8-F52971C0F367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90CC93-2280-4FC3-A052-2552237ABAF0}"/>
              </a:ext>
            </a:extLst>
          </p:cNvPr>
          <p:cNvSpPr txBox="1"/>
          <p:nvPr/>
        </p:nvSpPr>
        <p:spPr>
          <a:xfrm>
            <a:off x="770486" y="4732448"/>
            <a:ext cx="364879" cy="408623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A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4FACE03-1CC6-451D-93B4-2F4C32C21C0E}"/>
              </a:ext>
            </a:extLst>
          </p:cNvPr>
          <p:cNvSpPr txBox="1"/>
          <p:nvPr/>
        </p:nvSpPr>
        <p:spPr>
          <a:xfrm>
            <a:off x="2683121" y="5992177"/>
            <a:ext cx="364879" cy="408623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B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49500ED-9E97-4305-8667-658D0175FA6B}"/>
              </a:ext>
            </a:extLst>
          </p:cNvPr>
          <p:cNvSpPr txBox="1"/>
          <p:nvPr/>
        </p:nvSpPr>
        <p:spPr>
          <a:xfrm>
            <a:off x="5121521" y="5992177"/>
            <a:ext cx="345028" cy="405051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C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F67A97B-B07A-4FE8-86C8-2EF657142841}"/>
              </a:ext>
            </a:extLst>
          </p:cNvPr>
          <p:cNvSpPr txBox="1"/>
          <p:nvPr/>
        </p:nvSpPr>
        <p:spPr>
          <a:xfrm>
            <a:off x="10672452" y="4217722"/>
            <a:ext cx="334201" cy="405051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E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9546DA2-1734-4E14-83AD-8B5EE61BDCB1}"/>
              </a:ext>
            </a:extLst>
          </p:cNvPr>
          <p:cNvSpPr txBox="1"/>
          <p:nvPr/>
        </p:nvSpPr>
        <p:spPr>
          <a:xfrm>
            <a:off x="7333631" y="5960269"/>
            <a:ext cx="372097" cy="408623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D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3861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4046660" y="1078468"/>
            <a:ext cx="38224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latin typeface="Calibri" panose="020F0502020204030204" pitchFamily="34" charset="0"/>
              </a:rPr>
              <a:t>ÖD YOLLARI XƏSTƏLİKLƏRİNƏ ŞÜBHƏ</a:t>
            </a:r>
            <a:endParaRPr lang="tr-TR" altLang="en-US" b="1" dirty="0">
              <a:latin typeface="Calibri" panose="020F0502020204030204" pitchFamily="34" charset="0"/>
            </a:endParaRP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2743201" y="1796178"/>
            <a:ext cx="6429375" cy="1464231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BİRİNCİ PİLLƏ MÜAYİNƏLƏRİ</a:t>
            </a:r>
          </a:p>
          <a:p>
            <a:pPr algn="ctr"/>
            <a:endParaRPr lang="az-Latn-AZ" altLang="en-US" sz="2000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Geniş klimin müayinə, USM, xolestaz (QF, QQT, Bilirubin), ALT, AST, amilaza, hemoqram, </a:t>
            </a:r>
            <a:r>
              <a:rPr lang="az-Latn-AZ" sz="2000" dirty="0">
                <a:latin typeface="Calibri" panose="020F0502020204030204" pitchFamily="34" charset="0"/>
              </a:rPr>
              <a:t>CRP</a:t>
            </a:r>
            <a:endParaRPr lang="tr-TR" altLang="en-US" sz="2000" dirty="0">
              <a:latin typeface="Calibri" panose="020F0502020204030204" pitchFamily="34" charset="0"/>
            </a:endParaRP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4046660" y="4876800"/>
            <a:ext cx="382245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3200" b="1" dirty="0">
                <a:latin typeface="Calibri" panose="020F0502020204030204" pitchFamily="34" charset="0"/>
              </a:rPr>
              <a:t>Hemobiliya</a:t>
            </a:r>
          </a:p>
          <a:p>
            <a:pPr algn="ctr"/>
            <a:r>
              <a:rPr lang="az-Latn-AZ" altLang="en-US" sz="3200" b="1" dirty="0">
                <a:latin typeface="Calibri" panose="020F0502020204030204" pitchFamily="34" charset="0"/>
              </a:rPr>
              <a:t>Kəskin xolesistit</a:t>
            </a:r>
          </a:p>
          <a:p>
            <a:pPr algn="ctr"/>
            <a:r>
              <a:rPr lang="az-Latn-AZ" altLang="en-US" sz="3200" b="1" dirty="0">
                <a:latin typeface="Calibri" panose="020F0502020204030204" pitchFamily="34" charset="0"/>
              </a:rPr>
              <a:t>Kəskin xolangit</a:t>
            </a:r>
            <a:endParaRPr lang="tr-TR" altLang="en-US" sz="3200" b="1" dirty="0">
              <a:latin typeface="Calibri" panose="020F0502020204030204" pitchFamily="34" charset="0"/>
            </a:endParaRPr>
          </a:p>
        </p:txBody>
      </p:sp>
      <p:cxnSp>
        <p:nvCxnSpPr>
          <p:cNvPr id="3136" name="AutoShape 64"/>
          <p:cNvCxnSpPr>
            <a:cxnSpLocks noChangeShapeType="1"/>
            <a:stCxn id="3115" idx="2"/>
            <a:endCxn id="3116" idx="0"/>
          </p:cNvCxnSpPr>
          <p:nvPr/>
        </p:nvCxnSpPr>
        <p:spPr bwMode="auto">
          <a:xfrm>
            <a:off x="5957889" y="1447800"/>
            <a:ext cx="0" cy="348378"/>
          </a:xfrm>
          <a:prstGeom prst="straightConnector1">
            <a:avLst/>
          </a:prstGeom>
          <a:ln w="28575">
            <a:solidFill>
              <a:srgbClr val="0070C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986088" y="76201"/>
            <a:ext cx="594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az-Latn-AZ" sz="1600" dirty="0"/>
              <a:t>Ağrı, sarılıq, qaşınma, pankreatit, anamnezdə öd yolları xəstəlikləri və əməliyyatları, QF artması</a:t>
            </a:r>
            <a:endParaRPr lang="en-US" sz="1600" dirty="0"/>
          </a:p>
        </p:txBody>
      </p:sp>
      <p:cxnSp>
        <p:nvCxnSpPr>
          <p:cNvPr id="3155" name="Straight Arrow Connector 3154"/>
          <p:cNvCxnSpPr>
            <a:stCxn id="7" idx="2"/>
            <a:endCxn id="3115" idx="0"/>
          </p:cNvCxnSpPr>
          <p:nvPr/>
        </p:nvCxnSpPr>
        <p:spPr>
          <a:xfrm>
            <a:off x="5957888" y="660976"/>
            <a:ext cx="1" cy="41749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858167" y="3810714"/>
            <a:ext cx="2199442" cy="510778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Təcili xəstəiklər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4" name="Straight Arrow Connector 3"/>
          <p:cNvCxnSpPr>
            <a:stCxn id="3116" idx="2"/>
            <a:endCxn id="2" idx="0"/>
          </p:cNvCxnSpPr>
          <p:nvPr/>
        </p:nvCxnSpPr>
        <p:spPr>
          <a:xfrm flipH="1">
            <a:off x="5957888" y="3260409"/>
            <a:ext cx="1" cy="55030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>
            <a:stCxn id="2" idx="2"/>
            <a:endCxn id="3117" idx="0"/>
          </p:cNvCxnSpPr>
          <p:nvPr/>
        </p:nvCxnSpPr>
        <p:spPr>
          <a:xfrm>
            <a:off x="5957888" y="4321492"/>
            <a:ext cx="1" cy="55530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C28141-F13A-45C0-938F-7DE612F1C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F1661C-6CAD-4C4E-AF0E-446691501D82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719DD6-94FB-4FD1-9F4B-12A7A7C4F3A4}"/>
              </a:ext>
            </a:extLst>
          </p:cNvPr>
          <p:cNvSpPr txBox="1"/>
          <p:nvPr/>
        </p:nvSpPr>
        <p:spPr>
          <a:xfrm>
            <a:off x="3864220" y="3912869"/>
            <a:ext cx="364879" cy="408623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A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3972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76200"/>
            <a:ext cx="5943600" cy="83820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</a:rPr>
              <a:t>Kəskin daşlı xolesistit</a:t>
            </a:r>
            <a:endParaRPr lang="en-US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231" y="3213067"/>
            <a:ext cx="4035829" cy="3029989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3198069"/>
            <a:ext cx="4038600" cy="3028950"/>
          </a:xfrm>
        </p:spPr>
      </p:pic>
      <p:sp>
        <p:nvSpPr>
          <p:cNvPr id="9" name="TextBox 8"/>
          <p:cNvSpPr txBox="1"/>
          <p:nvPr/>
        </p:nvSpPr>
        <p:spPr>
          <a:xfrm>
            <a:off x="2590800" y="6412468"/>
            <a:ext cx="2576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bg2"/>
                </a:solidFill>
              </a:rPr>
              <a:t>Kəskin xolesistit USM</a:t>
            </a:r>
            <a:endParaRPr lang="en-US" b="1" dirty="0">
              <a:solidFill>
                <a:schemeClr val="bg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29400" y="6324600"/>
            <a:ext cx="3708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bg2"/>
                </a:solidFill>
              </a:rPr>
              <a:t>Kəskin xolesistit Laparoskopiya</a:t>
            </a:r>
            <a:endParaRPr lang="en-US" b="1" dirty="0">
              <a:solidFill>
                <a:schemeClr val="bg2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3278" y="1293766"/>
            <a:ext cx="752757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b="1" dirty="0">
                <a:solidFill>
                  <a:schemeClr val="accent1"/>
                </a:solidFill>
                <a:latin typeface="Calibri" panose="020F0502020204030204" pitchFamily="34" charset="0"/>
              </a:rPr>
              <a:t>Kəskin xolesistit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Epiqastral və ya sağ qabırğaaltında 6 saatdan çox davam edən ağrı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Palpator ağrı (Merfi, Ortner siptomu)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Laborator iltihab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USM-də böyümə, divar qalınlaşması</a:t>
            </a:r>
            <a:endParaRPr lang="en-US" sz="2000" b="1" dirty="0">
              <a:latin typeface="Calibri" panose="020F050202020403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1F5662-1A31-4BEF-92AA-8E5F2689A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BF3AA2-91F3-4A1B-B9FF-AD969B9046F4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4246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2847350" y="320159"/>
            <a:ext cx="6497299" cy="578882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8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BİRİNCİ PİLLƏ MÜAYİNƏLƏRİ</a:t>
            </a: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3806993" y="1449768"/>
            <a:ext cx="4578013" cy="1532334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altLang="en-US" sz="2800" dirty="0">
                <a:latin typeface="Calibri" panose="020F0502020204030204" pitchFamily="34" charset="0"/>
              </a:rPr>
              <a:t>Kisədə üzvi dəyişiklik var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altLang="en-US" sz="2800" dirty="0">
                <a:latin typeface="Calibri" panose="020F0502020204030204" pitchFamily="34" charset="0"/>
              </a:rPr>
              <a:t>Axacaqlar normal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2800" dirty="0">
                <a:latin typeface="Calibri" panose="020F0502020204030204" pitchFamily="34" charset="0"/>
              </a:rPr>
              <a:t>Xolestaz yox</a:t>
            </a:r>
            <a:endParaRPr lang="en-US" sz="2800" dirty="0">
              <a:latin typeface="Calibri" panose="020F0502020204030204" pitchFamily="34" charset="0"/>
            </a:endParaRPr>
          </a:p>
        </p:txBody>
      </p:sp>
      <p:sp>
        <p:nvSpPr>
          <p:cNvPr id="3118" name="Text Box 46"/>
          <p:cNvSpPr txBox="1">
            <a:spLocks noChangeArrowheads="1"/>
          </p:cNvSpPr>
          <p:nvPr/>
        </p:nvSpPr>
        <p:spPr bwMode="auto">
          <a:xfrm>
            <a:off x="4222692" y="4753262"/>
            <a:ext cx="3746614" cy="153233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800" dirty="0"/>
              <a:t>Daşlı xolesistit</a:t>
            </a:r>
          </a:p>
          <a:p>
            <a:pPr algn="ctr"/>
            <a:r>
              <a:rPr lang="az-Latn-AZ" altLang="en-US" sz="2800" dirty="0"/>
              <a:t>Poliplər</a:t>
            </a:r>
          </a:p>
          <a:p>
            <a:pPr algn="ctr"/>
            <a:r>
              <a:rPr lang="az-Latn-AZ" altLang="en-US" sz="2800" dirty="0"/>
              <a:t>Digər</a:t>
            </a:r>
          </a:p>
        </p:txBody>
      </p:sp>
      <p:cxnSp>
        <p:nvCxnSpPr>
          <p:cNvPr id="3160" name="Straight Arrow Connector 3159"/>
          <p:cNvCxnSpPr>
            <a:cxnSpLocks/>
            <a:stCxn id="3116" idx="2"/>
            <a:endCxn id="3117" idx="0"/>
          </p:cNvCxnSpPr>
          <p:nvPr/>
        </p:nvCxnSpPr>
        <p:spPr>
          <a:xfrm>
            <a:off x="6096000" y="899041"/>
            <a:ext cx="0" cy="550727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stCxn id="3117" idx="2"/>
            <a:endCxn id="26" idx="0"/>
          </p:cNvCxnSpPr>
          <p:nvPr/>
        </p:nvCxnSpPr>
        <p:spPr>
          <a:xfrm>
            <a:off x="6096000" y="2982102"/>
            <a:ext cx="0" cy="518633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435128" y="3500735"/>
            <a:ext cx="3321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/>
              <a:t>Klinik və USM-ə görə</a:t>
            </a:r>
            <a:endParaRPr lang="en-US" sz="2400" b="1" dirty="0"/>
          </a:p>
        </p:txBody>
      </p:sp>
      <p:cxnSp>
        <p:nvCxnSpPr>
          <p:cNvPr id="32" name="Straight Arrow Connector 31"/>
          <p:cNvCxnSpPr>
            <a:cxnSpLocks/>
            <a:stCxn id="26" idx="2"/>
            <a:endCxn id="3118" idx="0"/>
          </p:cNvCxnSpPr>
          <p:nvPr/>
        </p:nvCxnSpPr>
        <p:spPr>
          <a:xfrm flipH="1">
            <a:off x="6095999" y="3962400"/>
            <a:ext cx="1" cy="79086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A82379C-D8B0-4DC1-A248-26243BC14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D291C98-E10D-4788-8C82-31BDE5168C2E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13B80F9-A212-449F-BB27-616FB0458C42}"/>
              </a:ext>
            </a:extLst>
          </p:cNvPr>
          <p:cNvSpPr txBox="1"/>
          <p:nvPr/>
        </p:nvSpPr>
        <p:spPr>
          <a:xfrm>
            <a:off x="3124200" y="1797786"/>
            <a:ext cx="364879" cy="408623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B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4880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86380"/>
            <a:ext cx="6172200" cy="75182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</a:rPr>
              <a:t>Öd kisəsi xəstəlikləri</a:t>
            </a:r>
            <a:endParaRPr lang="en-US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0C1408D-95C7-4B6A-89AE-9CAB664EB97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09600" y="2895600"/>
            <a:ext cx="4630845" cy="3657600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864294"/>
            <a:ext cx="4876800" cy="3657600"/>
          </a:xfrm>
        </p:spPr>
      </p:pic>
      <p:sp>
        <p:nvSpPr>
          <p:cNvPr id="9" name="TextBox 8"/>
          <p:cNvSpPr txBox="1"/>
          <p:nvPr/>
        </p:nvSpPr>
        <p:spPr>
          <a:xfrm>
            <a:off x="838200" y="1174536"/>
            <a:ext cx="4114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b="1" dirty="0">
                <a:solidFill>
                  <a:schemeClr val="accent1"/>
                </a:solidFill>
              </a:rPr>
              <a:t>Öd daşı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Öd sancısı və ya sancısız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Laborator normal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USM-də kisədə hərəkətli exopizitiv kütlə, Doplerdə axın yox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629400" y="1174536"/>
            <a:ext cx="407612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b="1" dirty="0">
                <a:solidFill>
                  <a:schemeClr val="accent1"/>
                </a:solidFill>
              </a:rPr>
              <a:t>Öd kisəsi polipi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Öd sancısı  və ya ağrsız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Laborator normal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ÜSM-də divarda hərəkətsiz kütlə</a:t>
            </a:r>
            <a:endParaRPr lang="en-US" b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4D1954-2CED-446C-BE40-9D12CCED9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DD92F6-2802-4A24-B6CA-250B40932CEC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0302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2943226" y="152401"/>
            <a:ext cx="6429375" cy="510778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BİRİNCİ PİLLƏ MÜAYİNƏDƏ</a:t>
            </a:r>
            <a:endParaRPr lang="tr-TR" altLang="en-US" sz="24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3605212" y="1219200"/>
            <a:ext cx="5105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800" b="1" dirty="0">
                <a:latin typeface="Calibri" panose="020F0502020204030204" pitchFamily="34" charset="0"/>
              </a:rPr>
              <a:t>Axacaqlarda üzvi dəyişiklik var</a:t>
            </a:r>
            <a:endParaRPr lang="tr-TR" altLang="en-US" sz="2800" b="1" dirty="0">
              <a:latin typeface="Calibri" panose="020F0502020204030204" pitchFamily="34" charset="0"/>
            </a:endParaRPr>
          </a:p>
        </p:txBody>
      </p:sp>
      <p:cxnSp>
        <p:nvCxnSpPr>
          <p:cNvPr id="3142" name="AutoShape 70"/>
          <p:cNvCxnSpPr>
            <a:cxnSpLocks noChangeShapeType="1"/>
            <a:stCxn id="3119" idx="2"/>
            <a:endCxn id="26" idx="0"/>
          </p:cNvCxnSpPr>
          <p:nvPr/>
        </p:nvCxnSpPr>
        <p:spPr bwMode="auto">
          <a:xfrm>
            <a:off x="6157912" y="1742420"/>
            <a:ext cx="0" cy="467380"/>
          </a:xfrm>
          <a:prstGeom prst="straightConnector1">
            <a:avLst/>
          </a:prstGeom>
          <a:ln w="28575">
            <a:solidFill>
              <a:srgbClr val="0070C0"/>
            </a:solidFill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65" name="Straight Arrow Connector 3164"/>
          <p:cNvCxnSpPr>
            <a:stCxn id="3116" idx="2"/>
            <a:endCxn id="3119" idx="0"/>
          </p:cNvCxnSpPr>
          <p:nvPr/>
        </p:nvCxnSpPr>
        <p:spPr>
          <a:xfrm flipH="1">
            <a:off x="6157912" y="663179"/>
            <a:ext cx="2" cy="55602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ext Box 51"/>
          <p:cNvSpPr txBox="1">
            <a:spLocks noChangeArrowheads="1"/>
          </p:cNvSpPr>
          <p:nvPr/>
        </p:nvSpPr>
        <p:spPr bwMode="auto">
          <a:xfrm>
            <a:off x="2119312" y="2209800"/>
            <a:ext cx="8077200" cy="851297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İKİNCİ PİLLƏ MÜAYİNƏ</a:t>
            </a:r>
            <a:endParaRPr lang="az-Latn-AZ" altLang="en-US" sz="2800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altLang="en-US" sz="2000" b="1" dirty="0">
                <a:solidFill>
                  <a:srgbClr val="0070C0"/>
                </a:solidFill>
                <a:latin typeface="Calibri" panose="020F0502020204030204" pitchFamily="34" charset="0"/>
              </a:rPr>
              <a:t>MRT və ya digər xolangioqrafiya</a:t>
            </a:r>
            <a:endParaRPr lang="tr-TR" altLang="en-US" sz="20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455806" y="3727252"/>
            <a:ext cx="2423463" cy="783193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dirty="0">
                <a:latin typeface="Calibri" panose="020F0502020204030204" pitchFamily="34" charset="0"/>
              </a:rPr>
              <a:t>Xəstəlik və ya ağırlıq </a:t>
            </a:r>
          </a:p>
          <a:p>
            <a:r>
              <a:rPr lang="az-Latn-AZ" sz="2000" dirty="0">
                <a:latin typeface="Calibri" panose="020F0502020204030204" pitchFamily="34" charset="0"/>
              </a:rPr>
              <a:t>dərəcəsi dəqiqləşmir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38362" y="5881926"/>
            <a:ext cx="3343639" cy="442674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b="1" dirty="0">
                <a:ln w="3175">
                  <a:noFill/>
                </a:ln>
                <a:latin typeface="Calibri" panose="020F0502020204030204" pitchFamily="34" charset="0"/>
              </a:rPr>
              <a:t>ÜÇÜNCÜ PİLLƏ MÜAYİNƏLƏR</a:t>
            </a:r>
            <a:endParaRPr lang="en-US" sz="2000" b="1" dirty="0">
              <a:ln w="3175">
                <a:noFill/>
              </a:ln>
              <a:latin typeface="Calibri" panose="020F0502020204030204" pitchFamily="34" charset="0"/>
            </a:endParaRPr>
          </a:p>
        </p:txBody>
      </p:sp>
      <p:cxnSp>
        <p:nvCxnSpPr>
          <p:cNvPr id="38" name="Straight Arrow Connector 37"/>
          <p:cNvCxnSpPr>
            <a:stCxn id="36" idx="2"/>
            <a:endCxn id="37" idx="0"/>
          </p:cNvCxnSpPr>
          <p:nvPr/>
        </p:nvCxnSpPr>
        <p:spPr>
          <a:xfrm>
            <a:off x="6667537" y="4510444"/>
            <a:ext cx="42644" cy="137148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851938" y="3727252"/>
            <a:ext cx="2542382" cy="783193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2000" dirty="0">
                <a:latin typeface="Calibri" panose="020F0502020204030204" pitchFamily="34" charset="0"/>
              </a:rPr>
              <a:t>Xəstəlik və ağırlıq </a:t>
            </a:r>
          </a:p>
          <a:p>
            <a:pPr algn="ctr"/>
            <a:r>
              <a:rPr lang="az-Latn-AZ" sz="2000" dirty="0">
                <a:latin typeface="Calibri" panose="020F0502020204030204" pitchFamily="34" charset="0"/>
              </a:rPr>
              <a:t>dərəcəsi dəqiqləşir</a:t>
            </a:r>
            <a:endParaRPr lang="en-US" sz="2000" dirty="0">
              <a:latin typeface="Calibri" panose="020F0502020204030204" pitchFamily="34" charset="0"/>
            </a:endParaRPr>
          </a:p>
        </p:txBody>
      </p:sp>
      <p:cxnSp>
        <p:nvCxnSpPr>
          <p:cNvPr id="21" name="Straight Arrow Connector 20"/>
          <p:cNvCxnSpPr>
            <a:stCxn id="26" idx="2"/>
            <a:endCxn id="19" idx="0"/>
          </p:cNvCxnSpPr>
          <p:nvPr/>
        </p:nvCxnSpPr>
        <p:spPr>
          <a:xfrm flipH="1">
            <a:off x="3123129" y="3061097"/>
            <a:ext cx="3034783" cy="66615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6" idx="2"/>
            <a:endCxn id="6" idx="0"/>
          </p:cNvCxnSpPr>
          <p:nvPr/>
        </p:nvCxnSpPr>
        <p:spPr>
          <a:xfrm>
            <a:off x="6157912" y="3061097"/>
            <a:ext cx="3147896" cy="66615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>
            <a:stCxn id="26" idx="2"/>
            <a:endCxn id="36" idx="0"/>
          </p:cNvCxnSpPr>
          <p:nvPr/>
        </p:nvCxnSpPr>
        <p:spPr>
          <a:xfrm>
            <a:off x="6157912" y="3061097"/>
            <a:ext cx="509626" cy="66615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357919" y="3727252"/>
            <a:ext cx="1895778" cy="40862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dirty="0"/>
              <a:t>Axarlar normal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4812" y="4724400"/>
            <a:ext cx="2636637" cy="1804749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dirty="0">
                <a:latin typeface="Calibri" panose="020F0502020204030204" pitchFamily="34" charset="0"/>
              </a:rPr>
              <a:t>Xoledoxolitiaz</a:t>
            </a:r>
          </a:p>
          <a:p>
            <a:r>
              <a:rPr lang="az-Latn-AZ" sz="2000" dirty="0">
                <a:latin typeface="Calibri" panose="020F0502020204030204" pitchFamily="34" charset="0"/>
              </a:rPr>
              <a:t>Xoledox daralması</a:t>
            </a:r>
          </a:p>
          <a:p>
            <a:r>
              <a:rPr lang="az-Latn-AZ" sz="2000" dirty="0">
                <a:latin typeface="Calibri" panose="020F0502020204030204" pitchFamily="34" charset="0"/>
              </a:rPr>
              <a:t>Xoledox kistləri</a:t>
            </a:r>
          </a:p>
          <a:p>
            <a:r>
              <a:rPr lang="az-Latn-AZ" sz="2000" dirty="0">
                <a:latin typeface="Calibri" panose="020F0502020204030204" pitchFamily="34" charset="0"/>
              </a:rPr>
              <a:t>Törəmələr</a:t>
            </a:r>
          </a:p>
          <a:p>
            <a:r>
              <a:rPr lang="az-Latn-AZ" sz="2000" dirty="0">
                <a:latin typeface="Calibri" panose="020F0502020204030204" pitchFamily="34" charset="0"/>
              </a:rPr>
              <a:t>Peribilar patologiyalar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077200" y="5029201"/>
            <a:ext cx="2457216" cy="40862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dirty="0"/>
              <a:t>Başqa xəstəlik axtar</a:t>
            </a:r>
            <a:endParaRPr lang="en-US" dirty="0"/>
          </a:p>
        </p:txBody>
      </p:sp>
      <p:cxnSp>
        <p:nvCxnSpPr>
          <p:cNvPr id="45" name="Straight Arrow Connector 44"/>
          <p:cNvCxnSpPr>
            <a:stCxn id="6" idx="2"/>
            <a:endCxn id="50" idx="0"/>
          </p:cNvCxnSpPr>
          <p:nvPr/>
        </p:nvCxnSpPr>
        <p:spPr>
          <a:xfrm>
            <a:off x="9305808" y="4135874"/>
            <a:ext cx="0" cy="89332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stCxn id="19" idx="2"/>
            <a:endCxn id="11" idx="0"/>
          </p:cNvCxnSpPr>
          <p:nvPr/>
        </p:nvCxnSpPr>
        <p:spPr>
          <a:xfrm>
            <a:off x="3123129" y="4510445"/>
            <a:ext cx="2" cy="21395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34EBC4D-2A08-4E8F-B8AC-0ECD9779C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C4CE0F5-65A2-4D87-9A88-365DE880BF45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0DED0A-443D-4E89-BCBA-2C32ED036EF2}"/>
              </a:ext>
            </a:extLst>
          </p:cNvPr>
          <p:cNvSpPr txBox="1"/>
          <p:nvPr/>
        </p:nvSpPr>
        <p:spPr>
          <a:xfrm>
            <a:off x="3260184" y="1269146"/>
            <a:ext cx="345028" cy="405051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C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3289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76200"/>
            <a:ext cx="6172200" cy="762000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Xoledox daşları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3523211"/>
            <a:ext cx="4039985" cy="3029989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505200"/>
            <a:ext cx="4038600" cy="3028950"/>
          </a:xfrm>
        </p:spPr>
      </p:pic>
      <p:sp>
        <p:nvSpPr>
          <p:cNvPr id="9" name="TextBox 8"/>
          <p:cNvSpPr txBox="1"/>
          <p:nvPr/>
        </p:nvSpPr>
        <p:spPr>
          <a:xfrm>
            <a:off x="1981200" y="1057126"/>
            <a:ext cx="603504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b="1" dirty="0">
                <a:solidFill>
                  <a:schemeClr val="accent1"/>
                </a:solidFill>
                <a:latin typeface="Calibri" panose="020F0502020204030204" pitchFamily="34" charset="0"/>
              </a:rPr>
              <a:t>Xoledox daşları: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Ağrı və ya ağrısız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Sarılıq və ya sarılıqsız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Laborator xolestaz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USM-də genişlənmə və ya  exopozitiv kütlə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latin typeface="Calibri" panose="020F0502020204030204" pitchFamily="34" charset="0"/>
              </a:rPr>
              <a:t>MRXQ-də  xoledox daşı</a:t>
            </a:r>
            <a:endParaRPr lang="en-US" sz="2000" b="1" dirty="0">
              <a:latin typeface="Calibri" panose="020F0502020204030204" pitchFamily="34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463B9EA-69F3-488E-81F3-4D2284421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2AAD3B-2E1A-48BB-9723-1F9D59E101D6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3064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chemeClr val="accent2">
                    <a:lumMod val="50000"/>
                  </a:schemeClr>
                </a:solidFill>
              </a:rPr>
              <a:t>Xoledox daralması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3276600"/>
            <a:ext cx="4035829" cy="3176647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281304"/>
            <a:ext cx="4038600" cy="3176647"/>
          </a:xfrm>
        </p:spPr>
      </p:pic>
      <p:sp>
        <p:nvSpPr>
          <p:cNvPr id="9" name="TextBox 8"/>
          <p:cNvSpPr txBox="1"/>
          <p:nvPr/>
        </p:nvSpPr>
        <p:spPr>
          <a:xfrm>
            <a:off x="1676401" y="914400"/>
            <a:ext cx="365093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solidFill>
                  <a:schemeClr val="accent1"/>
                </a:solidFill>
              </a:rPr>
              <a:t>Xoledox daralması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Ağrı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Sarılıq, qaşınma, üşütmə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Anamnezdə əməliyyat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Laborator xolestaz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USM-də genişlənmə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MRXQ-də genişlənmə və daralma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248400" y="914400"/>
            <a:ext cx="41910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b="1" dirty="0">
                <a:solidFill>
                  <a:schemeClr val="accent1"/>
                </a:solidFill>
              </a:rPr>
              <a:t>Xoledox şişi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Sarılıq, uzunmüddətli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Qaşınma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Laborator xolestaz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b="1" dirty="0"/>
              <a:t>MRXQ-də prokismal genişlənmə, distal normal, xoledoxu sıxan kütlə</a:t>
            </a:r>
            <a:endParaRPr lang="en-US" b="1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8D23EF3-1EA7-48E9-822F-A4626726A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D8ACB0-78B1-4300-B6A4-68FA9B2DEF9D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5774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2943226" y="152401"/>
            <a:ext cx="6429375" cy="408623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BİRİNCİ PİLLƏ MÜAYİNƏDƏ</a:t>
            </a:r>
            <a:endParaRPr lang="tr-TR" altLang="en-US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3986212" y="1054103"/>
            <a:ext cx="4343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Axacaqlarda üzvi dəyişiklik var</a:t>
            </a:r>
            <a:endParaRPr lang="tr-TR" altLang="en-US" sz="2400" b="1" dirty="0">
              <a:latin typeface="Calibri" panose="020F0502020204030204" pitchFamily="34" charset="0"/>
            </a:endParaRPr>
          </a:p>
        </p:txBody>
      </p:sp>
      <p:cxnSp>
        <p:nvCxnSpPr>
          <p:cNvPr id="3142" name="AutoShape 70"/>
          <p:cNvCxnSpPr>
            <a:cxnSpLocks noChangeShapeType="1"/>
            <a:stCxn id="3119" idx="2"/>
            <a:endCxn id="26" idx="0"/>
          </p:cNvCxnSpPr>
          <p:nvPr/>
        </p:nvCxnSpPr>
        <p:spPr bwMode="auto">
          <a:xfrm>
            <a:off x="6157912" y="1515768"/>
            <a:ext cx="0" cy="236832"/>
          </a:xfrm>
          <a:prstGeom prst="straightConnector1">
            <a:avLst/>
          </a:prstGeom>
          <a:ln w="28575">
            <a:solidFill>
              <a:srgbClr val="0070C0"/>
            </a:solidFill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65" name="Straight Arrow Connector 3164"/>
          <p:cNvCxnSpPr>
            <a:stCxn id="3116" idx="2"/>
            <a:endCxn id="3119" idx="0"/>
          </p:cNvCxnSpPr>
          <p:nvPr/>
        </p:nvCxnSpPr>
        <p:spPr>
          <a:xfrm flipH="1">
            <a:off x="6157912" y="561024"/>
            <a:ext cx="2" cy="493079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ext Box 51"/>
          <p:cNvSpPr txBox="1">
            <a:spLocks noChangeArrowheads="1"/>
          </p:cNvSpPr>
          <p:nvPr/>
        </p:nvSpPr>
        <p:spPr bwMode="auto">
          <a:xfrm>
            <a:off x="2119312" y="1752600"/>
            <a:ext cx="8077200" cy="919401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8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İKİNCİ PİLLƏ MÜAYİNƏ</a:t>
            </a:r>
            <a:endParaRPr lang="az-Latn-AZ" altLang="en-US" sz="2000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MRT və ya digər xolangioqrafiya</a:t>
            </a:r>
            <a:endParaRPr lang="tr-TR" altLang="en-US" sz="2000" dirty="0">
              <a:latin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00201" y="3276600"/>
            <a:ext cx="4648199" cy="44267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sz="2000" dirty="0">
                <a:latin typeface="Calibri" panose="020F0502020204030204" pitchFamily="34" charset="0"/>
              </a:rPr>
              <a:t>Xəstəlik və ya ağırlıq dərəcəsi dəqiqləşmir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56399" y="4038600"/>
            <a:ext cx="3535803" cy="2485787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b="1" dirty="0">
                <a:ln w="3175">
                  <a:noFill/>
                </a:ln>
                <a:latin typeface="Calibri" panose="020F0502020204030204" pitchFamily="34" charset="0"/>
              </a:rPr>
              <a:t>ÜÇÜNCÜ PİLLƏ MÜAYİNƏLƏR</a:t>
            </a:r>
          </a:p>
          <a:p>
            <a:pPr lvl="1"/>
            <a:r>
              <a:rPr lang="az-Latn-AZ" sz="2000" dirty="0"/>
              <a:t>Endo USM</a:t>
            </a:r>
          </a:p>
          <a:p>
            <a:pPr lvl="1"/>
            <a:r>
              <a:rPr lang="az-Latn-AZ" sz="2000" dirty="0"/>
              <a:t>PTXQ</a:t>
            </a:r>
          </a:p>
          <a:p>
            <a:pPr lvl="1"/>
            <a:r>
              <a:rPr lang="az-Latn-AZ" sz="2000" dirty="0"/>
              <a:t>ERXPQ</a:t>
            </a:r>
          </a:p>
          <a:p>
            <a:pPr lvl="1"/>
            <a:r>
              <a:rPr lang="az-Latn-AZ" sz="2000" dirty="0"/>
              <a:t>Trifazik KT</a:t>
            </a:r>
          </a:p>
          <a:p>
            <a:pPr lvl="1"/>
            <a:r>
              <a:rPr lang="az-Latn-AZ" sz="2000" dirty="0"/>
              <a:t>Biopsiya</a:t>
            </a:r>
          </a:p>
          <a:p>
            <a:pPr lvl="1"/>
            <a:r>
              <a:rPr lang="az-Latn-AZ" sz="2000" b="1" dirty="0">
                <a:ln w="3175">
                  <a:noFill/>
                </a:ln>
                <a:latin typeface="Calibri" panose="020F0502020204030204" pitchFamily="34" charset="0"/>
              </a:rPr>
              <a:t>Digər</a:t>
            </a:r>
            <a:endParaRPr lang="en-US" sz="2000" b="1" dirty="0">
              <a:ln w="3175">
                <a:noFill/>
              </a:ln>
              <a:latin typeface="Calibri" panose="020F0502020204030204" pitchFamily="34" charset="0"/>
            </a:endParaRPr>
          </a:p>
        </p:txBody>
      </p:sp>
      <p:cxnSp>
        <p:nvCxnSpPr>
          <p:cNvPr id="38" name="Straight Arrow Connector 37"/>
          <p:cNvCxnSpPr>
            <a:stCxn id="36" idx="2"/>
            <a:endCxn id="37" idx="0"/>
          </p:cNvCxnSpPr>
          <p:nvPr/>
        </p:nvCxnSpPr>
        <p:spPr>
          <a:xfrm>
            <a:off x="3924301" y="3719274"/>
            <a:ext cx="0" cy="31932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519570" y="4168618"/>
            <a:ext cx="4072230" cy="2247424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dirty="0"/>
              <a:t>Distal xoledox daralmaları</a:t>
            </a:r>
          </a:p>
          <a:p>
            <a:r>
              <a:rPr lang="az-Latn-AZ" dirty="0"/>
              <a:t>Öd yolları törəmələri</a:t>
            </a:r>
          </a:p>
          <a:p>
            <a:r>
              <a:rPr lang="az-Latn-AZ" dirty="0"/>
              <a:t>Öd yolları zədələnmələri</a:t>
            </a:r>
          </a:p>
          <a:p>
            <a:r>
              <a:rPr lang="az-Latn-AZ" dirty="0"/>
              <a:t>Portal hipertenziv xolangiopatiya</a:t>
            </a:r>
          </a:p>
          <a:p>
            <a:r>
              <a:rPr lang="az-Latn-AZ" dirty="0"/>
              <a:t>Arterial tromboz</a:t>
            </a:r>
          </a:p>
          <a:p>
            <a:r>
              <a:rPr lang="az-Latn-AZ" dirty="0"/>
              <a:t>Venoz tromboz</a:t>
            </a:r>
          </a:p>
          <a:p>
            <a:r>
              <a:rPr lang="az-Latn-AZ" dirty="0"/>
              <a:t>Digər</a:t>
            </a:r>
            <a:endParaRPr lang="en-US" dirty="0"/>
          </a:p>
        </p:txBody>
      </p:sp>
      <p:cxnSp>
        <p:nvCxnSpPr>
          <p:cNvPr id="30" name="Straight Arrow Connector 29"/>
          <p:cNvCxnSpPr>
            <a:stCxn id="37" idx="3"/>
            <a:endCxn id="14" idx="1"/>
          </p:cNvCxnSpPr>
          <p:nvPr/>
        </p:nvCxnSpPr>
        <p:spPr>
          <a:xfrm>
            <a:off x="5692202" y="5281494"/>
            <a:ext cx="827368" cy="1083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Elbow Connector 33"/>
          <p:cNvCxnSpPr>
            <a:stCxn id="26" idx="2"/>
            <a:endCxn id="36" idx="0"/>
          </p:cNvCxnSpPr>
          <p:nvPr/>
        </p:nvCxnSpPr>
        <p:spPr>
          <a:xfrm rot="5400000">
            <a:off x="4738808" y="1857495"/>
            <a:ext cx="604599" cy="2233611"/>
          </a:xfrm>
          <a:prstGeom prst="bentConnector3">
            <a:avLst>
              <a:gd name="adj1" fmla="val 50000"/>
            </a:avLst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C8DE2FA-1696-440D-A51F-78A771B53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14F871-EBD2-4D12-B3FF-D4BAD97FEAA7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1153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2943226" y="152401"/>
            <a:ext cx="6429375" cy="408623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latin typeface="Calibri" panose="020F0502020204030204" pitchFamily="34" charset="0"/>
              </a:rPr>
              <a:t>BİRİNCİ PİLLƏ MÜAYİNƏDƏ</a:t>
            </a:r>
            <a:endParaRPr lang="tr-TR" altLang="en-US" dirty="0">
              <a:latin typeface="Calibri" panose="020F0502020204030204" pitchFamily="34" charset="0"/>
            </a:endParaRPr>
          </a:p>
        </p:txBody>
      </p:sp>
      <p:cxnSp>
        <p:nvCxnSpPr>
          <p:cNvPr id="3142" name="AutoShape 70"/>
          <p:cNvCxnSpPr>
            <a:cxnSpLocks noChangeShapeType="1"/>
            <a:stCxn id="12" idx="2"/>
            <a:endCxn id="26" idx="0"/>
          </p:cNvCxnSpPr>
          <p:nvPr/>
        </p:nvCxnSpPr>
        <p:spPr bwMode="auto">
          <a:xfrm flipH="1">
            <a:off x="6157912" y="1803976"/>
            <a:ext cx="2" cy="329624"/>
          </a:xfrm>
          <a:prstGeom prst="straightConnector1">
            <a:avLst/>
          </a:prstGeom>
          <a:ln w="28575">
            <a:solidFill>
              <a:srgbClr val="0070C0"/>
            </a:solidFill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46103" y="1219201"/>
            <a:ext cx="22236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3200" b="1" dirty="0">
                <a:latin typeface="Calibri" panose="020F0502020204030204" pitchFamily="34" charset="0"/>
              </a:rPr>
              <a:t>Xolestaz var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cxnSp>
        <p:nvCxnSpPr>
          <p:cNvPr id="17" name="Straight Arrow Connector 16"/>
          <p:cNvCxnSpPr>
            <a:cxnSpLocks/>
            <a:stCxn id="3116" idx="2"/>
            <a:endCxn id="12" idx="0"/>
          </p:cNvCxnSpPr>
          <p:nvPr/>
        </p:nvCxnSpPr>
        <p:spPr>
          <a:xfrm>
            <a:off x="6157913" y="561024"/>
            <a:ext cx="0" cy="658177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ext Box 51"/>
          <p:cNvSpPr txBox="1">
            <a:spLocks noChangeArrowheads="1"/>
          </p:cNvSpPr>
          <p:nvPr/>
        </p:nvSpPr>
        <p:spPr bwMode="auto">
          <a:xfrm>
            <a:off x="2119312" y="2133600"/>
            <a:ext cx="8077200" cy="1328023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İKİNCİ PİLLƏ MÜAYİNƏ</a:t>
            </a:r>
          </a:p>
          <a:p>
            <a:pPr algn="ctr"/>
            <a:endParaRPr lang="az-Latn-AZ" altLang="en-US" sz="2000" b="1" dirty="0">
              <a:latin typeface="Calibri" panose="020F0502020204030204" pitchFamily="34" charset="0"/>
            </a:endParaRPr>
          </a:p>
          <a:p>
            <a:pPr algn="ctr"/>
            <a:r>
              <a:rPr lang="az-Latn-AZ" altLang="en-US" sz="2800" b="1" dirty="0">
                <a:solidFill>
                  <a:schemeClr val="accent1"/>
                </a:solidFill>
                <a:latin typeface="Calibri" panose="020F0502020204030204" pitchFamily="34" charset="0"/>
              </a:rPr>
              <a:t>MRT və ya digər xolangioqrafiya</a:t>
            </a:r>
            <a:endParaRPr lang="tr-TR" altLang="en-US" sz="28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040198" y="3955851"/>
            <a:ext cx="1759567" cy="44267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b="1" dirty="0">
                <a:latin typeface="Calibri" panose="020F0502020204030204" pitchFamily="34" charset="0"/>
              </a:rPr>
              <a:t>İNTRAHEPATİK</a:t>
            </a:r>
            <a:endParaRPr lang="en-US" sz="2000" b="1" dirty="0">
              <a:latin typeface="Calibri" panose="020F0502020204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248162" y="6019800"/>
            <a:ext cx="3343639" cy="442674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b="1" dirty="0">
                <a:ln w="3175">
                  <a:noFill/>
                </a:ln>
                <a:latin typeface="Calibri" panose="020F0502020204030204" pitchFamily="34" charset="0"/>
              </a:rPr>
              <a:t>ÜÇÜNCÜ PİLLƏ MÜAYİNƏLƏR</a:t>
            </a:r>
            <a:endParaRPr lang="en-US" sz="2000" b="1" dirty="0">
              <a:ln w="3175">
                <a:noFill/>
              </a:ln>
              <a:latin typeface="Calibri" panose="020F0502020204030204" pitchFamily="34" charset="0"/>
            </a:endParaRPr>
          </a:p>
        </p:txBody>
      </p:sp>
      <p:cxnSp>
        <p:nvCxnSpPr>
          <p:cNvPr id="38" name="Straight Arrow Connector 37"/>
          <p:cNvCxnSpPr>
            <a:stCxn id="36" idx="2"/>
            <a:endCxn id="37" idx="0"/>
          </p:cNvCxnSpPr>
          <p:nvPr/>
        </p:nvCxnSpPr>
        <p:spPr>
          <a:xfrm>
            <a:off x="8919982" y="4398525"/>
            <a:ext cx="0" cy="162127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276600" y="3955851"/>
            <a:ext cx="2542382" cy="442674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2000" b="1" dirty="0">
                <a:latin typeface="Calibri" panose="020F0502020204030204" pitchFamily="34" charset="0"/>
              </a:rPr>
              <a:t>EKSTRAHEPATİK</a:t>
            </a:r>
            <a:endParaRPr lang="en-US" sz="2000" b="1" dirty="0">
              <a:latin typeface="Calibri" panose="020F0502020204030204" pitchFamily="34" charset="0"/>
            </a:endParaRPr>
          </a:p>
        </p:txBody>
      </p:sp>
      <p:cxnSp>
        <p:nvCxnSpPr>
          <p:cNvPr id="21" name="Straight Arrow Connector 20"/>
          <p:cNvCxnSpPr>
            <a:cxnSpLocks/>
            <a:stCxn id="26" idx="2"/>
            <a:endCxn id="19" idx="0"/>
          </p:cNvCxnSpPr>
          <p:nvPr/>
        </p:nvCxnSpPr>
        <p:spPr>
          <a:xfrm flipH="1">
            <a:off x="4547791" y="3461623"/>
            <a:ext cx="1610121" cy="49422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>
            <a:cxnSpLocks/>
            <a:stCxn id="26" idx="2"/>
            <a:endCxn id="36" idx="0"/>
          </p:cNvCxnSpPr>
          <p:nvPr/>
        </p:nvCxnSpPr>
        <p:spPr>
          <a:xfrm>
            <a:off x="6157912" y="3461623"/>
            <a:ext cx="2762070" cy="49422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cxnSpLocks/>
            <a:stCxn id="19" idx="2"/>
            <a:endCxn id="28" idx="0"/>
          </p:cNvCxnSpPr>
          <p:nvPr/>
        </p:nvCxnSpPr>
        <p:spPr>
          <a:xfrm flipH="1">
            <a:off x="2871391" y="4398525"/>
            <a:ext cx="1676400" cy="60948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056983" y="5008008"/>
            <a:ext cx="2423463" cy="783193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dirty="0">
                <a:latin typeface="Calibri" panose="020F0502020204030204" pitchFamily="34" charset="0"/>
              </a:rPr>
              <a:t>Xəstəlik və ya ağırlıq </a:t>
            </a:r>
          </a:p>
          <a:p>
            <a:r>
              <a:rPr lang="az-Latn-AZ" sz="2000" dirty="0">
                <a:latin typeface="Calibri" panose="020F0502020204030204" pitchFamily="34" charset="0"/>
              </a:rPr>
              <a:t>dərəcəsi dəqiqləşmir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0200" y="5008008"/>
            <a:ext cx="2542382" cy="783193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2000" dirty="0">
                <a:latin typeface="Calibri" panose="020F0502020204030204" pitchFamily="34" charset="0"/>
              </a:rPr>
              <a:t>Xəstəlik və ağırlıq </a:t>
            </a:r>
          </a:p>
          <a:p>
            <a:pPr algn="ctr"/>
            <a:r>
              <a:rPr lang="az-Latn-AZ" sz="2000" dirty="0">
                <a:latin typeface="Calibri" panose="020F0502020204030204" pitchFamily="34" charset="0"/>
              </a:rPr>
              <a:t>dərəcəsi dəqiqləşir</a:t>
            </a:r>
            <a:endParaRPr lang="en-US" sz="2000" dirty="0">
              <a:latin typeface="Calibri" panose="020F0502020204030204" pitchFamily="34" charset="0"/>
            </a:endParaRPr>
          </a:p>
        </p:txBody>
      </p:sp>
      <p:cxnSp>
        <p:nvCxnSpPr>
          <p:cNvPr id="13" name="Elbow Connector 12"/>
          <p:cNvCxnSpPr>
            <a:stCxn id="27" idx="2"/>
            <a:endCxn id="37" idx="1"/>
          </p:cNvCxnSpPr>
          <p:nvPr/>
        </p:nvCxnSpPr>
        <p:spPr>
          <a:xfrm rot="16200000" flipH="1">
            <a:off x="6533470" y="5526445"/>
            <a:ext cx="449936" cy="979447"/>
          </a:xfrm>
          <a:prstGeom prst="bentConnector2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9" idx="2"/>
            <a:endCxn id="27" idx="0"/>
          </p:cNvCxnSpPr>
          <p:nvPr/>
        </p:nvCxnSpPr>
        <p:spPr>
          <a:xfrm>
            <a:off x="4547792" y="4398525"/>
            <a:ext cx="1720923" cy="60948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4392279-639E-4D66-A78E-85B729F8A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0CF17D9-086F-488D-AC79-C39ED3187420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2529DCC-78A5-4AB5-8532-A14DF70E88ED}"/>
              </a:ext>
            </a:extLst>
          </p:cNvPr>
          <p:cNvSpPr txBox="1"/>
          <p:nvPr/>
        </p:nvSpPr>
        <p:spPr>
          <a:xfrm>
            <a:off x="3442114" y="1205935"/>
            <a:ext cx="372097" cy="408623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D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964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3467100" y="50483"/>
            <a:ext cx="5715001" cy="411067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latin typeface="Calibri" panose="020F0502020204030204" pitchFamily="34" charset="0"/>
              </a:rPr>
              <a:t>BİRİNCİ PİLLƏ MÜAYİNƏDƏ</a:t>
            </a:r>
            <a:endParaRPr lang="tr-TR" altLang="en-US" dirty="0">
              <a:latin typeface="Calibri" panose="020F0502020204030204" pitchFamily="34" charset="0"/>
            </a:endParaRPr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auto">
          <a:xfrm>
            <a:off x="3162300" y="933272"/>
            <a:ext cx="6324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Üzvi dəyişiklik və xolestaz yoxdur, lakin biliar xəstəliyiə yüksək şübhə var (pankreatit, əməliyyat, bilİar ağrı)</a:t>
            </a:r>
            <a:endParaRPr lang="tr-TR" altLang="en-US" sz="2400" b="1" dirty="0">
              <a:latin typeface="Calibri" panose="020F0502020204030204" pitchFamily="34" charset="0"/>
            </a:endParaRPr>
          </a:p>
        </p:txBody>
      </p:sp>
      <p:cxnSp>
        <p:nvCxnSpPr>
          <p:cNvPr id="3142" name="AutoShape 70"/>
          <p:cNvCxnSpPr>
            <a:cxnSpLocks noChangeShapeType="1"/>
            <a:stCxn id="3120" idx="2"/>
            <a:endCxn id="26" idx="0"/>
          </p:cNvCxnSpPr>
          <p:nvPr/>
        </p:nvCxnSpPr>
        <p:spPr bwMode="auto">
          <a:xfrm>
            <a:off x="6324600" y="2133601"/>
            <a:ext cx="0" cy="533400"/>
          </a:xfrm>
          <a:prstGeom prst="straightConnector1">
            <a:avLst/>
          </a:prstGeom>
          <a:ln w="28575">
            <a:solidFill>
              <a:srgbClr val="0070C0"/>
            </a:solidFill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cxnSpLocks/>
            <a:stCxn id="3116" idx="2"/>
            <a:endCxn id="3120" idx="0"/>
          </p:cNvCxnSpPr>
          <p:nvPr/>
        </p:nvCxnSpPr>
        <p:spPr>
          <a:xfrm flipH="1">
            <a:off x="6324600" y="461550"/>
            <a:ext cx="1" cy="47172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ext Box 51"/>
          <p:cNvSpPr txBox="1">
            <a:spLocks noChangeArrowheads="1"/>
          </p:cNvSpPr>
          <p:nvPr/>
        </p:nvSpPr>
        <p:spPr bwMode="auto">
          <a:xfrm>
            <a:off x="2286000" y="2667001"/>
            <a:ext cx="8077200" cy="783193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İKİNCİ PİLLƏ MÜAYİNƏ</a:t>
            </a:r>
          </a:p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MRT və ya digər xolangioqrafiya</a:t>
            </a:r>
            <a:endParaRPr lang="tr-TR" altLang="en-US" sz="2000" dirty="0">
              <a:latin typeface="Calibri" panose="020F0502020204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16848" y="4999434"/>
            <a:ext cx="2615505" cy="442674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b="1" dirty="0">
                <a:ln w="3175">
                  <a:noFill/>
                </a:ln>
                <a:latin typeface="Calibri" panose="020F0502020204030204" pitchFamily="34" charset="0"/>
              </a:rPr>
              <a:t>Funksional müayinələr</a:t>
            </a:r>
            <a:endParaRPr lang="en-US" sz="2000" dirty="0">
              <a:ln w="3175">
                <a:noFill/>
              </a:ln>
              <a:latin typeface="Calibri" panose="020F0502020204030204" pitchFamily="34" charset="0"/>
            </a:endParaRPr>
          </a:p>
        </p:txBody>
      </p:sp>
      <p:cxnSp>
        <p:nvCxnSpPr>
          <p:cNvPr id="38" name="Straight Arrow Connector 37"/>
          <p:cNvCxnSpPr>
            <a:stCxn id="27" idx="2"/>
            <a:endCxn id="37" idx="0"/>
          </p:cNvCxnSpPr>
          <p:nvPr/>
        </p:nvCxnSpPr>
        <p:spPr>
          <a:xfrm>
            <a:off x="6324600" y="4481274"/>
            <a:ext cx="1" cy="51816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26" idx="2"/>
            <a:endCxn id="28" idx="0"/>
          </p:cNvCxnSpPr>
          <p:nvPr/>
        </p:nvCxnSpPr>
        <p:spPr>
          <a:xfrm flipH="1">
            <a:off x="3023791" y="3450194"/>
            <a:ext cx="3300809" cy="588407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>
            <a:stCxn id="26" idx="2"/>
            <a:endCxn id="27" idx="0"/>
          </p:cNvCxnSpPr>
          <p:nvPr/>
        </p:nvCxnSpPr>
        <p:spPr>
          <a:xfrm>
            <a:off x="6324600" y="3450194"/>
            <a:ext cx="0" cy="58840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310436" y="4038600"/>
            <a:ext cx="2028328" cy="44267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dirty="0">
                <a:latin typeface="Calibri" panose="020F0502020204030204" pitchFamily="34" charset="0"/>
              </a:rPr>
              <a:t>Öd yolları normal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52600" y="4038601"/>
            <a:ext cx="2542382" cy="783193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2000" dirty="0">
                <a:latin typeface="Calibri" panose="020F0502020204030204" pitchFamily="34" charset="0"/>
              </a:rPr>
              <a:t>Öd yollarında dəyişiklik tapılır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971801" y="5791200"/>
            <a:ext cx="3309195" cy="715089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dirty="0"/>
              <a:t>Öd kisəsi diskineziyası</a:t>
            </a:r>
          </a:p>
          <a:p>
            <a:r>
              <a:rPr lang="az-Latn-AZ" dirty="0"/>
              <a:t>Oddi sfinkteri disfunksiyası</a:t>
            </a:r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>
            <a:off x="7467601" y="5791200"/>
            <a:ext cx="2030879" cy="715089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dirty="0"/>
              <a:t>Normalsa digər </a:t>
            </a:r>
          </a:p>
          <a:p>
            <a:r>
              <a:rPr lang="az-Latn-AZ" dirty="0"/>
              <a:t>xəstəliyi axtar</a:t>
            </a:r>
            <a:endParaRPr lang="en-US" dirty="0"/>
          </a:p>
        </p:txBody>
      </p:sp>
      <p:cxnSp>
        <p:nvCxnSpPr>
          <p:cNvPr id="58" name="Straight Arrow Connector 57"/>
          <p:cNvCxnSpPr>
            <a:stCxn id="37" idx="2"/>
            <a:endCxn id="54" idx="0"/>
          </p:cNvCxnSpPr>
          <p:nvPr/>
        </p:nvCxnSpPr>
        <p:spPr>
          <a:xfrm flipH="1">
            <a:off x="4626399" y="5442108"/>
            <a:ext cx="1698202" cy="34909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37" idx="2"/>
            <a:endCxn id="55" idx="0"/>
          </p:cNvCxnSpPr>
          <p:nvPr/>
        </p:nvCxnSpPr>
        <p:spPr>
          <a:xfrm>
            <a:off x="6324601" y="5442108"/>
            <a:ext cx="2158440" cy="34909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52FDCF-781C-4CC2-9BCD-999C8763F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F43E344-6E5E-4B84-A69F-51D91AEEC558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D44A271-6566-475D-8606-90DD721291F2}"/>
              </a:ext>
            </a:extLst>
          </p:cNvPr>
          <p:cNvSpPr txBox="1"/>
          <p:nvPr/>
        </p:nvSpPr>
        <p:spPr>
          <a:xfrm>
            <a:off x="2752065" y="1152309"/>
            <a:ext cx="334201" cy="405051"/>
          </a:xfrm>
          <a:prstGeom prst="roundRect">
            <a:avLst>
              <a:gd name="adj" fmla="val 19446"/>
            </a:avLst>
          </a:prstGeom>
          <a:noFill/>
          <a:ln w="5715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E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1033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400" dirty="0"/>
              <a:t>Öd kisəsinin funkional </a:t>
            </a:r>
            <a:r>
              <a:rPr lang="az-Latn-AZ" sz="2400" dirty="0">
                <a:solidFill>
                  <a:schemeClr val="accent2">
                    <a:lumMod val="50000"/>
                  </a:schemeClr>
                </a:solidFill>
              </a:rPr>
              <a:t>xəstəliyi</a:t>
            </a:r>
            <a:endParaRPr lang="en-US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95ABABE-C228-46A1-979E-092C4C5AA3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/>
              <a:t>Öd dkisəsi diskineziyası</a:t>
            </a:r>
          </a:p>
          <a:p>
            <a:pPr marL="342900" indent="-342900"/>
            <a:r>
              <a:rPr lang="az-Latn-AZ" dirty="0"/>
              <a:t>Öd sancısı və ya küt ağrılar</a:t>
            </a:r>
          </a:p>
          <a:p>
            <a:pPr marL="342900" indent="-342900"/>
            <a:r>
              <a:rPr lang="az-Latn-AZ" dirty="0"/>
              <a:t>Laborator normal</a:t>
            </a:r>
          </a:p>
          <a:p>
            <a:pPr marL="342900" indent="-342900"/>
            <a:r>
              <a:rPr lang="az-Latn-AZ" dirty="0"/>
              <a:t>USM-də daç və ya iltihab yoxdur</a:t>
            </a:r>
          </a:p>
          <a:p>
            <a:pPr marL="342900" indent="-342900"/>
            <a:r>
              <a:rPr lang="az-Latn-AZ" dirty="0"/>
              <a:t>MRT-də daş və ya daralma yoxdur</a:t>
            </a:r>
          </a:p>
          <a:p>
            <a:pPr marL="342900" indent="-342900"/>
            <a:r>
              <a:rPr lang="az-Latn-AZ" dirty="0"/>
              <a:t>Funksional müayinədə öd kisəsi 65%-dən az yığılır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E17914-EBA8-40B2-ADDA-96231CA8A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B8C4A9-19DC-4C95-8AC4-57610C169EB2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3949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51"/>
          <p:cNvSpPr txBox="1">
            <a:spLocks noChangeArrowheads="1"/>
          </p:cNvSpPr>
          <p:nvPr/>
        </p:nvSpPr>
        <p:spPr bwMode="auto">
          <a:xfrm>
            <a:off x="3820570" y="381000"/>
            <a:ext cx="4419600" cy="1021556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İKİNCİ PİLLƏ MÜAYİNƏ</a:t>
            </a:r>
          </a:p>
          <a:p>
            <a:pPr algn="ctr"/>
            <a:endParaRPr lang="az-Latn-AZ" altLang="en-US" b="1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altLang="en-US" b="1" dirty="0">
                <a:solidFill>
                  <a:srgbClr val="0070C0"/>
                </a:solidFill>
                <a:latin typeface="Calibri" panose="020F0502020204030204" pitchFamily="34" charset="0"/>
              </a:rPr>
              <a:t>MRT və ya digər xolangioqrafiya</a:t>
            </a:r>
            <a:endParaRPr lang="tr-TR" altLang="en-US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104230" y="3429000"/>
            <a:ext cx="4135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>
                <a:latin typeface="Calibri" panose="020F0502020204030204" pitchFamily="34" charset="0"/>
              </a:rPr>
              <a:t>Xəstəlik və ağırlıq dərəcəsi dəqiqləşmirsə</a:t>
            </a: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568879" y="4114800"/>
            <a:ext cx="3206642" cy="224742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az-Latn-AZ" b="1" dirty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ÜÇÜNCÜ PİLLƏ MÜAYİNƏLƏR</a:t>
            </a:r>
          </a:p>
          <a:p>
            <a:pPr lvl="1"/>
            <a:r>
              <a:rPr lang="az-Latn-AZ" b="1" dirty="0">
                <a:ln w="3175">
                  <a:noFill/>
                </a:ln>
                <a:latin typeface="Calibri" panose="020F0502020204030204" pitchFamily="34" charset="0"/>
              </a:rPr>
              <a:t>EndoUSM</a:t>
            </a:r>
          </a:p>
          <a:p>
            <a:pPr lvl="1"/>
            <a:r>
              <a:rPr lang="az-Latn-AZ" b="1" dirty="0">
                <a:ln w="3175">
                  <a:noFill/>
                </a:ln>
                <a:latin typeface="Calibri" panose="020F0502020204030204" pitchFamily="34" charset="0"/>
              </a:rPr>
              <a:t>Xoledoxoskpiya</a:t>
            </a:r>
          </a:p>
          <a:p>
            <a:pPr lvl="1"/>
            <a:r>
              <a:rPr lang="az-Latn-AZ" b="1" dirty="0">
                <a:ln w="3175">
                  <a:noFill/>
                </a:ln>
                <a:latin typeface="Calibri" panose="020F0502020204030204" pitchFamily="34" charset="0"/>
              </a:rPr>
              <a:t>PTK</a:t>
            </a:r>
          </a:p>
          <a:p>
            <a:pPr lvl="1"/>
            <a:r>
              <a:rPr lang="az-Latn-AZ" b="1" dirty="0">
                <a:ln w="3175">
                  <a:noFill/>
                </a:ln>
                <a:latin typeface="Calibri" panose="020F0502020204030204" pitchFamily="34" charset="0"/>
              </a:rPr>
              <a:t>ERXPQ</a:t>
            </a:r>
          </a:p>
          <a:p>
            <a:pPr lvl="1"/>
            <a:r>
              <a:rPr lang="az-Latn-AZ" b="1" dirty="0">
                <a:ln w="3175">
                  <a:noFill/>
                </a:ln>
                <a:latin typeface="Calibri" panose="020F0502020204030204" pitchFamily="34" charset="0"/>
              </a:rPr>
              <a:t>Biopsiya</a:t>
            </a:r>
          </a:p>
          <a:p>
            <a:pPr lvl="1"/>
            <a:r>
              <a:rPr lang="az-Latn-AZ" b="1" dirty="0">
                <a:ln w="3175">
                  <a:noFill/>
                </a:ln>
                <a:latin typeface="Calibri" panose="020F0502020204030204" pitchFamily="34" charset="0"/>
              </a:rPr>
              <a:t>Digər</a:t>
            </a:r>
            <a:endParaRPr lang="en-US" b="1" dirty="0">
              <a:ln w="3175">
                <a:noFill/>
              </a:ln>
              <a:latin typeface="Calibri" panose="020F0502020204030204" pitchFamily="34" charset="0"/>
            </a:endParaRPr>
          </a:p>
        </p:txBody>
      </p:sp>
      <p:cxnSp>
        <p:nvCxnSpPr>
          <p:cNvPr id="38" name="Straight Arrow Connector 37"/>
          <p:cNvCxnSpPr>
            <a:stCxn id="36" idx="2"/>
            <a:endCxn id="37" idx="0"/>
          </p:cNvCxnSpPr>
          <p:nvPr/>
        </p:nvCxnSpPr>
        <p:spPr>
          <a:xfrm>
            <a:off x="6172200" y="3798332"/>
            <a:ext cx="0" cy="31646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 Box 56"/>
          <p:cNvSpPr txBox="1">
            <a:spLocks noChangeArrowheads="1"/>
          </p:cNvSpPr>
          <p:nvPr/>
        </p:nvSpPr>
        <p:spPr bwMode="auto">
          <a:xfrm>
            <a:off x="8663167" y="3382089"/>
            <a:ext cx="12928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dirty="0">
                <a:latin typeface="Calibri" panose="020F0502020204030204" pitchFamily="34" charset="0"/>
              </a:rPr>
              <a:t>Funksional</a:t>
            </a:r>
          </a:p>
          <a:p>
            <a:pPr algn="ctr"/>
            <a:r>
              <a:rPr lang="az-Latn-AZ" altLang="en-US" dirty="0">
                <a:latin typeface="Calibri" panose="020F0502020204030204" pitchFamily="34" charset="0"/>
              </a:rPr>
              <a:t> müayinələr</a:t>
            </a:r>
            <a:endParaRPr lang="tr-TR" altLang="en-US" dirty="0">
              <a:latin typeface="Calibri" panose="020F0502020204030204" pitchFamily="34" charset="0"/>
            </a:endParaRPr>
          </a:p>
        </p:txBody>
      </p:sp>
      <p:sp>
        <p:nvSpPr>
          <p:cNvPr id="40" name="Text Box 57"/>
          <p:cNvSpPr txBox="1">
            <a:spLocks noChangeArrowheads="1"/>
          </p:cNvSpPr>
          <p:nvPr/>
        </p:nvSpPr>
        <p:spPr bwMode="auto">
          <a:xfrm>
            <a:off x="8740914" y="2057400"/>
            <a:ext cx="11373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dirty="0">
                <a:latin typeface="Calibri" panose="020F0502020204030204" pitchFamily="34" charset="0"/>
              </a:rPr>
              <a:t>Öd yolları </a:t>
            </a:r>
          </a:p>
          <a:p>
            <a:pPr algn="ctr"/>
            <a:r>
              <a:rPr lang="az-Latn-AZ" altLang="en-US" dirty="0">
                <a:latin typeface="Calibri" panose="020F0502020204030204" pitchFamily="34" charset="0"/>
              </a:rPr>
              <a:t>normal</a:t>
            </a:r>
            <a:endParaRPr lang="tr-TR" altLang="en-US" dirty="0">
              <a:latin typeface="Calibri" panose="020F050202020403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82001" y="4411503"/>
            <a:ext cx="1842505" cy="64698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latin typeface="Calibri" panose="020F0502020204030204" pitchFamily="34" charset="0"/>
              </a:rPr>
              <a:t>Normaldırsa başqa </a:t>
            </a:r>
          </a:p>
          <a:p>
            <a:pPr algn="ctr"/>
            <a:r>
              <a:rPr lang="az-Latn-AZ" sz="1600" dirty="0">
                <a:latin typeface="Calibri" panose="020F0502020204030204" pitchFamily="34" charset="0"/>
              </a:rPr>
              <a:t>xəstəlik axtar</a:t>
            </a:r>
            <a:endParaRPr lang="en-US" sz="1600" dirty="0">
              <a:latin typeface="Calibri" panose="020F0502020204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32655" y="2057400"/>
            <a:ext cx="1450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>
                <a:latin typeface="Calibri" panose="020F0502020204030204" pitchFamily="34" charset="0"/>
              </a:rPr>
              <a:t>Ekstrahepatik</a:t>
            </a:r>
          </a:p>
          <a:p>
            <a:pPr algn="ctr"/>
            <a:r>
              <a:rPr lang="az-Latn-AZ" dirty="0">
                <a:latin typeface="Calibri" panose="020F0502020204030204" pitchFamily="34" charset="0"/>
              </a:rPr>
              <a:t>xolestaz</a:t>
            </a: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86095" y="2057400"/>
            <a:ext cx="13795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>
                <a:latin typeface="Calibri" panose="020F0502020204030204" pitchFamily="34" charset="0"/>
              </a:rPr>
              <a:t>İntrahepatik </a:t>
            </a:r>
          </a:p>
          <a:p>
            <a:pPr algn="ctr"/>
            <a:r>
              <a:rPr lang="az-Latn-AZ" dirty="0">
                <a:latin typeface="Calibri" panose="020F0502020204030204" pitchFamily="34" charset="0"/>
              </a:rPr>
              <a:t>xolestaz</a:t>
            </a: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34808" y="2057400"/>
            <a:ext cx="1173986" cy="71508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dirty="0">
                <a:latin typeface="Calibri" panose="020F0502020204030204" pitchFamily="34" charset="0"/>
              </a:rPr>
              <a:t>Xəstəlik </a:t>
            </a:r>
          </a:p>
          <a:p>
            <a:pPr algn="ctr"/>
            <a:r>
              <a:rPr lang="az-Latn-AZ" dirty="0">
                <a:latin typeface="Calibri" panose="020F0502020204030204" pitchFamily="34" charset="0"/>
              </a:rPr>
              <a:t>dəqiqləşir</a:t>
            </a:r>
            <a:endParaRPr lang="en-US" dirty="0">
              <a:latin typeface="Calibri" panose="020F0502020204030204" pitchFamily="34" charset="0"/>
            </a:endParaRPr>
          </a:p>
        </p:txBody>
      </p:sp>
      <p:cxnSp>
        <p:nvCxnSpPr>
          <p:cNvPr id="21" name="Straight Arrow Connector 20"/>
          <p:cNvCxnSpPr>
            <a:cxnSpLocks/>
            <a:stCxn id="26" idx="2"/>
            <a:endCxn id="19" idx="0"/>
          </p:cNvCxnSpPr>
          <p:nvPr/>
        </p:nvCxnSpPr>
        <p:spPr>
          <a:xfrm flipH="1">
            <a:off x="2721801" y="1402556"/>
            <a:ext cx="3308569" cy="65484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cxnSpLocks/>
            <a:stCxn id="26" idx="2"/>
            <a:endCxn id="40" idx="0"/>
          </p:cNvCxnSpPr>
          <p:nvPr/>
        </p:nvCxnSpPr>
        <p:spPr>
          <a:xfrm>
            <a:off x="6030370" y="1402556"/>
            <a:ext cx="3279226" cy="65484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cxnSpLocks/>
            <a:stCxn id="26" idx="2"/>
            <a:endCxn id="42" idx="0"/>
          </p:cNvCxnSpPr>
          <p:nvPr/>
        </p:nvCxnSpPr>
        <p:spPr>
          <a:xfrm flipH="1">
            <a:off x="4958014" y="1402556"/>
            <a:ext cx="1072356" cy="65484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  <a:stCxn id="26" idx="2"/>
            <a:endCxn id="43" idx="0"/>
          </p:cNvCxnSpPr>
          <p:nvPr/>
        </p:nvCxnSpPr>
        <p:spPr>
          <a:xfrm>
            <a:off x="6030370" y="1402556"/>
            <a:ext cx="1245498" cy="65484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42" idx="2"/>
          </p:cNvCxnSpPr>
          <p:nvPr/>
        </p:nvCxnSpPr>
        <p:spPr>
          <a:xfrm>
            <a:off x="4958014" y="2703730"/>
            <a:ext cx="0" cy="64907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43" idx="2"/>
          </p:cNvCxnSpPr>
          <p:nvPr/>
        </p:nvCxnSpPr>
        <p:spPr>
          <a:xfrm flipH="1">
            <a:off x="7275867" y="2703730"/>
            <a:ext cx="1" cy="64907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40" idx="2"/>
            <a:endCxn id="39" idx="0"/>
          </p:cNvCxnSpPr>
          <p:nvPr/>
        </p:nvCxnSpPr>
        <p:spPr>
          <a:xfrm flipH="1">
            <a:off x="9309594" y="2703731"/>
            <a:ext cx="2" cy="67835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39" idx="2"/>
            <a:endCxn id="41" idx="0"/>
          </p:cNvCxnSpPr>
          <p:nvPr/>
        </p:nvCxnSpPr>
        <p:spPr>
          <a:xfrm flipH="1">
            <a:off x="9303254" y="4028420"/>
            <a:ext cx="6340" cy="383083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33104BB-EBE6-4D5D-890F-6E2FEA3EF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032FB9F-59C1-4EBD-9313-F970EE7D09F4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5210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Öd yollarında müdaxilələr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az-Latn-AZ" dirty="0"/>
              <a:t>Perkutan xolesistisoma</a:t>
            </a:r>
            <a:endParaRPr lang="en-US" dirty="0"/>
          </a:p>
          <a:p>
            <a:r>
              <a:rPr lang="az-Latn-AZ" dirty="0"/>
              <a:t>Perkutan xolangioqrafiya</a:t>
            </a:r>
            <a:endParaRPr lang="en-US" dirty="0"/>
          </a:p>
          <a:p>
            <a:r>
              <a:rPr lang="az-Latn-AZ" dirty="0"/>
              <a:t>Laparoskopik və açıq xolesistektomiya</a:t>
            </a:r>
            <a:endParaRPr lang="en-US" dirty="0"/>
          </a:p>
          <a:p>
            <a:r>
              <a:rPr lang="az-Latn-AZ" dirty="0"/>
              <a:t>Radikal xolesistektomiya</a:t>
            </a:r>
            <a:endParaRPr lang="en-US" dirty="0"/>
          </a:p>
          <a:p>
            <a:r>
              <a:rPr lang="az-Latn-AZ" dirty="0"/>
              <a:t>Bilio-biliar anastomozlar</a:t>
            </a:r>
            <a:endParaRPr lang="en-US" dirty="0"/>
          </a:p>
          <a:p>
            <a:r>
              <a:rPr lang="az-Latn-AZ" dirty="0"/>
              <a:t>Bilio-digestiv anastomozlar</a:t>
            </a:r>
            <a:endParaRPr lang="en-US" dirty="0"/>
          </a:p>
          <a:p>
            <a:r>
              <a:rPr lang="az-Latn-AZ" dirty="0"/>
              <a:t>Sfinkterotomiya (transduodenal, endoskopik)</a:t>
            </a:r>
            <a:endParaRPr lang="en-US" dirty="0"/>
          </a:p>
          <a:p>
            <a:r>
              <a:rPr lang="az-Latn-AZ" dirty="0"/>
              <a:t>Biliar darlıqda dilatasiya, stend</a:t>
            </a:r>
            <a:endParaRPr lang="en-US" dirty="0"/>
          </a:p>
          <a:p>
            <a:r>
              <a:rPr lang="az-Latn-AZ" dirty="0"/>
              <a:t>Litotomiya (açıq, laparoskopik, endoskopik)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8FB62D6-27E6-4C38-B1DC-9A901D8C9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AEF7CF-26E8-42C3-A860-CBE9838C1CA5}"/>
              </a:ext>
            </a:extLst>
          </p:cNvPr>
          <p:cNvSpPr/>
          <p:nvPr/>
        </p:nvSpPr>
        <p:spPr>
          <a:xfrm>
            <a:off x="9677400" y="86380"/>
            <a:ext cx="243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400" b="1" dirty="0">
                <a:solidFill>
                  <a:schemeClr val="accent1">
                    <a:lumMod val="75000"/>
                  </a:schemeClr>
                </a:solidFill>
              </a:rPr>
              <a:t>Öd yolları xəstəliklərinə diaqnostik yanaşma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259320"/>
      </p:ext>
    </p:extLst>
  </p:cSld>
  <p:clrMapOvr>
    <a:masterClrMapping/>
  </p:clrMapOvr>
</p:sld>
</file>

<file path=ppt/theme/theme1.xml><?xml version="1.0" encoding="utf-8"?>
<a:theme xmlns:a="http://schemas.openxmlformats.org/drawingml/2006/main" name="Muhazire slayd sablonu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uhazire slayd sablonu" id="{3573A774-25F9-427A-AFB7-A3F84426F6BA}" vid="{57ABD8A5-AECA-47E4-8FEA-4F4D1F3F97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Muhazire slayd sablonu</Template>
  <TotalTime>440</TotalTime>
  <Words>1613</Words>
  <Application>Microsoft Office PowerPoint</Application>
  <PresentationFormat>Widescreen</PresentationFormat>
  <Paragraphs>484</Paragraphs>
  <Slides>35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Muhazire slayd sablonu</vt:lpstr>
      <vt:lpstr>Chart</vt:lpstr>
      <vt:lpstr>PowerPoint Presentation</vt:lpstr>
      <vt:lpstr>ÖD YOLLARININ CƏRRAHİ XƏSTƏLİKLƏRİNƏ DİAQNOSTİK YANAŞMA</vt:lpstr>
      <vt:lpstr>Öd yollarının anatomiyası</vt:lpstr>
      <vt:lpstr>Öd yollarının anatomiyası</vt:lpstr>
      <vt:lpstr>PowerPoint Presentation</vt:lpstr>
      <vt:lpstr>Öd yollarının anatomiyası</vt:lpstr>
      <vt:lpstr>Öd yollarının anatomiyası</vt:lpstr>
      <vt:lpstr>Öd yollarının anatomiyası</vt:lpstr>
      <vt:lpstr>PowerPoint Presentation</vt:lpstr>
      <vt:lpstr>Öd yollarının fiziologiyası</vt:lpstr>
      <vt:lpstr>Öd yollarının fiziologiyası</vt:lpstr>
      <vt:lpstr>Öd yollarının fiziologiyası</vt:lpstr>
      <vt:lpstr>Ödün tərkibi və funksiyaları</vt:lpstr>
      <vt:lpstr>Öd yollarının fiziologiyası</vt:lpstr>
      <vt:lpstr>Öd yollarının xəstəlikləri</vt:lpstr>
      <vt:lpstr>Öd yollarının müayinələri</vt:lpstr>
      <vt:lpstr>ÖD SANCISI</vt:lpstr>
      <vt:lpstr>PowerPoint Presentation</vt:lpstr>
      <vt:lpstr>SARILIQ</vt:lpstr>
      <vt:lpstr>XOLESTAZ</vt:lpstr>
      <vt:lpstr>Diaqnostik mərhələlər</vt:lpstr>
      <vt:lpstr>PowerPoint Presentation</vt:lpstr>
      <vt:lpstr>PowerPoint Presentation</vt:lpstr>
      <vt:lpstr>Kəskin daşlı xolesistit</vt:lpstr>
      <vt:lpstr>PowerPoint Presentation</vt:lpstr>
      <vt:lpstr>Öd kisəsi xəstəlikləri</vt:lpstr>
      <vt:lpstr>PowerPoint Presentation</vt:lpstr>
      <vt:lpstr>Xoledox daşları</vt:lpstr>
      <vt:lpstr>Xoledox daralması</vt:lpstr>
      <vt:lpstr>PowerPoint Presentation</vt:lpstr>
      <vt:lpstr>PowerPoint Presentation</vt:lpstr>
      <vt:lpstr>PowerPoint Presentation</vt:lpstr>
      <vt:lpstr>Öd kisəsinin funkional xəstəliyi</vt:lpstr>
      <vt:lpstr>PowerPoint Presentation</vt:lpstr>
      <vt:lpstr>Öd yollarında müdaxilələr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YOLLARININ CƏRRAHİ XƏSTƏLİKLƏRİ</dc:title>
  <dc:creator>Nuru Bayramov</dc:creator>
  <cp:lastModifiedBy>Nuru Bayramov</cp:lastModifiedBy>
  <cp:revision>78</cp:revision>
  <dcterms:created xsi:type="dcterms:W3CDTF">2013-12-27T17:21:26Z</dcterms:created>
  <dcterms:modified xsi:type="dcterms:W3CDTF">2019-09-15T07:08:01Z</dcterms:modified>
</cp:coreProperties>
</file>