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58" r:id="rId1"/>
  </p:sldMasterIdLst>
  <p:notesMasterIdLst>
    <p:notesMasterId r:id="rId85"/>
  </p:notesMasterIdLst>
  <p:sldIdLst>
    <p:sldId id="256" r:id="rId2"/>
    <p:sldId id="359" r:id="rId3"/>
    <p:sldId id="375" r:id="rId4"/>
    <p:sldId id="329" r:id="rId5"/>
    <p:sldId id="330" r:id="rId6"/>
    <p:sldId id="272" r:id="rId7"/>
    <p:sldId id="273" r:id="rId8"/>
    <p:sldId id="268" r:id="rId9"/>
    <p:sldId id="275" r:id="rId10"/>
    <p:sldId id="278" r:id="rId11"/>
    <p:sldId id="276" r:id="rId12"/>
    <p:sldId id="274" r:id="rId13"/>
    <p:sldId id="279" r:id="rId14"/>
    <p:sldId id="280" r:id="rId15"/>
    <p:sldId id="267" r:id="rId16"/>
    <p:sldId id="263" r:id="rId17"/>
    <p:sldId id="265" r:id="rId18"/>
    <p:sldId id="259" r:id="rId19"/>
    <p:sldId id="270" r:id="rId20"/>
    <p:sldId id="370" r:id="rId21"/>
    <p:sldId id="281" r:id="rId22"/>
    <p:sldId id="366" r:id="rId23"/>
    <p:sldId id="367" r:id="rId24"/>
    <p:sldId id="368" r:id="rId25"/>
    <p:sldId id="373" r:id="rId26"/>
    <p:sldId id="374" r:id="rId27"/>
    <p:sldId id="369" r:id="rId28"/>
    <p:sldId id="336" r:id="rId29"/>
    <p:sldId id="337" r:id="rId30"/>
    <p:sldId id="338" r:id="rId31"/>
    <p:sldId id="372" r:id="rId32"/>
    <p:sldId id="261" r:id="rId33"/>
    <p:sldId id="282" r:id="rId34"/>
    <p:sldId id="316" r:id="rId35"/>
    <p:sldId id="317" r:id="rId36"/>
    <p:sldId id="318" r:id="rId37"/>
    <p:sldId id="365" r:id="rId38"/>
    <p:sldId id="319" r:id="rId39"/>
    <p:sldId id="331" r:id="rId40"/>
    <p:sldId id="289" r:id="rId41"/>
    <p:sldId id="290" r:id="rId42"/>
    <p:sldId id="291" r:id="rId43"/>
    <p:sldId id="292" r:id="rId44"/>
    <p:sldId id="293" r:id="rId45"/>
    <p:sldId id="294" r:id="rId46"/>
    <p:sldId id="332" r:id="rId47"/>
    <p:sldId id="376" r:id="rId48"/>
    <p:sldId id="377" r:id="rId49"/>
    <p:sldId id="378" r:id="rId50"/>
    <p:sldId id="379" r:id="rId51"/>
    <p:sldId id="380" r:id="rId52"/>
    <p:sldId id="381" r:id="rId53"/>
    <p:sldId id="382" r:id="rId54"/>
    <p:sldId id="383" r:id="rId55"/>
    <p:sldId id="384" r:id="rId56"/>
    <p:sldId id="385" r:id="rId57"/>
    <p:sldId id="386" r:id="rId58"/>
    <p:sldId id="387" r:id="rId59"/>
    <p:sldId id="388" r:id="rId60"/>
    <p:sldId id="389" r:id="rId61"/>
    <p:sldId id="390" r:id="rId62"/>
    <p:sldId id="391" r:id="rId63"/>
    <p:sldId id="392" r:id="rId64"/>
    <p:sldId id="393" r:id="rId65"/>
    <p:sldId id="394" r:id="rId66"/>
    <p:sldId id="395" r:id="rId67"/>
    <p:sldId id="396" r:id="rId68"/>
    <p:sldId id="397" r:id="rId69"/>
    <p:sldId id="398" r:id="rId70"/>
    <p:sldId id="399" r:id="rId71"/>
    <p:sldId id="400" r:id="rId72"/>
    <p:sldId id="401" r:id="rId73"/>
    <p:sldId id="402" r:id="rId74"/>
    <p:sldId id="403" r:id="rId75"/>
    <p:sldId id="404" r:id="rId76"/>
    <p:sldId id="405" r:id="rId77"/>
    <p:sldId id="406" r:id="rId78"/>
    <p:sldId id="345" r:id="rId79"/>
    <p:sldId id="346" r:id="rId80"/>
    <p:sldId id="347" r:id="rId81"/>
    <p:sldId id="348" r:id="rId82"/>
    <p:sldId id="333" r:id="rId83"/>
    <p:sldId id="334" r:id="rId8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0000"/>
    <a:srgbClr val="B4994C"/>
    <a:srgbClr val="FFCC00"/>
    <a:srgbClr val="008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474" autoAdjust="0"/>
  </p:normalViewPr>
  <p:slideViewPr>
    <p:cSldViewPr>
      <p:cViewPr varScale="1">
        <p:scale>
          <a:sx n="45" d="100"/>
          <a:sy n="45" d="100"/>
        </p:scale>
        <p:origin x="1005" y="45"/>
      </p:cViewPr>
      <p:guideLst>
        <p:guide orient="horz" pos="2160"/>
        <p:guide pos="384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az-Latn-AZ"/>
          </a:p>
        </p:txBody>
      </p:sp>
      <p:sp>
        <p:nvSpPr>
          <p:cNvPr id="1024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az-Latn-AZ"/>
          </a:p>
        </p:txBody>
      </p:sp>
      <p:sp>
        <p:nvSpPr>
          <p:cNvPr id="64516"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az-Latn-AZ" noProof="0"/>
              <a:t>Click to edit Master text styles</a:t>
            </a:r>
          </a:p>
          <a:p>
            <a:pPr lvl="1"/>
            <a:r>
              <a:rPr lang="az-Latn-AZ" noProof="0"/>
              <a:t>Second level</a:t>
            </a:r>
          </a:p>
          <a:p>
            <a:pPr lvl="2"/>
            <a:r>
              <a:rPr lang="az-Latn-AZ" noProof="0"/>
              <a:t>Third level</a:t>
            </a:r>
          </a:p>
          <a:p>
            <a:pPr lvl="3"/>
            <a:r>
              <a:rPr lang="az-Latn-AZ" noProof="0"/>
              <a:t>Fourth level</a:t>
            </a:r>
          </a:p>
          <a:p>
            <a:pPr lvl="4"/>
            <a:r>
              <a:rPr lang="az-Latn-AZ" noProof="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az-Latn-AZ"/>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98EAC39F-D853-4008-8BFE-404A447A1090}" type="slidenum">
              <a:rPr lang="az-Latn-AZ"/>
              <a:pPr>
                <a:defRPr/>
              </a:pPr>
              <a:t>‹#›</a:t>
            </a:fld>
            <a:endParaRPr lang="az-Latn-AZ"/>
          </a:p>
        </p:txBody>
      </p:sp>
    </p:spTree>
    <p:extLst>
      <p:ext uri="{BB962C8B-B14F-4D97-AF65-F5344CB8AC3E}">
        <p14:creationId xmlns:p14="http://schemas.microsoft.com/office/powerpoint/2010/main" val="10570430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819AD01-3815-4EE7-B2E5-B9F39E6D4DAA}" type="slidenum">
              <a:rPr lang="az-Latn-AZ"/>
              <a:pPr eaLnBrk="1" hangingPunct="1"/>
              <a:t>16</a:t>
            </a:fld>
            <a:endParaRPr lang="az-Latn-AZ"/>
          </a:p>
        </p:txBody>
      </p:sp>
      <p:sp>
        <p:nvSpPr>
          <p:cNvPr id="65539" name="Rectangle 2"/>
          <p:cNvSpPr>
            <a:spLocks noGrp="1" noRot="1" noChangeAspect="1" noChangeArrowheads="1" noTextEdit="1"/>
          </p:cNvSpPr>
          <p:nvPr>
            <p:ph type="sldImg"/>
          </p:nvPr>
        </p:nvSpPr>
        <p:spPr>
          <a:xfrm>
            <a:off x="381000" y="685800"/>
            <a:ext cx="6096000" cy="3429000"/>
          </a:xfrm>
          <a:ln/>
        </p:spPr>
      </p:sp>
      <p:sp>
        <p:nvSpPr>
          <p:cNvPr id="6554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B58D30E-1EA5-425E-A9AC-A87B2336B34D}" type="slidenum">
              <a:rPr lang="az-Latn-AZ"/>
              <a:pPr eaLnBrk="1" hangingPunct="1"/>
              <a:t>17</a:t>
            </a:fld>
            <a:endParaRPr lang="az-Latn-AZ"/>
          </a:p>
        </p:txBody>
      </p:sp>
      <p:sp>
        <p:nvSpPr>
          <p:cNvPr id="66563" name="Rectangle 2"/>
          <p:cNvSpPr>
            <a:spLocks noGrp="1" noRot="1" noChangeAspect="1" noChangeArrowheads="1" noTextEdit="1"/>
          </p:cNvSpPr>
          <p:nvPr>
            <p:ph type="sldImg"/>
          </p:nvPr>
        </p:nvSpPr>
        <p:spPr>
          <a:xfrm>
            <a:off x="381000" y="685800"/>
            <a:ext cx="6096000" cy="3429000"/>
          </a:xfrm>
          <a:ln/>
        </p:spPr>
      </p:sp>
      <p:sp>
        <p:nvSpPr>
          <p:cNvPr id="6656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p:cNvSpPr>
            <a:spLocks noGrp="1"/>
          </p:cNvSpPr>
          <p:nvPr>
            <p:ph type="ftr" sz="quarter" idx="11"/>
          </p:nvPr>
        </p:nvSpPr>
        <p:spPr/>
        <p:txBody>
          <a:bodyPr/>
          <a:lstStyle/>
          <a:p>
            <a:pPr>
              <a:defRPr/>
            </a:pPr>
            <a:r>
              <a:rPr lang="az-Latn-AZ"/>
              <a:t>Prof. NYBay</a:t>
            </a:r>
          </a:p>
        </p:txBody>
      </p:sp>
    </p:spTree>
    <p:extLst>
      <p:ext uri="{BB962C8B-B14F-4D97-AF65-F5344CB8AC3E}">
        <p14:creationId xmlns:p14="http://schemas.microsoft.com/office/powerpoint/2010/main" val="3972196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pPr>
              <a:defRPr/>
            </a:pPr>
            <a:r>
              <a:rPr lang="az-Latn-AZ"/>
              <a:t>Prof. NYBay</a:t>
            </a:r>
          </a:p>
        </p:txBody>
      </p:sp>
    </p:spTree>
    <p:extLst>
      <p:ext uri="{BB962C8B-B14F-4D97-AF65-F5344CB8AC3E}">
        <p14:creationId xmlns:p14="http://schemas.microsoft.com/office/powerpoint/2010/main" val="635995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pPr>
              <a:defRPr/>
            </a:pPr>
            <a:r>
              <a:rPr lang="az-Latn-AZ"/>
              <a:t>Prof. NYBay</a:t>
            </a:r>
          </a:p>
        </p:txBody>
      </p:sp>
    </p:spTree>
    <p:extLst>
      <p:ext uri="{BB962C8B-B14F-4D97-AF65-F5344CB8AC3E}">
        <p14:creationId xmlns:p14="http://schemas.microsoft.com/office/powerpoint/2010/main" val="477506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35293" y="47782"/>
            <a:ext cx="6130480" cy="69598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a:xfrm>
            <a:off x="1" y="6607630"/>
            <a:ext cx="12191999" cy="250370"/>
          </a:xfrm>
        </p:spPr>
        <p:txBody>
          <a:bodyPr/>
          <a:lstStyle/>
          <a:p>
            <a:pPr>
              <a:defRPr/>
            </a:pPr>
            <a:r>
              <a:rPr lang="az-Latn-AZ"/>
              <a:t>Prof. NYBay</a:t>
            </a:r>
          </a:p>
        </p:txBody>
      </p:sp>
    </p:spTree>
    <p:extLst>
      <p:ext uri="{BB962C8B-B14F-4D97-AF65-F5344CB8AC3E}">
        <p14:creationId xmlns:p14="http://schemas.microsoft.com/office/powerpoint/2010/main" val="2271680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pPr>
              <a:defRPr/>
            </a:pPr>
            <a:r>
              <a:rPr lang="az-Latn-AZ"/>
              <a:t>Prof. NYBay</a:t>
            </a:r>
          </a:p>
        </p:txBody>
      </p:sp>
    </p:spTree>
    <p:extLst>
      <p:ext uri="{BB962C8B-B14F-4D97-AF65-F5344CB8AC3E}">
        <p14:creationId xmlns:p14="http://schemas.microsoft.com/office/powerpoint/2010/main" val="1944561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a:defRPr/>
            </a:pPr>
            <a:endParaRPr lang="az-Latn-AZ"/>
          </a:p>
        </p:txBody>
      </p:sp>
      <p:sp>
        <p:nvSpPr>
          <p:cNvPr id="4" name="Footer Placeholder 3"/>
          <p:cNvSpPr>
            <a:spLocks noGrp="1"/>
          </p:cNvSpPr>
          <p:nvPr>
            <p:ph type="ftr" sz="quarter" idx="11"/>
          </p:nvPr>
        </p:nvSpPr>
        <p:spPr/>
        <p:txBody>
          <a:bodyPr/>
          <a:lstStyle/>
          <a:p>
            <a:pPr>
              <a:defRPr/>
            </a:pPr>
            <a:r>
              <a:rPr lang="az-Latn-AZ"/>
              <a:t>Prof. NYBay</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a:defRPr/>
            </a:pPr>
            <a:fld id="{A6F2EE02-950D-4368-8DA5-CED1A95727B8}" type="slidenum">
              <a:rPr lang="az-Latn-AZ" smtClean="0"/>
              <a:pPr>
                <a:defRPr/>
              </a:pPr>
              <a:t>‹#›</a:t>
            </a:fld>
            <a:endParaRPr lang="az-Latn-AZ"/>
          </a:p>
        </p:txBody>
      </p:sp>
    </p:spTree>
    <p:extLst>
      <p:ext uri="{BB962C8B-B14F-4D97-AF65-F5344CB8AC3E}">
        <p14:creationId xmlns:p14="http://schemas.microsoft.com/office/powerpoint/2010/main" val="2248866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defRPr/>
            </a:pPr>
            <a:r>
              <a:rPr lang="az-Latn-AZ"/>
              <a:t>Prof. NYBay</a:t>
            </a:r>
          </a:p>
        </p:txBody>
      </p:sp>
    </p:spTree>
    <p:extLst>
      <p:ext uri="{BB962C8B-B14F-4D97-AF65-F5344CB8AC3E}">
        <p14:creationId xmlns:p14="http://schemas.microsoft.com/office/powerpoint/2010/main" val="3326877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pPr>
              <a:defRPr/>
            </a:pPr>
            <a:r>
              <a:rPr lang="az-Latn-AZ"/>
              <a:t>Prof. NYBay</a:t>
            </a:r>
          </a:p>
        </p:txBody>
      </p:sp>
    </p:spTree>
    <p:extLst>
      <p:ext uri="{BB962C8B-B14F-4D97-AF65-F5344CB8AC3E}">
        <p14:creationId xmlns:p14="http://schemas.microsoft.com/office/powerpoint/2010/main" val="1115774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pPr>
              <a:defRPr/>
            </a:pPr>
            <a:r>
              <a:rPr lang="az-Latn-AZ"/>
              <a:t>Prof. NYBay</a:t>
            </a:r>
          </a:p>
        </p:txBody>
      </p:sp>
    </p:spTree>
    <p:extLst>
      <p:ext uri="{BB962C8B-B14F-4D97-AF65-F5344CB8AC3E}">
        <p14:creationId xmlns:p14="http://schemas.microsoft.com/office/powerpoint/2010/main" val="205304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0"/>
            <a:ext cx="53848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0"/>
            <a:ext cx="53848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248400"/>
            <a:ext cx="2844800" cy="457200"/>
          </a:xfrm>
        </p:spPr>
        <p:txBody>
          <a:bodyPr/>
          <a:lstStyle>
            <a:lvl1pPr>
              <a:defRPr/>
            </a:lvl1pPr>
          </a:lstStyle>
          <a:p>
            <a:pPr>
              <a:defRPr/>
            </a:pPr>
            <a:endParaRPr lang="az-Latn-AZ"/>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r>
              <a:rPr lang="az-Latn-AZ"/>
              <a:t>Prof. NYBay</a:t>
            </a:r>
          </a:p>
        </p:txBody>
      </p:sp>
      <p:sp>
        <p:nvSpPr>
          <p:cNvPr id="7" name="Slide Number Placeholder 6"/>
          <p:cNvSpPr>
            <a:spLocks noGrp="1"/>
          </p:cNvSpPr>
          <p:nvPr>
            <p:ph type="sldNum" sz="quarter" idx="12"/>
          </p:nvPr>
        </p:nvSpPr>
        <p:spPr>
          <a:xfrm>
            <a:off x="8737600" y="6248400"/>
            <a:ext cx="2844800" cy="457200"/>
          </a:xfrm>
        </p:spPr>
        <p:txBody>
          <a:bodyPr/>
          <a:lstStyle>
            <a:lvl1pPr>
              <a:defRPr/>
            </a:lvl1pPr>
          </a:lstStyle>
          <a:p>
            <a:pPr>
              <a:defRPr/>
            </a:pPr>
            <a:fld id="{B3AB2874-A8FF-41A6-A6E7-3CAD69C6A6A9}" type="slidenum">
              <a:rPr lang="az-Latn-AZ"/>
              <a:pPr>
                <a:defRPr/>
              </a:pPr>
              <a:t>‹#›</a:t>
            </a:fld>
            <a:endParaRPr lang="az-Latn-AZ"/>
          </a:p>
        </p:txBody>
      </p:sp>
    </p:spTree>
    <p:extLst>
      <p:ext uri="{BB962C8B-B14F-4D97-AF65-F5344CB8AC3E}">
        <p14:creationId xmlns:p14="http://schemas.microsoft.com/office/powerpoint/2010/main" val="3763024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0"/>
            <a:ext cx="53848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24300"/>
            <a:ext cx="53848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a:xfrm>
            <a:off x="609600" y="6248400"/>
            <a:ext cx="2844800" cy="457200"/>
          </a:xfrm>
        </p:spPr>
        <p:txBody>
          <a:bodyPr/>
          <a:lstStyle>
            <a:lvl1pPr>
              <a:defRPr/>
            </a:lvl1pPr>
          </a:lstStyle>
          <a:p>
            <a:pPr>
              <a:defRPr/>
            </a:pPr>
            <a:endParaRPr lang="az-Latn-AZ"/>
          </a:p>
        </p:txBody>
      </p:sp>
      <p:sp>
        <p:nvSpPr>
          <p:cNvPr id="7" name="Footer Placeholder 6"/>
          <p:cNvSpPr>
            <a:spLocks noGrp="1"/>
          </p:cNvSpPr>
          <p:nvPr>
            <p:ph type="ftr" sz="quarter" idx="11"/>
          </p:nvPr>
        </p:nvSpPr>
        <p:spPr>
          <a:xfrm>
            <a:off x="4165600" y="6248400"/>
            <a:ext cx="3860800" cy="457200"/>
          </a:xfrm>
        </p:spPr>
        <p:txBody>
          <a:bodyPr/>
          <a:lstStyle>
            <a:lvl1pPr>
              <a:defRPr/>
            </a:lvl1pPr>
          </a:lstStyle>
          <a:p>
            <a:pPr>
              <a:defRPr/>
            </a:pPr>
            <a:r>
              <a:rPr lang="az-Latn-AZ"/>
              <a:t>Prof. NYBay</a:t>
            </a:r>
          </a:p>
        </p:txBody>
      </p:sp>
      <p:sp>
        <p:nvSpPr>
          <p:cNvPr id="8" name="Slide Number Placeholder 7"/>
          <p:cNvSpPr>
            <a:spLocks noGrp="1"/>
          </p:cNvSpPr>
          <p:nvPr>
            <p:ph type="sldNum" sz="quarter" idx="12"/>
          </p:nvPr>
        </p:nvSpPr>
        <p:spPr>
          <a:xfrm>
            <a:off x="8737600" y="6248400"/>
            <a:ext cx="2844800" cy="457200"/>
          </a:xfrm>
        </p:spPr>
        <p:txBody>
          <a:bodyPr/>
          <a:lstStyle>
            <a:lvl1pPr>
              <a:defRPr/>
            </a:lvl1pPr>
          </a:lstStyle>
          <a:p>
            <a:pPr>
              <a:defRPr/>
            </a:pPr>
            <a:fld id="{A5DE73AF-097B-46D8-9D03-A3E066A746EE}" type="slidenum">
              <a:rPr lang="az-Latn-AZ"/>
              <a:pPr>
                <a:defRPr/>
              </a:pPr>
              <a:t>‹#›</a:t>
            </a:fld>
            <a:endParaRPr lang="az-Latn-AZ"/>
          </a:p>
        </p:txBody>
      </p:sp>
    </p:spTree>
    <p:extLst>
      <p:ext uri="{BB962C8B-B14F-4D97-AF65-F5344CB8AC3E}">
        <p14:creationId xmlns:p14="http://schemas.microsoft.com/office/powerpoint/2010/main" val="2495503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57064" y="47782"/>
            <a:ext cx="6192531" cy="69598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 y="6538434"/>
            <a:ext cx="12191999" cy="319565"/>
          </a:xfrm>
          <a:prstGeom prst="rect">
            <a:avLst/>
          </a:prstGeom>
          <a:solidFill>
            <a:schemeClr val="accent5"/>
          </a:solidFill>
          <a:ln>
            <a:solidFill>
              <a:schemeClr val="bg1"/>
            </a:solidFill>
          </a:ln>
        </p:spPr>
        <p:txBody>
          <a:bodyPr vert="horz" lIns="91440" tIns="45720" rIns="91440" bIns="45720" rtlCol="0" anchor="ctr"/>
          <a:lstStyle>
            <a:lvl1pPr algn="ctr">
              <a:defRPr sz="1050">
                <a:solidFill>
                  <a:schemeClr val="bg1"/>
                </a:solidFill>
              </a:defRPr>
            </a:lvl1pPr>
          </a:lstStyle>
          <a:p>
            <a:pPr>
              <a:defRPr/>
            </a:pPr>
            <a:r>
              <a:rPr lang="az-Latn-AZ"/>
              <a:t>Prof. NYBay</a:t>
            </a:r>
          </a:p>
        </p:txBody>
      </p:sp>
      <p:sp>
        <p:nvSpPr>
          <p:cNvPr id="7" name="Rectangle: Single Corner Snipped 3">
            <a:extLst>
              <a:ext uri="{FF2B5EF4-FFF2-40B4-BE49-F238E27FC236}">
                <a16:creationId xmlns:a16="http://schemas.microsoft.com/office/drawing/2014/main" id="{969E38AF-291F-4339-900B-5C929DD14B9F}"/>
              </a:ext>
            </a:extLst>
          </p:cNvPr>
          <p:cNvSpPr/>
          <p:nvPr/>
        </p:nvSpPr>
        <p:spPr>
          <a:xfrm flipH="1" flipV="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Single Corner Snipped 3">
            <a:extLst>
              <a:ext uri="{FF2B5EF4-FFF2-40B4-BE49-F238E27FC236}">
                <a16:creationId xmlns:a16="http://schemas.microsoft.com/office/drawing/2014/main" id="{560E05C1-69F9-4044-B263-4E0302496109}"/>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3DEEB3C-5770-4373-89A7-73C7E73B1C8F}"/>
              </a:ext>
            </a:extLst>
          </p:cNvPr>
          <p:cNvSpPr txBox="1"/>
          <p:nvPr/>
        </p:nvSpPr>
        <p:spPr>
          <a:xfrm>
            <a:off x="840709" y="319565"/>
            <a:ext cx="1449436" cy="415498"/>
          </a:xfrm>
          <a:prstGeom prst="rect">
            <a:avLst/>
          </a:prstGeom>
          <a:noFill/>
        </p:spPr>
        <p:txBody>
          <a:bodyPr wrap="none" rtlCol="0">
            <a:spAutoFit/>
          </a:bodyPr>
          <a:lstStyle/>
          <a:p>
            <a:r>
              <a:rPr lang="en-US" sz="1050" b="1" dirty="0">
                <a:solidFill>
                  <a:schemeClr val="accent1">
                    <a:lumMod val="75000"/>
                  </a:schemeClr>
                </a:solidFill>
              </a:rPr>
              <a:t>I </a:t>
            </a:r>
            <a:r>
              <a:rPr lang="az-Latn-AZ" sz="1050" b="1" dirty="0">
                <a:solidFill>
                  <a:schemeClr val="accent1">
                    <a:lumMod val="75000"/>
                  </a:schemeClr>
                </a:solidFill>
              </a:rPr>
              <a:t>cərrrahi xəstəliklər </a:t>
            </a:r>
          </a:p>
          <a:p>
            <a:r>
              <a:rPr lang="az-Latn-AZ" sz="1050" b="1" dirty="0">
                <a:solidFill>
                  <a:schemeClr val="accent1">
                    <a:lumMod val="75000"/>
                  </a:schemeClr>
                </a:solidFill>
              </a:rPr>
              <a:t>kafedrası. </a:t>
            </a:r>
            <a:r>
              <a:rPr lang="en-US" sz="1050" b="1" dirty="0">
                <a:solidFill>
                  <a:schemeClr val="accent1">
                    <a:lumMod val="75000"/>
                  </a:schemeClr>
                </a:solidFill>
              </a:rPr>
              <a:t>www.</a:t>
            </a:r>
            <a:r>
              <a:rPr lang="az-Latn-AZ" sz="1050" b="1" dirty="0">
                <a:solidFill>
                  <a:schemeClr val="accent1">
                    <a:lumMod val="75000"/>
                  </a:schemeClr>
                </a:solidFill>
              </a:rPr>
              <a:t>bck.az</a:t>
            </a:r>
          </a:p>
        </p:txBody>
      </p:sp>
      <p:pic>
        <p:nvPicPr>
          <p:cNvPr id="10" name="Picture 9">
            <a:extLst>
              <a:ext uri="{FF2B5EF4-FFF2-40B4-BE49-F238E27FC236}">
                <a16:creationId xmlns:a16="http://schemas.microsoft.com/office/drawing/2014/main" id="{E0C96B6E-AD68-4B1D-8E45-3341F93D5B88}"/>
              </a:ext>
            </a:extLst>
          </p:cNvPr>
          <p:cNvPicPr/>
          <p:nvPr/>
        </p:nvPicPr>
        <p:blipFill>
          <a:blip r:embed="rId13">
            <a:extLst>
              <a:ext uri="{28A0092B-C50C-407E-A947-70E740481C1C}">
                <a14:useLocalDpi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1" name="Rectangle 10">
            <a:extLst>
              <a:ext uri="{FF2B5EF4-FFF2-40B4-BE49-F238E27FC236}">
                <a16:creationId xmlns:a16="http://schemas.microsoft.com/office/drawing/2014/main" id="{89DFEF07-5073-4CE5-AF7F-5E2722E18213}"/>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738981658"/>
      </p:ext>
    </p:extLst>
  </p:cSld>
  <p:clrMap bg1="lt1" tx1="dk1" bg2="lt2" tx2="dk2" accent1="accent1" accent2="accent2" accent3="accent3" accent4="accent4" accent5="accent5" accent6="accent6" hlink="hlink" folHlink="folHlink"/>
  <p:sldLayoutIdLst>
    <p:sldLayoutId id="2147484259" r:id="rId1"/>
    <p:sldLayoutId id="2147484260" r:id="rId2"/>
    <p:sldLayoutId id="2147484261" r:id="rId3"/>
    <p:sldLayoutId id="2147484262" r:id="rId4"/>
    <p:sldLayoutId id="2147484263" r:id="rId5"/>
    <p:sldLayoutId id="2147484264" r:id="rId6"/>
    <p:sldLayoutId id="2147484265" r:id="rId7"/>
    <p:sldLayoutId id="2147484266" r:id="rId8"/>
    <p:sldLayoutId id="2147484267" r:id="rId9"/>
    <p:sldLayoutId id="2147484268" r:id="rId10"/>
    <p:sldLayoutId id="2147484269" r:id="rId11"/>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6.xml"/><Relationship Id="rId5" Type="http://schemas.openxmlformats.org/officeDocument/2006/relationships/image" Target="../media/image43.jpeg"/><Relationship Id="rId4" Type="http://schemas.openxmlformats.org/officeDocument/2006/relationships/image" Target="../media/image42.jpeg"/></Relationships>
</file>

<file path=ppt/slides/_rels/slide6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6.xml"/><Relationship Id="rId4" Type="http://schemas.openxmlformats.org/officeDocument/2006/relationships/image" Target="../media/image49.jpeg"/></Relationships>
</file>

<file path=ppt/slides/_rels/slide6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4504152-151A-42FA-B840-2517AD17ED43}"/>
              </a:ext>
            </a:extLst>
          </p:cNvPr>
          <p:cNvSpPr>
            <a:spLocks noGrp="1"/>
          </p:cNvSpPr>
          <p:nvPr>
            <p:ph type="ftr" sz="quarter" idx="11"/>
          </p:nvPr>
        </p:nvSpPr>
        <p:spPr/>
        <p:txBody>
          <a:bodyPr/>
          <a:lstStyle/>
          <a:p>
            <a:r>
              <a:rPr lang="en-US"/>
              <a:t>Müəlliflər</a:t>
            </a:r>
          </a:p>
        </p:txBody>
      </p:sp>
      <p:sp>
        <p:nvSpPr>
          <p:cNvPr id="5" name="Заголовок 1">
            <a:extLst>
              <a:ext uri="{FF2B5EF4-FFF2-40B4-BE49-F238E27FC236}">
                <a16:creationId xmlns:a16="http://schemas.microsoft.com/office/drawing/2014/main" id="{4D702279-ACE9-4FC9-8ADE-DFF4DF6D6794}"/>
              </a:ext>
            </a:extLst>
          </p:cNvPr>
          <p:cNvSpPr txBox="1">
            <a:spLocks/>
          </p:cNvSpPr>
          <p:nvPr/>
        </p:nvSpPr>
        <p:spPr>
          <a:xfrm>
            <a:off x="8156743" y="3142882"/>
            <a:ext cx="3686914" cy="137307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r>
              <a:rPr lang="az-Latn-AZ" sz="4800" dirty="0">
                <a:solidFill>
                  <a:schemeClr val="accent6">
                    <a:lumMod val="50000"/>
                  </a:schemeClr>
                </a:solidFill>
              </a:rPr>
              <a:t>      </a:t>
            </a:r>
            <a:r>
              <a:rPr lang="en-US" sz="4800" dirty="0">
                <a:solidFill>
                  <a:schemeClr val="accent6">
                    <a:lumMod val="50000"/>
                  </a:schemeClr>
                </a:solidFill>
              </a:rPr>
              <a:t>www.bck.</a:t>
            </a:r>
            <a:r>
              <a:rPr lang="az-Latn-AZ" sz="4800" dirty="0">
                <a:solidFill>
                  <a:schemeClr val="accent6">
                    <a:lumMod val="50000"/>
                  </a:schemeClr>
                </a:solidFill>
              </a:rPr>
              <a:t>az</a:t>
            </a:r>
            <a:endParaRPr lang="ru-RU" sz="4800" dirty="0">
              <a:solidFill>
                <a:schemeClr val="accent6">
                  <a:lumMod val="50000"/>
                </a:schemeClr>
              </a:solidFill>
            </a:endParaRPr>
          </a:p>
        </p:txBody>
      </p:sp>
      <p:sp>
        <p:nvSpPr>
          <p:cNvPr id="6" name="Подзаголовок 2">
            <a:extLst>
              <a:ext uri="{FF2B5EF4-FFF2-40B4-BE49-F238E27FC236}">
                <a16:creationId xmlns:a16="http://schemas.microsoft.com/office/drawing/2014/main" id="{B1DF8DD9-CAEC-4A68-907F-834C4D75D13C}"/>
              </a:ext>
            </a:extLst>
          </p:cNvPr>
          <p:cNvSpPr txBox="1">
            <a:spLocks/>
          </p:cNvSpPr>
          <p:nvPr/>
        </p:nvSpPr>
        <p:spPr>
          <a:xfrm>
            <a:off x="1428057" y="5098469"/>
            <a:ext cx="9606678" cy="70574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solidFill>
                  <a:schemeClr val="accent2">
                    <a:lumMod val="50000"/>
                  </a:schemeClr>
                </a:solidFill>
              </a:rPr>
              <a:t>Az</a:t>
            </a:r>
            <a:r>
              <a:rPr lang="az-Latn-AZ" sz="2800" b="1">
                <a:solidFill>
                  <a:schemeClr val="accent2">
                    <a:lumMod val="50000"/>
                  </a:schemeClr>
                </a:solidFill>
              </a:rPr>
              <a:t>ərbaycan Tibb Universitetinin </a:t>
            </a:r>
            <a:r>
              <a:rPr lang="en-US" sz="2800" b="1">
                <a:solidFill>
                  <a:schemeClr val="accent2">
                    <a:lumMod val="50000"/>
                  </a:schemeClr>
                </a:solidFill>
              </a:rPr>
              <a:t>I</a:t>
            </a:r>
            <a:r>
              <a:rPr lang="az-Latn-AZ" sz="2800" b="1">
                <a:solidFill>
                  <a:schemeClr val="accent2">
                    <a:lumMod val="50000"/>
                  </a:schemeClr>
                </a:solidFill>
              </a:rPr>
              <a:t>-Cərrahi Xəstəliklər kafedrası</a:t>
            </a:r>
            <a:endParaRPr lang="ru-RU" sz="2800" b="1" dirty="0">
              <a:solidFill>
                <a:schemeClr val="accent2">
                  <a:lumMod val="50000"/>
                </a:schemeClr>
              </a:solidFill>
            </a:endParaRPr>
          </a:p>
        </p:txBody>
      </p:sp>
      <p:pic>
        <p:nvPicPr>
          <p:cNvPr id="7" name="Рисунок 5">
            <a:extLst>
              <a:ext uri="{FF2B5EF4-FFF2-40B4-BE49-F238E27FC236}">
                <a16:creationId xmlns:a16="http://schemas.microsoft.com/office/drawing/2014/main" id="{DDC89D77-0A3E-4808-ABCC-14D02F7CC8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35" y="1302494"/>
            <a:ext cx="2816993" cy="33756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8" name="Picture 7">
            <a:extLst>
              <a:ext uri="{FF2B5EF4-FFF2-40B4-BE49-F238E27FC236}">
                <a16:creationId xmlns:a16="http://schemas.microsoft.com/office/drawing/2014/main" id="{4B921A35-DD63-4792-A2AE-B091092676F1}"/>
              </a:ext>
            </a:extLst>
          </p:cNvPr>
          <p:cNvPicPr>
            <a:picLocks noChangeAspect="1"/>
          </p:cNvPicPr>
          <p:nvPr/>
        </p:nvPicPr>
        <p:blipFill>
          <a:blip r:embed="rId3"/>
          <a:stretch>
            <a:fillRect/>
          </a:stretch>
        </p:blipFill>
        <p:spPr>
          <a:xfrm>
            <a:off x="3361478" y="1302494"/>
            <a:ext cx="5032582" cy="3375643"/>
          </a:xfrm>
          <a:prstGeom prst="rect">
            <a:avLst/>
          </a:prstGeom>
        </p:spPr>
      </p:pic>
    </p:spTree>
    <p:extLst>
      <p:ext uri="{BB962C8B-B14F-4D97-AF65-F5344CB8AC3E}">
        <p14:creationId xmlns:p14="http://schemas.microsoft.com/office/powerpoint/2010/main" val="1921874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143771" y="2475875"/>
            <a:ext cx="5904458" cy="1470025"/>
          </a:xfrm>
        </p:spPr>
        <p:txBody>
          <a:bodyPr>
            <a:normAutofit fontScale="90000"/>
          </a:bodyPr>
          <a:lstStyle/>
          <a:p>
            <a:pPr fontAlgn="auto">
              <a:spcAft>
                <a:spcPts val="0"/>
              </a:spcAft>
              <a:defRPr/>
            </a:pPr>
            <a:r>
              <a:rPr lang="az-Latn-AZ" dirty="0">
                <a:solidFill>
                  <a:schemeClr val="accent1">
                    <a:lumMod val="50000"/>
                  </a:schemeClr>
                </a:solidFill>
              </a:rPr>
              <a:t>Qaraciyərin cərrahi xəstəliklərinə diaqnostik yanaşma</a:t>
            </a:r>
          </a:p>
        </p:txBody>
      </p:sp>
      <p:sp>
        <p:nvSpPr>
          <p:cNvPr id="11267" name="Rectangle 3"/>
          <p:cNvSpPr>
            <a:spLocks noGrp="1" noChangeArrowheads="1"/>
          </p:cNvSpPr>
          <p:nvPr>
            <p:ph type="subTitle" idx="1"/>
          </p:nvPr>
        </p:nvSpPr>
        <p:spPr>
          <a:xfrm>
            <a:off x="2209800" y="4625692"/>
            <a:ext cx="7772400" cy="1200150"/>
          </a:xfrm>
        </p:spPr>
        <p:txBody>
          <a:bodyPr>
            <a:normAutofit fontScale="92500" lnSpcReduction="20000"/>
          </a:bodyPr>
          <a:lstStyle/>
          <a:p>
            <a:pPr marR="0"/>
            <a:r>
              <a:rPr lang="az-Latn-AZ" sz="2800" b="1" dirty="0"/>
              <a:t>AMEA müxbir üzvü, </a:t>
            </a:r>
          </a:p>
          <a:p>
            <a:pPr marR="0"/>
            <a:r>
              <a:rPr lang="az-Latn-AZ" sz="2800" b="1" dirty="0"/>
              <a:t>Prof.Dr. Nuru Yusifoğlu Bayramov</a:t>
            </a:r>
          </a:p>
          <a:p>
            <a:pPr marR="0"/>
            <a:r>
              <a:rPr lang="az-Latn-AZ" sz="2800" b="1" dirty="0"/>
              <a:t>ATU, I cərrahi xəstəlikləri kafedrası</a:t>
            </a:r>
          </a:p>
        </p:txBody>
      </p:sp>
      <p:sp>
        <p:nvSpPr>
          <p:cNvPr id="2" name="Footer Placeholder 1"/>
          <p:cNvSpPr>
            <a:spLocks noGrp="1"/>
          </p:cNvSpPr>
          <p:nvPr>
            <p:ph type="ftr" sz="quarter" idx="11"/>
          </p:nvPr>
        </p:nvSpPr>
        <p:spPr/>
        <p:txBody>
          <a:bodyPr/>
          <a:lstStyle/>
          <a:p>
            <a:pPr>
              <a:defRPr/>
            </a:pPr>
            <a:r>
              <a:rPr lang="az-Latn-AZ" dirty="0"/>
              <a:t>Prof. NYBay</a:t>
            </a:r>
          </a:p>
        </p:txBody>
      </p:sp>
      <p:sp>
        <p:nvSpPr>
          <p:cNvPr id="3" name="TextBox 2">
            <a:extLst>
              <a:ext uri="{FF2B5EF4-FFF2-40B4-BE49-F238E27FC236}">
                <a16:creationId xmlns:a16="http://schemas.microsoft.com/office/drawing/2014/main" id="{76C68EDF-02BB-4818-9D1D-363E160080FF}"/>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440197118"/>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42CD3-665C-4340-BCE0-9D62AF426694}"/>
              </a:ext>
            </a:extLst>
          </p:cNvPr>
          <p:cNvSpPr>
            <a:spLocks noGrp="1"/>
          </p:cNvSpPr>
          <p:nvPr>
            <p:ph type="title"/>
          </p:nvPr>
        </p:nvSpPr>
        <p:spPr>
          <a:xfrm>
            <a:off x="3057064" y="68715"/>
            <a:ext cx="6192531" cy="695989"/>
          </a:xfrm>
        </p:spPr>
        <p:txBody>
          <a:bodyPr/>
          <a:lstStyle/>
          <a:p>
            <a:r>
              <a:rPr lang="az-Latn-AZ" dirty="0">
                <a:solidFill>
                  <a:schemeClr val="accent2">
                    <a:lumMod val="50000"/>
                  </a:schemeClr>
                </a:solidFill>
              </a:rPr>
              <a:t>Öyrənmə sualları</a:t>
            </a:r>
            <a:endParaRPr lang="en-US" dirty="0">
              <a:solidFill>
                <a:schemeClr val="accent2">
                  <a:lumMod val="50000"/>
                </a:schemeClr>
              </a:solidFill>
            </a:endParaRPr>
          </a:p>
        </p:txBody>
      </p:sp>
      <p:sp>
        <p:nvSpPr>
          <p:cNvPr id="3" name="Content Placeholder 2">
            <a:extLst>
              <a:ext uri="{FF2B5EF4-FFF2-40B4-BE49-F238E27FC236}">
                <a16:creationId xmlns:a16="http://schemas.microsoft.com/office/drawing/2014/main" id="{72AA4DDA-152B-4175-A8D8-E38606DABB5F}"/>
              </a:ext>
            </a:extLst>
          </p:cNvPr>
          <p:cNvSpPr>
            <a:spLocks noGrp="1"/>
          </p:cNvSpPr>
          <p:nvPr>
            <p:ph idx="1"/>
          </p:nvPr>
        </p:nvSpPr>
        <p:spPr>
          <a:xfrm>
            <a:off x="895528" y="1628800"/>
            <a:ext cx="10673079" cy="4824536"/>
          </a:xfrm>
        </p:spPr>
        <p:txBody>
          <a:bodyPr>
            <a:normAutofit fontScale="92500" lnSpcReduction="10000"/>
          </a:bodyPr>
          <a:lstStyle/>
          <a:p>
            <a:r>
              <a:rPr lang="az-Latn-AZ" sz="3200" dirty="0"/>
              <a:t>Orqanın qısa klinik anatomiyası və fizologiyası</a:t>
            </a:r>
          </a:p>
          <a:p>
            <a:r>
              <a:rPr lang="az-Latn-AZ" sz="3200" dirty="0"/>
              <a:t>Ən çox rast gəlinən cərrahi xəstəlikləri hansılardır?</a:t>
            </a:r>
          </a:p>
          <a:p>
            <a:r>
              <a:rPr lang="az-Latn-AZ" sz="3200" dirty="0"/>
              <a:t>Xəstəlikləri hansı əlamətlərlə ortaya çıxır?</a:t>
            </a:r>
          </a:p>
          <a:p>
            <a:r>
              <a:rPr lang="az-Latn-AZ" sz="3200" dirty="0"/>
              <a:t>Müayinə üsulları nələrdir?</a:t>
            </a:r>
          </a:p>
          <a:p>
            <a:r>
              <a:rPr lang="az-Latn-AZ" sz="3200" dirty="0"/>
              <a:t>Diaqnozu necə qoyulur – diaqnoztik mərhələləri hansılardır?</a:t>
            </a:r>
          </a:p>
          <a:p>
            <a:pPr lvl="1"/>
            <a:r>
              <a:rPr lang="az-Latn-AZ" sz="2800" dirty="0"/>
              <a:t>Hansı hallarda şübhələnmək lazımır?</a:t>
            </a:r>
          </a:p>
          <a:p>
            <a:pPr lvl="1"/>
            <a:r>
              <a:rPr lang="az-Latn-AZ" sz="2800" dirty="0"/>
              <a:t>Dəqiqləşdirmək üçün ilkin pillə müayinələr hansılardır?</a:t>
            </a:r>
          </a:p>
          <a:p>
            <a:pPr lvl="1"/>
            <a:r>
              <a:rPr lang="az-Latn-AZ" sz="2800" dirty="0"/>
              <a:t>İkinci və sonrakı pillə müayinələr hansılardır?</a:t>
            </a:r>
          </a:p>
          <a:p>
            <a:pPr lvl="1"/>
            <a:r>
              <a:rPr lang="az-Latn-AZ" sz="2800" dirty="0"/>
              <a:t>Diaqnostik kriteriyalar hansılardır?</a:t>
            </a:r>
          </a:p>
          <a:p>
            <a:r>
              <a:rPr lang="az-Latn-AZ" sz="3200" dirty="0"/>
              <a:t>Hansı cərrahi müalicələr tətbiq edilir?</a:t>
            </a:r>
            <a:endParaRPr lang="en-US" sz="3200" dirty="0"/>
          </a:p>
        </p:txBody>
      </p:sp>
      <p:sp>
        <p:nvSpPr>
          <p:cNvPr id="4" name="Footer Placeholder 3">
            <a:extLst>
              <a:ext uri="{FF2B5EF4-FFF2-40B4-BE49-F238E27FC236}">
                <a16:creationId xmlns:a16="http://schemas.microsoft.com/office/drawing/2014/main" id="{7C225360-1AC7-4D41-82B9-A4F8135277E9}"/>
              </a:ext>
            </a:extLst>
          </p:cNvPr>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D6E54A67-B1A4-4649-B389-33918C05E08B}"/>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880875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9392" y="116104"/>
            <a:ext cx="4773216" cy="564933"/>
          </a:xfrm>
        </p:spPr>
        <p:txBody>
          <a:bodyPr>
            <a:normAutofit/>
          </a:bodyPr>
          <a:lstStyle/>
          <a:p>
            <a:pPr fontAlgn="auto">
              <a:spcAft>
                <a:spcPts val="0"/>
              </a:spcAft>
              <a:defRPr/>
            </a:pPr>
            <a:r>
              <a:rPr lang="az-Latn-AZ" sz="3200" dirty="0">
                <a:solidFill>
                  <a:schemeClr val="accent2">
                    <a:lumMod val="50000"/>
                  </a:schemeClr>
                </a:solidFill>
              </a:rPr>
              <a:t>Qaraciyərin anatomiyası</a:t>
            </a:r>
            <a:endParaRPr lang="en-US" sz="3200" dirty="0">
              <a:solidFill>
                <a:schemeClr val="accent2">
                  <a:lumMod val="50000"/>
                </a:schemeClr>
              </a:solidFill>
            </a:endParaRPr>
          </a:p>
        </p:txBody>
      </p:sp>
      <p:sp>
        <p:nvSpPr>
          <p:cNvPr id="12290" name="Content Placeholder 2"/>
          <p:cNvSpPr>
            <a:spLocks noGrp="1"/>
          </p:cNvSpPr>
          <p:nvPr>
            <p:ph idx="1"/>
          </p:nvPr>
        </p:nvSpPr>
        <p:spPr/>
        <p:txBody>
          <a:bodyPr/>
          <a:lstStyle/>
          <a:p>
            <a:r>
              <a:rPr lang="tr-TR" sz="3600" b="1" dirty="0">
                <a:solidFill>
                  <a:srgbClr val="002060"/>
                </a:solidFill>
              </a:rPr>
              <a:t>Qaraciyər insan bədəninin ən böyük vəzi</a:t>
            </a:r>
            <a:r>
              <a:rPr lang="az-Latn-AZ" sz="3600" b="1" dirty="0">
                <a:solidFill>
                  <a:srgbClr val="002060"/>
                </a:solidFill>
              </a:rPr>
              <a:t>dir</a:t>
            </a:r>
          </a:p>
          <a:p>
            <a:endParaRPr lang="az-Latn-AZ" sz="3600" b="1" dirty="0">
              <a:solidFill>
                <a:srgbClr val="002060"/>
              </a:solidFill>
            </a:endParaRPr>
          </a:p>
          <a:p>
            <a:r>
              <a:rPr lang="az-Latn-AZ" sz="3600" b="1" dirty="0">
                <a:solidFill>
                  <a:srgbClr val="002060"/>
                </a:solidFill>
              </a:rPr>
              <a:t>Ç</a:t>
            </a:r>
            <a:r>
              <a:rPr lang="tr-TR" sz="3600" b="1" dirty="0">
                <a:solidFill>
                  <a:srgbClr val="002060"/>
                </a:solidFill>
              </a:rPr>
              <a:t>əkisi 1100-1600 q., </a:t>
            </a:r>
            <a:endParaRPr lang="az-Latn-AZ" sz="3600" b="1" dirty="0">
              <a:solidFill>
                <a:srgbClr val="002060"/>
              </a:solidFill>
            </a:endParaRPr>
          </a:p>
          <a:p>
            <a:pPr lvl="1"/>
            <a:r>
              <a:rPr lang="tr-TR" sz="3200" b="1" dirty="0">
                <a:solidFill>
                  <a:srgbClr val="002060"/>
                </a:solidFill>
              </a:rPr>
              <a:t>bədən çəkisinə nisbəti 15-20 q/kq </a:t>
            </a:r>
            <a:endParaRPr lang="az-Latn-AZ" sz="3200" b="1" dirty="0">
              <a:solidFill>
                <a:srgbClr val="002060"/>
              </a:solidFill>
            </a:endParaRPr>
          </a:p>
          <a:p>
            <a:pPr lvl="1"/>
            <a:r>
              <a:rPr lang="az-Latn-AZ" sz="3200" b="1" dirty="0">
                <a:solidFill>
                  <a:srgbClr val="002060"/>
                </a:solidFill>
              </a:rPr>
              <a:t>bədən çəkisinin 2%-ni təşkil edir </a:t>
            </a:r>
          </a:p>
          <a:p>
            <a:pPr lvl="1"/>
            <a:r>
              <a:rPr lang="az-Latn-AZ" sz="3200" b="1" dirty="0">
                <a:solidFill>
                  <a:srgbClr val="002060"/>
                </a:solidFill>
              </a:rPr>
              <a:t>qaraciyərin bədən səthinin sahəsinə nisbəti 0,8 L/m</a:t>
            </a:r>
            <a:r>
              <a:rPr lang="az-Latn-AZ" sz="3200" b="1" baseline="30000" dirty="0">
                <a:solidFill>
                  <a:srgbClr val="002060"/>
                </a:solidFill>
              </a:rPr>
              <a:t>2</a:t>
            </a:r>
            <a:r>
              <a:rPr lang="az-Latn-AZ" sz="3200" b="1" dirty="0">
                <a:solidFill>
                  <a:srgbClr val="002060"/>
                </a:solidFill>
              </a:rPr>
              <a:t> </a:t>
            </a:r>
          </a:p>
        </p:txBody>
      </p:sp>
      <p:sp>
        <p:nvSpPr>
          <p:cNvPr id="3" name="Footer Placeholder 2"/>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5C9A8F89-F57B-454B-8826-92B53F0498C8}"/>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837751839"/>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3672" y="97468"/>
            <a:ext cx="6120680" cy="700390"/>
          </a:xfrm>
        </p:spPr>
        <p:txBody>
          <a:bodyPr>
            <a:normAutofit/>
          </a:bodyPr>
          <a:lstStyle/>
          <a:p>
            <a:pPr fontAlgn="auto">
              <a:spcAft>
                <a:spcPts val="0"/>
              </a:spcAft>
              <a:defRPr/>
            </a:pPr>
            <a:r>
              <a:rPr lang="az-Latn-AZ" sz="3200" dirty="0">
                <a:solidFill>
                  <a:schemeClr val="accent2">
                    <a:lumMod val="50000"/>
                  </a:schemeClr>
                </a:solidFill>
              </a:rPr>
              <a:t>Qaraciyərin anatomiyası</a:t>
            </a:r>
            <a:endParaRPr lang="en-US" sz="3200" dirty="0">
              <a:solidFill>
                <a:schemeClr val="accent2">
                  <a:lumMod val="50000"/>
                </a:schemeClr>
              </a:solidFill>
            </a:endParaRPr>
          </a:p>
        </p:txBody>
      </p:sp>
      <p:sp>
        <p:nvSpPr>
          <p:cNvPr id="12290" name="Content Placeholder 2"/>
          <p:cNvSpPr>
            <a:spLocks noGrp="1"/>
          </p:cNvSpPr>
          <p:nvPr>
            <p:ph idx="1"/>
          </p:nvPr>
        </p:nvSpPr>
        <p:spPr/>
        <p:txBody>
          <a:bodyPr/>
          <a:lstStyle/>
          <a:p>
            <a:r>
              <a:rPr lang="tr-TR" sz="3200" dirty="0">
                <a:solidFill>
                  <a:srgbClr val="002060"/>
                </a:solidFill>
              </a:rPr>
              <a:t>Qaraciyər formaca mürəkkəb orqandır və təxminən oval və çəp şəkilində kəsilmiş yumurtanı xatırladır. </a:t>
            </a:r>
            <a:endParaRPr lang="az-Latn-AZ" sz="3200" dirty="0">
              <a:solidFill>
                <a:srgbClr val="002060"/>
              </a:solidFill>
            </a:endParaRPr>
          </a:p>
          <a:p>
            <a:endParaRPr lang="az-Latn-AZ" sz="3200" dirty="0">
              <a:solidFill>
                <a:srgbClr val="002060"/>
              </a:solidFill>
            </a:endParaRPr>
          </a:p>
          <a:p>
            <a:r>
              <a:rPr lang="tr-TR" sz="3200" dirty="0">
                <a:solidFill>
                  <a:srgbClr val="002060"/>
                </a:solidFill>
              </a:rPr>
              <a:t>Maraql</a:t>
            </a:r>
            <a:r>
              <a:rPr lang="az-Latn-AZ" sz="3200" dirty="0">
                <a:solidFill>
                  <a:srgbClr val="002060"/>
                </a:solidFill>
              </a:rPr>
              <a:t>ı cəhətlərdən biri də budur ki, qaraciyərin hər üç müstəvi üzrə (sagital, frontal, horizontal) kəsik səthi təpələri yuvarlaq üçbucağı xatırladır </a:t>
            </a:r>
          </a:p>
          <a:p>
            <a:endParaRPr lang="az-Latn-AZ" sz="3200" dirty="0">
              <a:solidFill>
                <a:srgbClr val="002060"/>
              </a:solidFill>
            </a:endParaRPr>
          </a:p>
          <a:p>
            <a:pPr marL="109537" indent="0" algn="ctr">
              <a:buNone/>
            </a:pPr>
            <a:r>
              <a:rPr lang="az-Latn-AZ" sz="3200" b="1" dirty="0">
                <a:solidFill>
                  <a:srgbClr val="C00000"/>
                </a:solidFill>
              </a:rPr>
              <a:t>Boylama kəsilmiş yumurta</a:t>
            </a:r>
            <a:endParaRPr lang="en-US" sz="3200" b="1" dirty="0">
              <a:solidFill>
                <a:srgbClr val="C00000"/>
              </a:solidFill>
            </a:endParaRPr>
          </a:p>
        </p:txBody>
      </p:sp>
      <p:sp>
        <p:nvSpPr>
          <p:cNvPr id="3" name="Footer Placeholder 2"/>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D729839F-FAD8-437C-B908-632EA91EF0D4}"/>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39305474"/>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az-Latn-AZ"/>
              <a:t>Prof. NYBay</a:t>
            </a:r>
          </a:p>
        </p:txBody>
      </p:sp>
      <p:sp>
        <p:nvSpPr>
          <p:cNvPr id="2" name="Title 1"/>
          <p:cNvSpPr>
            <a:spLocks noGrp="1"/>
          </p:cNvSpPr>
          <p:nvPr>
            <p:ph type="title" idx="4294967295"/>
          </p:nvPr>
        </p:nvSpPr>
        <p:spPr>
          <a:xfrm>
            <a:off x="2999656" y="44450"/>
            <a:ext cx="6120680" cy="850900"/>
          </a:xfrm>
        </p:spPr>
        <p:txBody>
          <a:bodyPr>
            <a:normAutofit/>
          </a:bodyPr>
          <a:lstStyle/>
          <a:p>
            <a:pPr fontAlgn="auto">
              <a:spcAft>
                <a:spcPts val="0"/>
              </a:spcAft>
              <a:defRPr/>
            </a:pPr>
            <a:r>
              <a:rPr lang="az-Latn-AZ" sz="3200" dirty="0">
                <a:solidFill>
                  <a:schemeClr val="accent2">
                    <a:lumMod val="50000"/>
                  </a:schemeClr>
                </a:solidFill>
              </a:rPr>
              <a:t>Qaraciyərin anatomiyası</a:t>
            </a:r>
            <a:endParaRPr lang="en-US" sz="3200" dirty="0">
              <a:solidFill>
                <a:schemeClr val="accent2">
                  <a:lumMod val="50000"/>
                </a:schemeClr>
              </a:solidFill>
            </a:endParaRPr>
          </a:p>
        </p:txBody>
      </p:sp>
      <p:pic>
        <p:nvPicPr>
          <p:cNvPr id="13315" name="Picture 2" descr="inernal human orga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7825" y="1001473"/>
            <a:ext cx="3816350" cy="543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847528" y="3059668"/>
            <a:ext cx="1877437" cy="369332"/>
          </a:xfrm>
          <a:prstGeom prst="rect">
            <a:avLst/>
          </a:prstGeom>
          <a:noFill/>
        </p:spPr>
        <p:txBody>
          <a:bodyPr wrap="none" rtlCol="0">
            <a:spAutoFit/>
          </a:bodyPr>
          <a:lstStyle/>
          <a:p>
            <a:r>
              <a:rPr lang="az-Latn-AZ" b="1" dirty="0">
                <a:solidFill>
                  <a:srgbClr val="002060"/>
                </a:solidFill>
              </a:rPr>
              <a:t>Orqanotopiyası</a:t>
            </a:r>
            <a:endParaRPr lang="en-US" b="1" dirty="0">
              <a:solidFill>
                <a:srgbClr val="002060"/>
              </a:solidFill>
            </a:endParaRPr>
          </a:p>
        </p:txBody>
      </p:sp>
      <p:sp>
        <p:nvSpPr>
          <p:cNvPr id="6" name="TextBox 5">
            <a:extLst>
              <a:ext uri="{FF2B5EF4-FFF2-40B4-BE49-F238E27FC236}">
                <a16:creationId xmlns:a16="http://schemas.microsoft.com/office/drawing/2014/main" id="{FB56B024-72EF-4B32-A576-5BAE273E49D5}"/>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defRPr/>
            </a:pPr>
            <a:r>
              <a:rPr lang="az-Latn-AZ"/>
              <a:t>Prof. NYBay</a:t>
            </a:r>
          </a:p>
        </p:txBody>
      </p:sp>
      <p:sp>
        <p:nvSpPr>
          <p:cNvPr id="2" name="Title 1"/>
          <p:cNvSpPr>
            <a:spLocks noGrp="1"/>
          </p:cNvSpPr>
          <p:nvPr>
            <p:ph type="title" idx="4294967295"/>
          </p:nvPr>
        </p:nvSpPr>
        <p:spPr>
          <a:xfrm>
            <a:off x="2999656" y="44624"/>
            <a:ext cx="6192688" cy="850900"/>
          </a:xfrm>
        </p:spPr>
        <p:txBody>
          <a:bodyPr>
            <a:normAutofit/>
          </a:bodyPr>
          <a:lstStyle/>
          <a:p>
            <a:pPr fontAlgn="auto">
              <a:spcAft>
                <a:spcPts val="0"/>
              </a:spcAft>
              <a:defRPr/>
            </a:pPr>
            <a:r>
              <a:rPr lang="az-Latn-AZ" sz="3200" dirty="0">
                <a:solidFill>
                  <a:schemeClr val="accent2">
                    <a:lumMod val="50000"/>
                  </a:schemeClr>
                </a:solidFill>
              </a:rPr>
              <a:t>Qaraciyərin anatomiyası</a:t>
            </a:r>
            <a:endParaRPr lang="en-US" sz="3200" dirty="0">
              <a:solidFill>
                <a:schemeClr val="accent2">
                  <a:lumMod val="50000"/>
                </a:schemeClr>
              </a:solidFill>
            </a:endParaRPr>
          </a:p>
        </p:txBody>
      </p:sp>
      <p:pic>
        <p:nvPicPr>
          <p:cNvPr id="14339" name="Picture 4" descr="http://www.thelifetree.com/images/liver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1" y="1692276"/>
            <a:ext cx="3529013" cy="435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12" descr="liver pulled upwards to show the position of the stomach underne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0088" y="1946276"/>
            <a:ext cx="4229100"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Box 4"/>
          <p:cNvSpPr txBox="1">
            <a:spLocks noChangeArrowheads="1"/>
          </p:cNvSpPr>
          <p:nvPr/>
        </p:nvSpPr>
        <p:spPr bwMode="auto">
          <a:xfrm>
            <a:off x="5000626" y="1181100"/>
            <a:ext cx="2557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t>Orqanlara münasibəti</a:t>
            </a:r>
            <a:endParaRPr lang="en-US" b="1" dirty="0"/>
          </a:p>
        </p:txBody>
      </p:sp>
      <p:sp>
        <p:nvSpPr>
          <p:cNvPr id="7" name="TextBox 6">
            <a:extLst>
              <a:ext uri="{FF2B5EF4-FFF2-40B4-BE49-F238E27FC236}">
                <a16:creationId xmlns:a16="http://schemas.microsoft.com/office/drawing/2014/main" id="{DFD4362D-5C63-4FD0-ACF6-2CB4A74BC778}"/>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2695575" y="936626"/>
            <a:ext cx="1841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br>
              <a:rPr lang="az-Latn-AZ" sz="1200"/>
            </a:br>
            <a:endParaRPr lang="az-Latn-AZ"/>
          </a:p>
        </p:txBody>
      </p:sp>
      <p:graphicFrame>
        <p:nvGraphicFramePr>
          <p:cNvPr id="20483" name="Group 3"/>
          <p:cNvGraphicFramePr>
            <a:graphicFrameLocks noGrp="1"/>
          </p:cNvGraphicFramePr>
          <p:nvPr/>
        </p:nvGraphicFramePr>
        <p:xfrm>
          <a:off x="2695576" y="1485901"/>
          <a:ext cx="6251575" cy="4435475"/>
        </p:xfrm>
        <a:graphic>
          <a:graphicData uri="http://schemas.openxmlformats.org/drawingml/2006/table">
            <a:tbl>
              <a:tblPr/>
              <a:tblGrid>
                <a:gridCol w="6251575">
                  <a:extLst>
                    <a:ext uri="{9D8B030D-6E8A-4147-A177-3AD203B41FA5}">
                      <a16:colId xmlns:a16="http://schemas.microsoft.com/office/drawing/2014/main" val="20000"/>
                    </a:ext>
                  </a:extLst>
                </a:gridCol>
              </a:tblGrid>
              <a:tr h="44354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az-Latn-AZ" sz="1200" b="0" i="0" u="none" strike="noStrike" cap="none" normalizeH="0" baseline="0">
                          <a:ln>
                            <a:noFill/>
                          </a:ln>
                          <a:solidFill>
                            <a:schemeClr val="tx1"/>
                          </a:solidFill>
                          <a:effectLst/>
                          <a:latin typeface="Arial" charset="0"/>
                          <a:cs typeface="Arial" charset="0"/>
                        </a:rPr>
                        <a:t>  </a:t>
                      </a:r>
                      <a:r>
                        <a:rPr kumimoji="0" lang="az-Latn-AZ" sz="27300" b="0" i="0" u="none" strike="noStrike" cap="none" normalizeH="0" baseline="0">
                          <a:ln>
                            <a:noFill/>
                          </a:ln>
                          <a:solidFill>
                            <a:schemeClr val="tx1"/>
                          </a:solidFill>
                          <a:effectLst/>
                          <a:latin typeface="Arial" charset="0"/>
                          <a:cs typeface="Arial" charset="0"/>
                        </a:rPr>
                        <a:t> </a:t>
                      </a:r>
                      <a:r>
                        <a:rPr kumimoji="0" lang="az-Latn-AZ" sz="1200" b="0" i="0" u="none" strike="noStrike" cap="none" normalizeH="0" baseline="0">
                          <a:ln>
                            <a:noFill/>
                          </a:ln>
                          <a:solidFill>
                            <a:schemeClr val="tx1"/>
                          </a:solidFill>
                          <a:effectLst/>
                          <a:latin typeface="Arial" charset="0"/>
                          <a:cs typeface="Arial" charset="0"/>
                        </a:rPr>
                        <a:t>                                                                                                                                                          </a:t>
                      </a:r>
                    </a:p>
                  </a:txBody>
                  <a:tcPr anchor="ct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15365" name="Picture 9" descr="li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9725" y="1485901"/>
            <a:ext cx="7153275" cy="465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1"/>
          <p:cNvSpPr txBox="1">
            <a:spLocks/>
          </p:cNvSpPr>
          <p:nvPr/>
        </p:nvSpPr>
        <p:spPr>
          <a:xfrm>
            <a:off x="3057524" y="97468"/>
            <a:ext cx="6206828" cy="523220"/>
          </a:xfrm>
          <a:prstGeom prst="rect">
            <a:avLst/>
          </a:prstGeom>
        </p:spPr>
        <p:txBody>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defRPr/>
            </a:pPr>
            <a:r>
              <a:rPr lang="az-Latn-AZ" sz="3200" b="1" kern="0" dirty="0">
                <a:solidFill>
                  <a:schemeClr val="accent2">
                    <a:lumMod val="50000"/>
                  </a:schemeClr>
                </a:solidFill>
                <a:latin typeface="+mn-lt"/>
              </a:rPr>
              <a:t>Qaraciyərin anatomiyası</a:t>
            </a:r>
            <a:endParaRPr lang="en-US" sz="3200" b="1" kern="0" dirty="0">
              <a:solidFill>
                <a:schemeClr val="accent2">
                  <a:lumMod val="50000"/>
                </a:schemeClr>
              </a:solidFill>
              <a:latin typeface="+mn-lt"/>
            </a:endParaRPr>
          </a:p>
        </p:txBody>
      </p:sp>
      <p:sp>
        <p:nvSpPr>
          <p:cNvPr id="2" name="Footer Placeholder 1"/>
          <p:cNvSpPr>
            <a:spLocks noGrp="1"/>
          </p:cNvSpPr>
          <p:nvPr>
            <p:ph type="ftr" sz="quarter" idx="11"/>
          </p:nvPr>
        </p:nvSpPr>
        <p:spPr/>
        <p:txBody>
          <a:bodyPr/>
          <a:lstStyle/>
          <a:p>
            <a:pPr>
              <a:defRPr/>
            </a:pPr>
            <a:r>
              <a:rPr lang="az-Latn-AZ"/>
              <a:t>Prof. NYBay</a:t>
            </a:r>
          </a:p>
        </p:txBody>
      </p:sp>
      <p:sp>
        <p:nvSpPr>
          <p:cNvPr id="7" name="TextBox 6">
            <a:extLst>
              <a:ext uri="{FF2B5EF4-FFF2-40B4-BE49-F238E27FC236}">
                <a16:creationId xmlns:a16="http://schemas.microsoft.com/office/drawing/2014/main" id="{96A536D5-52FE-413B-AC78-47A23D7F8A3C}"/>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2695575" y="936626"/>
            <a:ext cx="1841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br>
              <a:rPr lang="az-Latn-AZ" sz="1200"/>
            </a:br>
            <a:endParaRPr lang="az-Latn-AZ"/>
          </a:p>
        </p:txBody>
      </p:sp>
      <p:sp>
        <p:nvSpPr>
          <p:cNvPr id="12" name="Title 1"/>
          <p:cNvSpPr txBox="1">
            <a:spLocks/>
          </p:cNvSpPr>
          <p:nvPr/>
        </p:nvSpPr>
        <p:spPr>
          <a:xfrm>
            <a:off x="3071664" y="97468"/>
            <a:ext cx="5904656" cy="496737"/>
          </a:xfrm>
          <a:prstGeom prst="rect">
            <a:avLst/>
          </a:prstGeom>
        </p:spPr>
        <p:txBody>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defRPr/>
            </a:pPr>
            <a:r>
              <a:rPr lang="az-Latn-AZ" sz="3200" b="1" kern="0" dirty="0">
                <a:solidFill>
                  <a:schemeClr val="accent2">
                    <a:lumMod val="50000"/>
                  </a:schemeClr>
                </a:solidFill>
                <a:latin typeface="+mn-lt"/>
              </a:rPr>
              <a:t>Qaraciyərin anatomiyası</a:t>
            </a:r>
            <a:endParaRPr lang="en-US" sz="3200" b="1" kern="0" dirty="0">
              <a:solidFill>
                <a:schemeClr val="accent2">
                  <a:lumMod val="50000"/>
                </a:schemeClr>
              </a:solidFill>
              <a:latin typeface="+mn-lt"/>
            </a:endParaRPr>
          </a:p>
        </p:txBody>
      </p:sp>
      <p:pic>
        <p:nvPicPr>
          <p:cNvPr id="16388" name="Picture 4" descr="liver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2614" y="1628776"/>
            <a:ext cx="3368675"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2" descr="http://www.epidemic.org/theFacts/essentials/images/liverDiagram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5480" y="1226374"/>
            <a:ext cx="355282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3" descr="http://www.epidemic.org/theFacts/essentials/images/liverDiagram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5536" y="3994705"/>
            <a:ext cx="342900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TextBox 1"/>
          <p:cNvSpPr txBox="1">
            <a:spLocks noChangeArrowheads="1"/>
          </p:cNvSpPr>
          <p:nvPr/>
        </p:nvSpPr>
        <p:spPr bwMode="auto">
          <a:xfrm>
            <a:off x="4799856" y="1026319"/>
            <a:ext cx="34154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chemeClr val="tx2"/>
                </a:solidFill>
                <a:latin typeface="+mn-lt"/>
              </a:rPr>
              <a:t>Müxtəlif tərəflərdən görünüşü</a:t>
            </a:r>
            <a:endParaRPr lang="en-US" sz="2000" b="1" dirty="0">
              <a:solidFill>
                <a:schemeClr val="tx2"/>
              </a:solidFill>
              <a:latin typeface="+mn-lt"/>
            </a:endParaRPr>
          </a:p>
        </p:txBody>
      </p:sp>
      <p:sp>
        <p:nvSpPr>
          <p:cNvPr id="2" name="Footer Placeholder 1"/>
          <p:cNvSpPr>
            <a:spLocks noGrp="1"/>
          </p:cNvSpPr>
          <p:nvPr>
            <p:ph type="ftr" sz="quarter" idx="11"/>
          </p:nvPr>
        </p:nvSpPr>
        <p:spPr/>
        <p:txBody>
          <a:bodyPr/>
          <a:lstStyle/>
          <a:p>
            <a:pPr>
              <a:defRPr/>
            </a:pPr>
            <a:r>
              <a:rPr lang="az-Latn-AZ"/>
              <a:t>Prof. NYBay</a:t>
            </a:r>
          </a:p>
        </p:txBody>
      </p:sp>
      <p:sp>
        <p:nvSpPr>
          <p:cNvPr id="9" name="TextBox 8">
            <a:extLst>
              <a:ext uri="{FF2B5EF4-FFF2-40B4-BE49-F238E27FC236}">
                <a16:creationId xmlns:a16="http://schemas.microsoft.com/office/drawing/2014/main" id="{BD506AA4-3BE6-4EC4-9246-4E45288D02EB}"/>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2695575" y="936626"/>
            <a:ext cx="1841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br>
              <a:rPr lang="az-Latn-AZ" sz="1200"/>
            </a:br>
            <a:endParaRPr lang="az-Latn-AZ"/>
          </a:p>
        </p:txBody>
      </p:sp>
      <p:sp>
        <p:nvSpPr>
          <p:cNvPr id="12" name="Title 1"/>
          <p:cNvSpPr txBox="1">
            <a:spLocks/>
          </p:cNvSpPr>
          <p:nvPr/>
        </p:nvSpPr>
        <p:spPr>
          <a:xfrm>
            <a:off x="3148012" y="102718"/>
            <a:ext cx="5972323" cy="661986"/>
          </a:xfrm>
          <a:prstGeom prst="rect">
            <a:avLst/>
          </a:prstGeom>
        </p:spPr>
        <p:txBody>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defRPr/>
            </a:pPr>
            <a:r>
              <a:rPr lang="az-Latn-AZ" sz="3200" b="1" kern="0" dirty="0">
                <a:solidFill>
                  <a:schemeClr val="accent2">
                    <a:lumMod val="50000"/>
                  </a:schemeClr>
                </a:solidFill>
                <a:latin typeface="+mn-lt"/>
              </a:rPr>
              <a:t>Qaraciyərin anatomiyası</a:t>
            </a:r>
            <a:endParaRPr lang="en-US" sz="3200" b="1" kern="0" dirty="0">
              <a:solidFill>
                <a:schemeClr val="accent2">
                  <a:lumMod val="50000"/>
                </a:schemeClr>
              </a:solidFill>
              <a:latin typeface="+mn-lt"/>
            </a:endParaRPr>
          </a:p>
        </p:txBody>
      </p:sp>
      <p:sp>
        <p:nvSpPr>
          <p:cNvPr id="17412" name="TextBox 1"/>
          <p:cNvSpPr txBox="1">
            <a:spLocks noChangeArrowheads="1"/>
          </p:cNvSpPr>
          <p:nvPr/>
        </p:nvSpPr>
        <p:spPr bwMode="auto">
          <a:xfrm>
            <a:off x="4258469" y="1126333"/>
            <a:ext cx="4213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a:solidFill>
                  <a:schemeClr val="tx2"/>
                </a:solidFill>
                <a:latin typeface="+mn-lt"/>
              </a:rPr>
              <a:t>Qaraciyər 2-li qan təchizatına malikdir</a:t>
            </a:r>
            <a:endParaRPr lang="en-US" sz="2000" b="1">
              <a:solidFill>
                <a:schemeClr val="tx2"/>
              </a:solidFill>
              <a:latin typeface="+mn-lt"/>
            </a:endParaRPr>
          </a:p>
        </p:txBody>
      </p:sp>
      <p:pic>
        <p:nvPicPr>
          <p:cNvPr id="17413" name="Picture 8" descr="hep por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5575" y="1694051"/>
            <a:ext cx="7844532" cy="467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pPr>
              <a:defRPr/>
            </a:pPr>
            <a:r>
              <a:rPr lang="az-Latn-AZ"/>
              <a:t>Prof. NYBay</a:t>
            </a:r>
          </a:p>
        </p:txBody>
      </p:sp>
      <p:sp>
        <p:nvSpPr>
          <p:cNvPr id="7" name="TextBox 6">
            <a:extLst>
              <a:ext uri="{FF2B5EF4-FFF2-40B4-BE49-F238E27FC236}">
                <a16:creationId xmlns:a16="http://schemas.microsoft.com/office/drawing/2014/main" id="{B5FE548E-AEBA-4ECC-B1F8-BC5A0F17AC84}"/>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2695575" y="936626"/>
            <a:ext cx="1841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br>
              <a:rPr lang="az-Latn-AZ" sz="1200"/>
            </a:br>
            <a:endParaRPr lang="az-Latn-AZ"/>
          </a:p>
        </p:txBody>
      </p:sp>
      <p:sp>
        <p:nvSpPr>
          <p:cNvPr id="12" name="Title 1"/>
          <p:cNvSpPr txBox="1">
            <a:spLocks/>
          </p:cNvSpPr>
          <p:nvPr/>
        </p:nvSpPr>
        <p:spPr>
          <a:xfrm>
            <a:off x="2999656" y="80642"/>
            <a:ext cx="6192688" cy="523220"/>
          </a:xfrm>
          <a:prstGeom prst="rect">
            <a:avLst/>
          </a:prstGeom>
        </p:spPr>
        <p:txBody>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defRPr/>
            </a:pPr>
            <a:r>
              <a:rPr lang="az-Latn-AZ" sz="3200" b="1" kern="0" dirty="0">
                <a:solidFill>
                  <a:schemeClr val="accent2">
                    <a:lumMod val="50000"/>
                  </a:schemeClr>
                </a:solidFill>
                <a:latin typeface="+mn-lt"/>
              </a:rPr>
              <a:t>Qaraciyərin anatomiyası</a:t>
            </a:r>
            <a:endParaRPr lang="en-US" sz="3200" b="1" kern="0" dirty="0">
              <a:solidFill>
                <a:schemeClr val="accent2">
                  <a:lumMod val="50000"/>
                </a:schemeClr>
              </a:solidFill>
              <a:latin typeface="+mn-lt"/>
            </a:endParaRPr>
          </a:p>
        </p:txBody>
      </p:sp>
      <p:sp>
        <p:nvSpPr>
          <p:cNvPr id="18436" name="TextBox 1"/>
          <p:cNvSpPr txBox="1">
            <a:spLocks noChangeArrowheads="1"/>
          </p:cNvSpPr>
          <p:nvPr/>
        </p:nvSpPr>
        <p:spPr bwMode="auto">
          <a:xfrm>
            <a:off x="6600056" y="1459845"/>
            <a:ext cx="22670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chemeClr val="tx2"/>
                </a:solidFill>
                <a:latin typeface="+mn-lt"/>
              </a:rPr>
              <a:t>Qaraciyər arteriyası</a:t>
            </a:r>
            <a:endParaRPr lang="en-US" sz="2000" b="1" dirty="0">
              <a:solidFill>
                <a:schemeClr val="tx2"/>
              </a:solidFill>
              <a:latin typeface="+mn-lt"/>
            </a:endParaRPr>
          </a:p>
        </p:txBody>
      </p:sp>
      <p:pic>
        <p:nvPicPr>
          <p:cNvPr id="18437" name="Picture 4" descr="http://www.thelifetree.com/images/liver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7863" y="836614"/>
            <a:ext cx="40259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2" descr="Normal anatomy of the hepatic artery in an 1-year-old girl. Oblique axial maximum intensity projection image shows the right hepatic artery (RHA), left hepatic artery (LHA), splenic artery (SA), and left gastric artery (LGA). Two middle hepatic arteries (arrows) arise from the right hepatic art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5250" y="2565401"/>
            <a:ext cx="3816350" cy="335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pPr>
              <a:defRPr/>
            </a:pPr>
            <a:r>
              <a:rPr lang="az-Latn-AZ"/>
              <a:t>Prof. NYBay</a:t>
            </a:r>
          </a:p>
        </p:txBody>
      </p:sp>
      <p:sp>
        <p:nvSpPr>
          <p:cNvPr id="8" name="TextBox 7">
            <a:extLst>
              <a:ext uri="{FF2B5EF4-FFF2-40B4-BE49-F238E27FC236}">
                <a16:creationId xmlns:a16="http://schemas.microsoft.com/office/drawing/2014/main" id="{5726ADA0-9D31-463C-AFDB-3F081756BEA8}"/>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defRPr/>
            </a:pPr>
            <a:r>
              <a:rPr lang="az-Latn-AZ"/>
              <a:t>Prof. NYBay</a:t>
            </a:r>
          </a:p>
        </p:txBody>
      </p:sp>
      <p:sp>
        <p:nvSpPr>
          <p:cNvPr id="2" name="Title 1"/>
          <p:cNvSpPr>
            <a:spLocks noGrp="1"/>
          </p:cNvSpPr>
          <p:nvPr>
            <p:ph type="title" idx="4294967295"/>
          </p:nvPr>
        </p:nvSpPr>
        <p:spPr>
          <a:xfrm>
            <a:off x="3071812" y="57820"/>
            <a:ext cx="5976516" cy="850900"/>
          </a:xfrm>
        </p:spPr>
        <p:txBody>
          <a:bodyPr>
            <a:normAutofit/>
          </a:bodyPr>
          <a:lstStyle/>
          <a:p>
            <a:pPr fontAlgn="auto">
              <a:spcAft>
                <a:spcPts val="0"/>
              </a:spcAft>
              <a:defRPr/>
            </a:pPr>
            <a:r>
              <a:rPr lang="az-Latn-AZ" sz="3200" dirty="0">
                <a:solidFill>
                  <a:schemeClr val="accent2">
                    <a:lumMod val="50000"/>
                  </a:schemeClr>
                </a:solidFill>
              </a:rPr>
              <a:t>Qaracirərin anatomiyası</a:t>
            </a:r>
            <a:endParaRPr lang="en-US" sz="3200" dirty="0">
              <a:solidFill>
                <a:schemeClr val="accent2">
                  <a:lumMod val="50000"/>
                </a:schemeClr>
              </a:solidFill>
            </a:endParaRPr>
          </a:p>
        </p:txBody>
      </p:sp>
      <p:pic>
        <p:nvPicPr>
          <p:cNvPr id="19459" name="Picture 4" descr="http://bucherillustration.com/portfolio/wp-content/uploads/2011/04/Journey_portalvei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8301" y="1700808"/>
            <a:ext cx="4748213"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extBox 2"/>
          <p:cNvSpPr txBox="1">
            <a:spLocks noChangeArrowheads="1"/>
          </p:cNvSpPr>
          <p:nvPr/>
        </p:nvSpPr>
        <p:spPr bwMode="auto">
          <a:xfrm>
            <a:off x="5099775" y="1058942"/>
            <a:ext cx="19205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800" b="1" dirty="0">
                <a:latin typeface="+mn-lt"/>
              </a:rPr>
              <a:t>Qapı venası</a:t>
            </a:r>
            <a:endParaRPr lang="en-US" sz="2800" b="1" dirty="0">
              <a:latin typeface="+mn-lt"/>
            </a:endParaRPr>
          </a:p>
        </p:txBody>
      </p:sp>
      <p:pic>
        <p:nvPicPr>
          <p:cNvPr id="19461" name="Picture 6" descr="http://radiographics.rsna.org/content/31/4/1017/F27.lar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2263" y="3069233"/>
            <a:ext cx="3700462" cy="271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extBox 3"/>
          <p:cNvSpPr txBox="1">
            <a:spLocks noChangeArrowheads="1"/>
          </p:cNvSpPr>
          <p:nvPr/>
        </p:nvSpPr>
        <p:spPr bwMode="auto">
          <a:xfrm>
            <a:off x="7464426" y="2565400"/>
            <a:ext cx="1800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a:t>KT-angioqrafiya</a:t>
            </a:r>
            <a:endParaRPr lang="en-US"/>
          </a:p>
        </p:txBody>
      </p:sp>
      <p:sp>
        <p:nvSpPr>
          <p:cNvPr id="8" name="TextBox 7">
            <a:extLst>
              <a:ext uri="{FF2B5EF4-FFF2-40B4-BE49-F238E27FC236}">
                <a16:creationId xmlns:a16="http://schemas.microsoft.com/office/drawing/2014/main" id="{179557B4-8B35-47CB-BE00-9EADAE706D47}"/>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0"/>
          <p:cNvSpPr txBox="1">
            <a:spLocks noChangeArrowheads="1"/>
          </p:cNvSpPr>
          <p:nvPr/>
        </p:nvSpPr>
        <p:spPr bwMode="auto">
          <a:xfrm>
            <a:off x="5760670" y="971645"/>
            <a:ext cx="251383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dirty="0">
                <a:solidFill>
                  <a:schemeClr val="tx2"/>
                </a:solidFill>
                <a:latin typeface="+mn-lt"/>
              </a:rPr>
              <a:t>Qaraciyər venaları</a:t>
            </a:r>
          </a:p>
        </p:txBody>
      </p:sp>
      <p:grpSp>
        <p:nvGrpSpPr>
          <p:cNvPr id="20483" name="Group 1"/>
          <p:cNvGrpSpPr>
            <a:grpSpLocks/>
          </p:cNvGrpSpPr>
          <p:nvPr/>
        </p:nvGrpSpPr>
        <p:grpSpPr bwMode="auto">
          <a:xfrm>
            <a:off x="1726505" y="799815"/>
            <a:ext cx="3730823" cy="2815977"/>
            <a:chOff x="1871873" y="1038696"/>
            <a:chExt cx="6384504" cy="5054600"/>
          </a:xfrm>
        </p:grpSpPr>
        <p:sp>
          <p:nvSpPr>
            <p:cNvPr id="20489" name="AutoShape 2"/>
            <p:cNvSpPr>
              <a:spLocks noChangeArrowheads="1"/>
            </p:cNvSpPr>
            <p:nvPr/>
          </p:nvSpPr>
          <p:spPr bwMode="auto">
            <a:xfrm>
              <a:off x="4471988" y="1038696"/>
              <a:ext cx="671512" cy="5054600"/>
            </a:xfrm>
            <a:prstGeom prst="can">
              <a:avLst>
                <a:gd name="adj" fmla="val 59346"/>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90" name="Freeform 20"/>
            <p:cNvSpPr>
              <a:spLocks/>
            </p:cNvSpPr>
            <p:nvPr/>
          </p:nvSpPr>
          <p:spPr bwMode="auto">
            <a:xfrm>
              <a:off x="5064125" y="1541934"/>
              <a:ext cx="1958975" cy="2730500"/>
            </a:xfrm>
            <a:custGeom>
              <a:avLst/>
              <a:gdLst>
                <a:gd name="T0" fmla="*/ 161925 w 1234"/>
                <a:gd name="T1" fmla="*/ 47625 h 1720"/>
                <a:gd name="T2" fmla="*/ 1108075 w 1234"/>
                <a:gd name="T3" fmla="*/ 509588 h 1720"/>
                <a:gd name="T4" fmla="*/ 1579563 w 1234"/>
                <a:gd name="T5" fmla="*/ 1281113 h 1720"/>
                <a:gd name="T6" fmla="*/ 1831975 w 1234"/>
                <a:gd name="T7" fmla="*/ 1423988 h 1720"/>
                <a:gd name="T8" fmla="*/ 1562100 w 1234"/>
                <a:gd name="T9" fmla="*/ 1408113 h 1720"/>
                <a:gd name="T10" fmla="*/ 1798638 w 1234"/>
                <a:gd name="T11" fmla="*/ 2454275 h 1720"/>
                <a:gd name="T12" fmla="*/ 1920875 w 1234"/>
                <a:gd name="T13" fmla="*/ 2605088 h 1720"/>
                <a:gd name="T14" fmla="*/ 1716088 w 1234"/>
                <a:gd name="T15" fmla="*/ 2538413 h 1720"/>
                <a:gd name="T16" fmla="*/ 1468438 w 1234"/>
                <a:gd name="T17" fmla="*/ 1455738 h 1720"/>
                <a:gd name="T18" fmla="*/ 1436688 w 1234"/>
                <a:gd name="T19" fmla="*/ 1304925 h 1720"/>
                <a:gd name="T20" fmla="*/ 1196975 w 1234"/>
                <a:gd name="T21" fmla="*/ 877888 h 1720"/>
                <a:gd name="T22" fmla="*/ 1068388 w 1234"/>
                <a:gd name="T23" fmla="*/ 1287463 h 1720"/>
                <a:gd name="T24" fmla="*/ 1044575 w 1234"/>
                <a:gd name="T25" fmla="*/ 687388 h 1720"/>
                <a:gd name="T26" fmla="*/ 574675 w 1234"/>
                <a:gd name="T27" fmla="*/ 344488 h 1720"/>
                <a:gd name="T28" fmla="*/ 85725 w 1234"/>
                <a:gd name="T29" fmla="*/ 201613 h 1720"/>
                <a:gd name="T30" fmla="*/ 161925 w 1234"/>
                <a:gd name="T31" fmla="*/ 47625 h 17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34" h="1720">
                  <a:moveTo>
                    <a:pt x="102" y="30"/>
                  </a:moveTo>
                  <a:cubicBezTo>
                    <a:pt x="209" y="62"/>
                    <a:pt x="549" y="192"/>
                    <a:pt x="698" y="321"/>
                  </a:cubicBezTo>
                  <a:cubicBezTo>
                    <a:pt x="847" y="450"/>
                    <a:pt x="919" y="711"/>
                    <a:pt x="995" y="807"/>
                  </a:cubicBezTo>
                  <a:cubicBezTo>
                    <a:pt x="1071" y="903"/>
                    <a:pt x="1156" y="883"/>
                    <a:pt x="1154" y="897"/>
                  </a:cubicBezTo>
                  <a:cubicBezTo>
                    <a:pt x="1154" y="961"/>
                    <a:pt x="1071" y="955"/>
                    <a:pt x="984" y="887"/>
                  </a:cubicBezTo>
                  <a:cubicBezTo>
                    <a:pt x="991" y="996"/>
                    <a:pt x="1086" y="1412"/>
                    <a:pt x="1133" y="1546"/>
                  </a:cubicBezTo>
                  <a:cubicBezTo>
                    <a:pt x="1171" y="1672"/>
                    <a:pt x="1234" y="1587"/>
                    <a:pt x="1210" y="1641"/>
                  </a:cubicBezTo>
                  <a:cubicBezTo>
                    <a:pt x="1186" y="1694"/>
                    <a:pt x="1128" y="1720"/>
                    <a:pt x="1081" y="1599"/>
                  </a:cubicBezTo>
                  <a:cubicBezTo>
                    <a:pt x="1034" y="1478"/>
                    <a:pt x="955" y="1047"/>
                    <a:pt x="925" y="917"/>
                  </a:cubicBezTo>
                  <a:cubicBezTo>
                    <a:pt x="896" y="788"/>
                    <a:pt x="934" y="883"/>
                    <a:pt x="905" y="822"/>
                  </a:cubicBezTo>
                  <a:cubicBezTo>
                    <a:pt x="876" y="761"/>
                    <a:pt x="793" y="555"/>
                    <a:pt x="754" y="553"/>
                  </a:cubicBezTo>
                  <a:cubicBezTo>
                    <a:pt x="715" y="551"/>
                    <a:pt x="689" y="831"/>
                    <a:pt x="673" y="811"/>
                  </a:cubicBezTo>
                  <a:cubicBezTo>
                    <a:pt x="642" y="712"/>
                    <a:pt x="710" y="532"/>
                    <a:pt x="658" y="433"/>
                  </a:cubicBezTo>
                  <a:cubicBezTo>
                    <a:pt x="606" y="334"/>
                    <a:pt x="463" y="268"/>
                    <a:pt x="362" y="217"/>
                  </a:cubicBezTo>
                  <a:cubicBezTo>
                    <a:pt x="261" y="166"/>
                    <a:pt x="97" y="158"/>
                    <a:pt x="54" y="127"/>
                  </a:cubicBezTo>
                  <a:cubicBezTo>
                    <a:pt x="11" y="96"/>
                    <a:pt x="0" y="0"/>
                    <a:pt x="102" y="30"/>
                  </a:cubicBezTo>
                  <a:close/>
                </a:path>
              </a:pathLst>
            </a:custGeom>
            <a:solidFill>
              <a:srgbClr val="333399">
                <a:alpha val="85097"/>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91" name="Freeform 27"/>
            <p:cNvSpPr>
              <a:spLocks/>
            </p:cNvSpPr>
            <p:nvPr/>
          </p:nvSpPr>
          <p:spPr bwMode="auto">
            <a:xfrm>
              <a:off x="2847975" y="1510184"/>
              <a:ext cx="1724025" cy="3330575"/>
            </a:xfrm>
            <a:custGeom>
              <a:avLst/>
              <a:gdLst>
                <a:gd name="T0" fmla="*/ 1671638 w 1086"/>
                <a:gd name="T1" fmla="*/ 7938 h 2098"/>
                <a:gd name="T2" fmla="*/ 1258888 w 1086"/>
                <a:gd name="T3" fmla="*/ 112713 h 2098"/>
                <a:gd name="T4" fmla="*/ 747713 w 1086"/>
                <a:gd name="T5" fmla="*/ 441325 h 2098"/>
                <a:gd name="T6" fmla="*/ 331788 w 1086"/>
                <a:gd name="T7" fmla="*/ 1025525 h 2098"/>
                <a:gd name="T8" fmla="*/ 73025 w 1086"/>
                <a:gd name="T9" fmla="*/ 1257300 h 2098"/>
                <a:gd name="T10" fmla="*/ 292100 w 1086"/>
                <a:gd name="T11" fmla="*/ 1196975 h 2098"/>
                <a:gd name="T12" fmla="*/ 134938 w 1086"/>
                <a:gd name="T13" fmla="*/ 2151063 h 2098"/>
                <a:gd name="T14" fmla="*/ 127000 w 1086"/>
                <a:gd name="T15" fmla="*/ 2579688 h 2098"/>
                <a:gd name="T16" fmla="*/ 150813 w 1086"/>
                <a:gd name="T17" fmla="*/ 2865438 h 2098"/>
                <a:gd name="T18" fmla="*/ 87313 w 1086"/>
                <a:gd name="T19" fmla="*/ 3114675 h 2098"/>
                <a:gd name="T20" fmla="*/ 214313 w 1086"/>
                <a:gd name="T21" fmla="*/ 2960688 h 2098"/>
                <a:gd name="T22" fmla="*/ 619125 w 1086"/>
                <a:gd name="T23" fmla="*/ 3309938 h 2098"/>
                <a:gd name="T24" fmla="*/ 250825 w 1086"/>
                <a:gd name="T25" fmla="*/ 2840038 h 2098"/>
                <a:gd name="T26" fmla="*/ 214313 w 1086"/>
                <a:gd name="T27" fmla="*/ 2595563 h 2098"/>
                <a:gd name="T28" fmla="*/ 214313 w 1086"/>
                <a:gd name="T29" fmla="*/ 2160588 h 2098"/>
                <a:gd name="T30" fmla="*/ 374650 w 1086"/>
                <a:gd name="T31" fmla="*/ 1274763 h 2098"/>
                <a:gd name="T32" fmla="*/ 819150 w 1086"/>
                <a:gd name="T33" fmla="*/ 534988 h 2098"/>
                <a:gd name="T34" fmla="*/ 1311275 w 1086"/>
                <a:gd name="T35" fmla="*/ 222250 h 2098"/>
                <a:gd name="T36" fmla="*/ 1663700 w 1086"/>
                <a:gd name="T37" fmla="*/ 107950 h 2098"/>
                <a:gd name="T38" fmla="*/ 1671638 w 1086"/>
                <a:gd name="T39" fmla="*/ 7938 h 20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86" h="2098">
                  <a:moveTo>
                    <a:pt x="1053" y="5"/>
                  </a:moveTo>
                  <a:cubicBezTo>
                    <a:pt x="1011" y="0"/>
                    <a:pt x="890" y="26"/>
                    <a:pt x="793" y="71"/>
                  </a:cubicBezTo>
                  <a:cubicBezTo>
                    <a:pt x="697" y="117"/>
                    <a:pt x="569" y="182"/>
                    <a:pt x="471" y="278"/>
                  </a:cubicBezTo>
                  <a:cubicBezTo>
                    <a:pt x="383" y="361"/>
                    <a:pt x="280" y="560"/>
                    <a:pt x="209" y="646"/>
                  </a:cubicBezTo>
                  <a:cubicBezTo>
                    <a:pt x="138" y="732"/>
                    <a:pt x="50" y="774"/>
                    <a:pt x="46" y="792"/>
                  </a:cubicBezTo>
                  <a:cubicBezTo>
                    <a:pt x="46" y="844"/>
                    <a:pt x="0" y="818"/>
                    <a:pt x="184" y="754"/>
                  </a:cubicBezTo>
                  <a:cubicBezTo>
                    <a:pt x="151" y="851"/>
                    <a:pt x="93" y="1155"/>
                    <a:pt x="85" y="1355"/>
                  </a:cubicBezTo>
                  <a:cubicBezTo>
                    <a:pt x="67" y="1499"/>
                    <a:pt x="79" y="1551"/>
                    <a:pt x="80" y="1625"/>
                  </a:cubicBezTo>
                  <a:cubicBezTo>
                    <a:pt x="82" y="1700"/>
                    <a:pt x="99" y="1749"/>
                    <a:pt x="95" y="1805"/>
                  </a:cubicBezTo>
                  <a:cubicBezTo>
                    <a:pt x="90" y="1861"/>
                    <a:pt x="40" y="1912"/>
                    <a:pt x="55" y="1962"/>
                  </a:cubicBezTo>
                  <a:cubicBezTo>
                    <a:pt x="69" y="2013"/>
                    <a:pt x="95" y="1881"/>
                    <a:pt x="135" y="1865"/>
                  </a:cubicBezTo>
                  <a:cubicBezTo>
                    <a:pt x="204" y="1975"/>
                    <a:pt x="386" y="2098"/>
                    <a:pt x="390" y="2085"/>
                  </a:cubicBezTo>
                  <a:cubicBezTo>
                    <a:pt x="393" y="2073"/>
                    <a:pt x="200" y="1864"/>
                    <a:pt x="158" y="1789"/>
                  </a:cubicBezTo>
                  <a:cubicBezTo>
                    <a:pt x="116" y="1714"/>
                    <a:pt x="138" y="1707"/>
                    <a:pt x="135" y="1635"/>
                  </a:cubicBezTo>
                  <a:cubicBezTo>
                    <a:pt x="131" y="1563"/>
                    <a:pt x="118" y="1499"/>
                    <a:pt x="135" y="1361"/>
                  </a:cubicBezTo>
                  <a:cubicBezTo>
                    <a:pt x="141" y="1204"/>
                    <a:pt x="164" y="973"/>
                    <a:pt x="236" y="803"/>
                  </a:cubicBezTo>
                  <a:cubicBezTo>
                    <a:pt x="308" y="635"/>
                    <a:pt x="394" y="459"/>
                    <a:pt x="516" y="337"/>
                  </a:cubicBezTo>
                  <a:cubicBezTo>
                    <a:pt x="639" y="215"/>
                    <a:pt x="737" y="184"/>
                    <a:pt x="826" y="140"/>
                  </a:cubicBezTo>
                  <a:cubicBezTo>
                    <a:pt x="915" y="95"/>
                    <a:pt x="1010" y="91"/>
                    <a:pt x="1048" y="68"/>
                  </a:cubicBezTo>
                  <a:cubicBezTo>
                    <a:pt x="1086" y="46"/>
                    <a:pt x="1052" y="18"/>
                    <a:pt x="1053" y="5"/>
                  </a:cubicBezTo>
                  <a:close/>
                </a:path>
              </a:pathLst>
            </a:custGeom>
            <a:solidFill>
              <a:srgbClr val="333399">
                <a:alpha val="85097"/>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92" name="Freeform 31"/>
            <p:cNvSpPr>
              <a:spLocks/>
            </p:cNvSpPr>
            <p:nvPr/>
          </p:nvSpPr>
          <p:spPr bwMode="auto">
            <a:xfrm>
              <a:off x="4284663" y="1533996"/>
              <a:ext cx="1044575" cy="2816225"/>
            </a:xfrm>
            <a:custGeom>
              <a:avLst/>
              <a:gdLst>
                <a:gd name="T0" fmla="*/ 633352 w 917"/>
                <a:gd name="T1" fmla="*/ 151972 h 2372"/>
                <a:gd name="T2" fmla="*/ 633352 w 917"/>
                <a:gd name="T3" fmla="*/ 1139788 h 2372"/>
                <a:gd name="T4" fmla="*/ 1034323 w 917"/>
                <a:gd name="T5" fmla="*/ 1557710 h 2372"/>
                <a:gd name="T6" fmla="*/ 569561 w 917"/>
                <a:gd name="T7" fmla="*/ 1253766 h 2372"/>
                <a:gd name="T8" fmla="*/ 369076 w 917"/>
                <a:gd name="T9" fmla="*/ 2327066 h 2372"/>
                <a:gd name="T10" fmla="*/ 4556 w 917"/>
                <a:gd name="T11" fmla="*/ 2716494 h 2372"/>
                <a:gd name="T12" fmla="*/ 296172 w 917"/>
                <a:gd name="T13" fmla="*/ 2251080 h 2372"/>
                <a:gd name="T14" fmla="*/ 441979 w 917"/>
                <a:gd name="T15" fmla="*/ 978318 h 2372"/>
                <a:gd name="T16" fmla="*/ 150364 w 917"/>
                <a:gd name="T17" fmla="*/ 1082798 h 2372"/>
                <a:gd name="T18" fmla="*/ 441979 w 917"/>
                <a:gd name="T19" fmla="*/ 702869 h 2372"/>
                <a:gd name="T20" fmla="*/ 487544 w 917"/>
                <a:gd name="T21" fmla="*/ 151972 h 2372"/>
                <a:gd name="T22" fmla="*/ 633352 w 917"/>
                <a:gd name="T23" fmla="*/ 151972 h 23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17" h="2372">
                  <a:moveTo>
                    <a:pt x="556" y="128"/>
                  </a:moveTo>
                  <a:cubicBezTo>
                    <a:pt x="577" y="267"/>
                    <a:pt x="497" y="763"/>
                    <a:pt x="556" y="960"/>
                  </a:cubicBezTo>
                  <a:cubicBezTo>
                    <a:pt x="615" y="1157"/>
                    <a:pt x="917" y="1296"/>
                    <a:pt x="908" y="1312"/>
                  </a:cubicBezTo>
                  <a:cubicBezTo>
                    <a:pt x="904" y="1388"/>
                    <a:pt x="764" y="1312"/>
                    <a:pt x="500" y="1056"/>
                  </a:cubicBezTo>
                  <a:cubicBezTo>
                    <a:pt x="452" y="1200"/>
                    <a:pt x="407" y="1755"/>
                    <a:pt x="324" y="1960"/>
                  </a:cubicBezTo>
                  <a:cubicBezTo>
                    <a:pt x="241" y="2165"/>
                    <a:pt x="0" y="2372"/>
                    <a:pt x="4" y="2288"/>
                  </a:cubicBezTo>
                  <a:cubicBezTo>
                    <a:pt x="8" y="2204"/>
                    <a:pt x="196" y="2140"/>
                    <a:pt x="260" y="1896"/>
                  </a:cubicBezTo>
                  <a:cubicBezTo>
                    <a:pt x="324" y="1652"/>
                    <a:pt x="409" y="988"/>
                    <a:pt x="388" y="824"/>
                  </a:cubicBezTo>
                  <a:cubicBezTo>
                    <a:pt x="367" y="660"/>
                    <a:pt x="132" y="951"/>
                    <a:pt x="132" y="912"/>
                  </a:cubicBezTo>
                  <a:cubicBezTo>
                    <a:pt x="156" y="792"/>
                    <a:pt x="339" y="723"/>
                    <a:pt x="388" y="592"/>
                  </a:cubicBezTo>
                  <a:cubicBezTo>
                    <a:pt x="437" y="461"/>
                    <a:pt x="400" y="205"/>
                    <a:pt x="428" y="128"/>
                  </a:cubicBezTo>
                  <a:cubicBezTo>
                    <a:pt x="456" y="51"/>
                    <a:pt x="533" y="0"/>
                    <a:pt x="556" y="128"/>
                  </a:cubicBezTo>
                  <a:close/>
                </a:path>
              </a:pathLst>
            </a:custGeom>
            <a:solidFill>
              <a:srgbClr val="333399">
                <a:alpha val="85097"/>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93" name="Freeform 8"/>
            <p:cNvSpPr>
              <a:spLocks/>
            </p:cNvSpPr>
            <p:nvPr/>
          </p:nvSpPr>
          <p:spPr bwMode="auto">
            <a:xfrm>
              <a:off x="1871873" y="1474055"/>
              <a:ext cx="6384504" cy="4541838"/>
            </a:xfrm>
            <a:custGeom>
              <a:avLst/>
              <a:gdLst>
                <a:gd name="T0" fmla="*/ 213074 w 4974"/>
                <a:gd name="T1" fmla="*/ 1069213 h 3428"/>
                <a:gd name="T2" fmla="*/ 1120561 w 4974"/>
                <a:gd name="T3" fmla="*/ 181515 h 3428"/>
                <a:gd name="T4" fmla="*/ 3038223 w 4974"/>
                <a:gd name="T5" fmla="*/ 105994 h 3428"/>
                <a:gd name="T6" fmla="*/ 4890422 w 4974"/>
                <a:gd name="T7" fmla="*/ 30473 h 3428"/>
                <a:gd name="T8" fmla="*/ 5887760 w 4974"/>
                <a:gd name="T9" fmla="*/ 288833 h 3428"/>
                <a:gd name="T10" fmla="*/ 6317758 w 4974"/>
                <a:gd name="T11" fmla="*/ 879749 h 3428"/>
                <a:gd name="T12" fmla="*/ 6285669 w 4974"/>
                <a:gd name="T13" fmla="*/ 1691927 h 3428"/>
                <a:gd name="T14" fmla="*/ 5844119 w 4974"/>
                <a:gd name="T15" fmla="*/ 2380888 h 3428"/>
                <a:gd name="T16" fmla="*/ 5213883 w 4974"/>
                <a:gd name="T17" fmla="*/ 2936031 h 3428"/>
                <a:gd name="T18" fmla="*/ 5172809 w 4974"/>
                <a:gd name="T19" fmla="*/ 2628648 h 3428"/>
                <a:gd name="T20" fmla="*/ 4905825 w 4974"/>
                <a:gd name="T21" fmla="*/ 2946630 h 3428"/>
                <a:gd name="T22" fmla="*/ 4710722 w 4974"/>
                <a:gd name="T23" fmla="*/ 3126820 h 3428"/>
                <a:gd name="T24" fmla="*/ 3801950 w 4974"/>
                <a:gd name="T25" fmla="*/ 3464675 h 3428"/>
                <a:gd name="T26" fmla="*/ 2565867 w 4974"/>
                <a:gd name="T27" fmla="*/ 4001269 h 3428"/>
                <a:gd name="T28" fmla="*/ 1183457 w 4974"/>
                <a:gd name="T29" fmla="*/ 4541838 h 3428"/>
                <a:gd name="T30" fmla="*/ 417162 w 4974"/>
                <a:gd name="T31" fmla="*/ 4005244 h 3428"/>
                <a:gd name="T32" fmla="*/ 33373 w 4974"/>
                <a:gd name="T33" fmla="*/ 2400762 h 3428"/>
                <a:gd name="T34" fmla="*/ 213074 w 4974"/>
                <a:gd name="T35" fmla="*/ 1069213 h 34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974" h="3428">
                  <a:moveTo>
                    <a:pt x="166" y="807"/>
                  </a:moveTo>
                  <a:cubicBezTo>
                    <a:pt x="307" y="528"/>
                    <a:pt x="506" y="259"/>
                    <a:pt x="873" y="137"/>
                  </a:cubicBezTo>
                  <a:cubicBezTo>
                    <a:pt x="1239" y="16"/>
                    <a:pt x="1877" y="99"/>
                    <a:pt x="2367" y="80"/>
                  </a:cubicBezTo>
                  <a:cubicBezTo>
                    <a:pt x="2856" y="61"/>
                    <a:pt x="3440" y="0"/>
                    <a:pt x="3810" y="23"/>
                  </a:cubicBezTo>
                  <a:cubicBezTo>
                    <a:pt x="4180" y="46"/>
                    <a:pt x="4402" y="112"/>
                    <a:pt x="4587" y="218"/>
                  </a:cubicBezTo>
                  <a:cubicBezTo>
                    <a:pt x="4772" y="325"/>
                    <a:pt x="4870" y="488"/>
                    <a:pt x="4922" y="664"/>
                  </a:cubicBezTo>
                  <a:cubicBezTo>
                    <a:pt x="4974" y="840"/>
                    <a:pt x="4959" y="1088"/>
                    <a:pt x="4897" y="1277"/>
                  </a:cubicBezTo>
                  <a:cubicBezTo>
                    <a:pt x="4835" y="1465"/>
                    <a:pt x="4692" y="1641"/>
                    <a:pt x="4553" y="1797"/>
                  </a:cubicBezTo>
                  <a:cubicBezTo>
                    <a:pt x="4414" y="1953"/>
                    <a:pt x="4149" y="2185"/>
                    <a:pt x="4062" y="2216"/>
                  </a:cubicBezTo>
                  <a:cubicBezTo>
                    <a:pt x="3975" y="2247"/>
                    <a:pt x="4070" y="1983"/>
                    <a:pt x="4030" y="1984"/>
                  </a:cubicBezTo>
                  <a:cubicBezTo>
                    <a:pt x="3990" y="1985"/>
                    <a:pt x="3882" y="2161"/>
                    <a:pt x="3822" y="2224"/>
                  </a:cubicBezTo>
                  <a:cubicBezTo>
                    <a:pt x="3762" y="2287"/>
                    <a:pt x="3813" y="2295"/>
                    <a:pt x="3670" y="2360"/>
                  </a:cubicBezTo>
                  <a:cubicBezTo>
                    <a:pt x="3527" y="2425"/>
                    <a:pt x="3240" y="2505"/>
                    <a:pt x="2962" y="2615"/>
                  </a:cubicBezTo>
                  <a:cubicBezTo>
                    <a:pt x="2684" y="2725"/>
                    <a:pt x="2339" y="2885"/>
                    <a:pt x="1999" y="3020"/>
                  </a:cubicBezTo>
                  <a:cubicBezTo>
                    <a:pt x="1659" y="3156"/>
                    <a:pt x="1201" y="3428"/>
                    <a:pt x="922" y="3428"/>
                  </a:cubicBezTo>
                  <a:cubicBezTo>
                    <a:pt x="643" y="3428"/>
                    <a:pt x="474" y="3293"/>
                    <a:pt x="325" y="3023"/>
                  </a:cubicBezTo>
                  <a:cubicBezTo>
                    <a:pt x="176" y="2754"/>
                    <a:pt x="53" y="2181"/>
                    <a:pt x="26" y="1812"/>
                  </a:cubicBezTo>
                  <a:cubicBezTo>
                    <a:pt x="0" y="1443"/>
                    <a:pt x="24" y="1085"/>
                    <a:pt x="166" y="807"/>
                  </a:cubicBezTo>
                  <a:close/>
                </a:path>
              </a:pathLst>
            </a:custGeom>
            <a:solidFill>
              <a:srgbClr val="CC9900">
                <a:alpha val="67058"/>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43" name="Title 1"/>
          <p:cNvSpPr txBox="1">
            <a:spLocks/>
          </p:cNvSpPr>
          <p:nvPr/>
        </p:nvSpPr>
        <p:spPr>
          <a:xfrm>
            <a:off x="2999656" y="67676"/>
            <a:ext cx="6120680" cy="850900"/>
          </a:xfrm>
          <a:prstGeom prst="rect">
            <a:avLst/>
          </a:prstGeom>
        </p:spPr>
        <p:txBody>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defRPr/>
            </a:pPr>
            <a:r>
              <a:rPr lang="az-Latn-AZ" sz="3200" b="1" kern="0" dirty="0">
                <a:solidFill>
                  <a:schemeClr val="accent2">
                    <a:lumMod val="50000"/>
                  </a:schemeClr>
                </a:solidFill>
                <a:latin typeface="+mn-lt"/>
              </a:rPr>
              <a:t>Qaraciyərin anatomiyası</a:t>
            </a:r>
            <a:endParaRPr lang="en-US" sz="3200" b="1" kern="0" dirty="0">
              <a:solidFill>
                <a:schemeClr val="accent2">
                  <a:lumMod val="50000"/>
                </a:schemeClr>
              </a:solidFill>
              <a:latin typeface="+mn-lt"/>
            </a:endParaRPr>
          </a:p>
        </p:txBody>
      </p:sp>
      <p:sp>
        <p:nvSpPr>
          <p:cNvPr id="20487" name="TextBox 2"/>
          <p:cNvSpPr txBox="1">
            <a:spLocks noChangeArrowheads="1"/>
          </p:cNvSpPr>
          <p:nvPr/>
        </p:nvSpPr>
        <p:spPr bwMode="auto">
          <a:xfrm>
            <a:off x="4200816" y="3430849"/>
            <a:ext cx="6969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t>USM</a:t>
            </a:r>
            <a:endParaRPr lang="en-US" dirty="0"/>
          </a:p>
        </p:txBody>
      </p:sp>
      <p:sp>
        <p:nvSpPr>
          <p:cNvPr id="20488" name="TextBox 3"/>
          <p:cNvSpPr txBox="1">
            <a:spLocks noChangeArrowheads="1"/>
          </p:cNvSpPr>
          <p:nvPr/>
        </p:nvSpPr>
        <p:spPr bwMode="auto">
          <a:xfrm>
            <a:off x="7653998" y="2330764"/>
            <a:ext cx="1873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t>KT -angioqrafiya</a:t>
            </a:r>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0565" y="3817580"/>
            <a:ext cx="3915470" cy="2701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8551" y="2774838"/>
            <a:ext cx="4725096" cy="374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ooter Placeholder 1"/>
          <p:cNvSpPr>
            <a:spLocks noGrp="1"/>
          </p:cNvSpPr>
          <p:nvPr>
            <p:ph type="ftr" sz="quarter" idx="11"/>
          </p:nvPr>
        </p:nvSpPr>
        <p:spPr/>
        <p:txBody>
          <a:bodyPr/>
          <a:lstStyle/>
          <a:p>
            <a:pPr>
              <a:defRPr/>
            </a:pPr>
            <a:r>
              <a:rPr lang="az-Latn-AZ"/>
              <a:t>Prof. NYBay</a:t>
            </a:r>
          </a:p>
        </p:txBody>
      </p:sp>
      <p:sp>
        <p:nvSpPr>
          <p:cNvPr id="15" name="TextBox 14">
            <a:extLst>
              <a:ext uri="{FF2B5EF4-FFF2-40B4-BE49-F238E27FC236}">
                <a16:creationId xmlns:a16="http://schemas.microsoft.com/office/drawing/2014/main" id="{2B93CFCC-92A0-4155-9083-566B1B469CAC}"/>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az-Latn-AZ" sz="3200" dirty="0"/>
              <a:t>Qaraciyərin cərrahi anatomiyası</a:t>
            </a:r>
            <a:endParaRPr lang="en-US" sz="3200" dirty="0"/>
          </a:p>
        </p:txBody>
      </p:sp>
      <p:sp>
        <p:nvSpPr>
          <p:cNvPr id="3" name="Content Placeholder 2"/>
          <p:cNvSpPr>
            <a:spLocks noGrp="1"/>
          </p:cNvSpPr>
          <p:nvPr>
            <p:ph idx="1"/>
          </p:nvPr>
        </p:nvSpPr>
        <p:spPr/>
        <p:txBody>
          <a:bodyPr>
            <a:normAutofit/>
          </a:bodyPr>
          <a:lstStyle/>
          <a:p>
            <a:pPr marL="0" indent="0" fontAlgn="auto">
              <a:spcAft>
                <a:spcPts val="0"/>
              </a:spcAft>
              <a:buNone/>
              <a:defRPr/>
            </a:pPr>
            <a:r>
              <a:rPr lang="az-Latn-AZ" sz="2400" b="1" dirty="0">
                <a:solidFill>
                  <a:srgbClr val="002060"/>
                </a:solidFill>
              </a:rPr>
              <a:t>Q</a:t>
            </a:r>
            <a:r>
              <a:rPr lang="tr-TR" sz="2400" b="1" dirty="0">
                <a:solidFill>
                  <a:srgbClr val="002060"/>
                </a:solidFill>
              </a:rPr>
              <a:t>qaraciyər parenximasının cərrahi anatomiyasının əsasını təşkil 4 mərhələli anatomik bölünməyə görə</a:t>
            </a:r>
            <a:r>
              <a:rPr lang="az-Latn-AZ" sz="2400" b="1" dirty="0">
                <a:solidFill>
                  <a:srgbClr val="002060"/>
                </a:solidFill>
              </a:rPr>
              <a:t>:</a:t>
            </a:r>
          </a:p>
          <a:p>
            <a:pPr marL="0" indent="0" fontAlgn="auto">
              <a:spcAft>
                <a:spcPts val="0"/>
              </a:spcAft>
              <a:buNone/>
              <a:defRPr/>
            </a:pPr>
            <a:endParaRPr lang="az-Latn-AZ" sz="2400" b="1" dirty="0">
              <a:solidFill>
                <a:srgbClr val="002060"/>
              </a:solidFill>
            </a:endParaRPr>
          </a:p>
          <a:p>
            <a:pPr marL="342900" indent="-342900" fontAlgn="auto">
              <a:spcAft>
                <a:spcPts val="0"/>
              </a:spcAft>
              <a:defRPr/>
            </a:pPr>
            <a:r>
              <a:rPr lang="tr-TR" sz="2400" b="1" dirty="0">
                <a:solidFill>
                  <a:srgbClr val="002060"/>
                </a:solidFill>
              </a:rPr>
              <a:t>2 pay</a:t>
            </a:r>
            <a:endParaRPr lang="az-Latn-AZ" sz="2400" b="1" dirty="0">
              <a:solidFill>
                <a:srgbClr val="002060"/>
              </a:solidFill>
            </a:endParaRPr>
          </a:p>
          <a:p>
            <a:pPr marL="342900" indent="-342900" fontAlgn="auto">
              <a:spcAft>
                <a:spcPts val="0"/>
              </a:spcAft>
              <a:defRPr/>
            </a:pPr>
            <a:r>
              <a:rPr lang="tr-TR" sz="2400" b="1" dirty="0">
                <a:solidFill>
                  <a:srgbClr val="002060"/>
                </a:solidFill>
              </a:rPr>
              <a:t>4 sektor, </a:t>
            </a:r>
            <a:endParaRPr lang="az-Latn-AZ" sz="2400" b="1" dirty="0">
              <a:solidFill>
                <a:srgbClr val="002060"/>
              </a:solidFill>
            </a:endParaRPr>
          </a:p>
          <a:p>
            <a:pPr marL="342900" indent="-342900" fontAlgn="auto">
              <a:spcAft>
                <a:spcPts val="0"/>
              </a:spcAft>
              <a:defRPr/>
            </a:pPr>
            <a:r>
              <a:rPr lang="az-Latn-AZ" sz="2400" b="1" dirty="0">
                <a:solidFill>
                  <a:srgbClr val="002060"/>
                </a:solidFill>
              </a:rPr>
              <a:t>8 </a:t>
            </a:r>
            <a:r>
              <a:rPr lang="tr-TR" sz="2400" b="1" dirty="0">
                <a:solidFill>
                  <a:srgbClr val="002060"/>
                </a:solidFill>
              </a:rPr>
              <a:t>seqment</a:t>
            </a:r>
            <a:r>
              <a:rPr lang="az-Latn-AZ" sz="2400" b="1" dirty="0">
                <a:solidFill>
                  <a:srgbClr val="002060"/>
                </a:solidFill>
              </a:rPr>
              <a:t>, </a:t>
            </a:r>
          </a:p>
          <a:p>
            <a:pPr marL="342900" indent="-342900" fontAlgn="auto">
              <a:spcAft>
                <a:spcPts val="0"/>
              </a:spcAft>
              <a:defRPr/>
            </a:pPr>
            <a:r>
              <a:rPr lang="tr-TR" sz="2400" b="1" dirty="0">
                <a:solidFill>
                  <a:srgbClr val="002060"/>
                </a:solidFill>
              </a:rPr>
              <a:t>milyonlafrla paycıqlar</a:t>
            </a:r>
            <a:r>
              <a:rPr lang="az-Latn-AZ" sz="2400" b="1" dirty="0">
                <a:solidFill>
                  <a:srgbClr val="002060"/>
                </a:solidFill>
              </a:rPr>
              <a:t>dan ibarətdir </a:t>
            </a:r>
          </a:p>
          <a:p>
            <a:pPr marL="0" indent="0" fontAlgn="auto">
              <a:spcAft>
                <a:spcPts val="0"/>
              </a:spcAft>
              <a:buNone/>
              <a:defRPr/>
            </a:pPr>
            <a:endParaRPr lang="az-Latn-AZ" sz="2400" b="1" dirty="0">
              <a:solidFill>
                <a:srgbClr val="002060"/>
              </a:solidFill>
            </a:endParaRPr>
          </a:p>
          <a:p>
            <a:pPr marL="0" indent="0" fontAlgn="auto">
              <a:spcAft>
                <a:spcPts val="0"/>
              </a:spcAft>
              <a:buNone/>
              <a:defRPr/>
            </a:pPr>
            <a:r>
              <a:rPr lang="tr-TR" sz="2400" b="1" dirty="0">
                <a:solidFill>
                  <a:srgbClr val="002060"/>
                </a:solidFill>
              </a:rPr>
              <a:t>Pay, sektor və seqmentlərin qapı təchizatı fərdi, venoz axını isə ortaqdır. </a:t>
            </a:r>
            <a:endParaRPr lang="az-Latn-AZ" sz="2400" b="1" dirty="0">
              <a:solidFill>
                <a:srgbClr val="002060"/>
              </a:solidFill>
            </a:endParaRPr>
          </a:p>
          <a:p>
            <a:pPr marL="365760" indent="-256032" fontAlgn="auto">
              <a:spcAft>
                <a:spcPts val="0"/>
              </a:spcAft>
              <a:buFont typeface="Wingdings 3"/>
              <a:buChar char=""/>
              <a:defRPr/>
            </a:pPr>
            <a:endParaRPr lang="en-US" sz="2400" dirty="0">
              <a:solidFill>
                <a:srgbClr val="002060"/>
              </a:solidFill>
            </a:endParaRPr>
          </a:p>
        </p:txBody>
      </p:sp>
      <p:sp>
        <p:nvSpPr>
          <p:cNvPr id="4" name="Footer Placeholder 3"/>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E23A8196-AA3C-49C3-8D5B-BBC9C790CAA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2"/>
          <p:cNvSpPr>
            <a:spLocks noChangeArrowheads="1"/>
          </p:cNvSpPr>
          <p:nvPr/>
        </p:nvSpPr>
        <p:spPr bwMode="auto">
          <a:xfrm>
            <a:off x="6429940" y="1268760"/>
            <a:ext cx="686421" cy="4772671"/>
          </a:xfrm>
          <a:prstGeom prst="can">
            <a:avLst>
              <a:gd name="adj" fmla="val 30982"/>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35" name="Freeform 3"/>
          <p:cNvSpPr>
            <a:spLocks/>
          </p:cNvSpPr>
          <p:nvPr/>
        </p:nvSpPr>
        <p:spPr bwMode="auto">
          <a:xfrm>
            <a:off x="3847987" y="3255561"/>
            <a:ext cx="5541750" cy="2876643"/>
          </a:xfrm>
          <a:custGeom>
            <a:avLst/>
            <a:gdLst>
              <a:gd name="T0" fmla="*/ 4661394 w 2955"/>
              <a:gd name="T1" fmla="*/ 3296488 h 1751"/>
              <a:gd name="T2" fmla="*/ 4510112 w 2955"/>
              <a:gd name="T3" fmla="*/ 3475999 h 1751"/>
              <a:gd name="T4" fmla="*/ 4075174 w 2955"/>
              <a:gd name="T5" fmla="*/ 3459680 h 1751"/>
              <a:gd name="T6" fmla="*/ 3715878 w 2955"/>
              <a:gd name="T7" fmla="*/ 2806910 h 1751"/>
              <a:gd name="T8" fmla="*/ 3347127 w 2955"/>
              <a:gd name="T9" fmla="*/ 1501371 h 1751"/>
              <a:gd name="T10" fmla="*/ 2864914 w 2955"/>
              <a:gd name="T11" fmla="*/ 1105629 h 1751"/>
              <a:gd name="T12" fmla="*/ 2396883 w 2955"/>
              <a:gd name="T13" fmla="*/ 1011793 h 1751"/>
              <a:gd name="T14" fmla="*/ 1425365 w 2955"/>
              <a:gd name="T15" fmla="*/ 1062791 h 1751"/>
              <a:gd name="T16" fmla="*/ 560218 w 2955"/>
              <a:gd name="T17" fmla="*/ 1050551 h 1751"/>
              <a:gd name="T18" fmla="*/ 290746 w 2955"/>
              <a:gd name="T19" fmla="*/ 1087270 h 1751"/>
              <a:gd name="T20" fmla="*/ 163102 w 2955"/>
              <a:gd name="T21" fmla="*/ 1215784 h 1751"/>
              <a:gd name="T22" fmla="*/ 49640 w 2955"/>
              <a:gd name="T23" fmla="*/ 1513610 h 1751"/>
              <a:gd name="T24" fmla="*/ 56731 w 2955"/>
              <a:gd name="T25" fmla="*/ 1164786 h 1751"/>
              <a:gd name="T26" fmla="*/ 390025 w 2955"/>
              <a:gd name="T27" fmla="*/ 907758 h 1751"/>
              <a:gd name="T28" fmla="*/ 276563 w 2955"/>
              <a:gd name="T29" fmla="*/ 760885 h 1751"/>
              <a:gd name="T30" fmla="*/ 191467 w 2955"/>
              <a:gd name="T31" fmla="*/ 363103 h 1751"/>
              <a:gd name="T32" fmla="*/ 368751 w 2955"/>
              <a:gd name="T33" fmla="*/ 689488 h 1751"/>
              <a:gd name="T34" fmla="*/ 638223 w 2955"/>
              <a:gd name="T35" fmla="*/ 866960 h 1751"/>
              <a:gd name="T36" fmla="*/ 1446640 w 2955"/>
              <a:gd name="T37" fmla="*/ 901638 h 1751"/>
              <a:gd name="T38" fmla="*/ 2325970 w 2955"/>
              <a:gd name="T39" fmla="*/ 858800 h 1751"/>
              <a:gd name="T40" fmla="*/ 2666355 w 2955"/>
              <a:gd name="T41" fmla="*/ 846561 h 1751"/>
              <a:gd name="T42" fmla="*/ 2382701 w 2955"/>
              <a:gd name="T43" fmla="*/ 736406 h 1751"/>
              <a:gd name="T44" fmla="*/ 2169959 w 2955"/>
              <a:gd name="T45" fmla="*/ 779244 h 1751"/>
              <a:gd name="T46" fmla="*/ 2091954 w 2955"/>
              <a:gd name="T47" fmla="*/ 944476 h 1751"/>
              <a:gd name="T48" fmla="*/ 2106137 w 2955"/>
              <a:gd name="T49" fmla="*/ 1091350 h 1751"/>
              <a:gd name="T50" fmla="*/ 2106137 w 2955"/>
              <a:gd name="T51" fmla="*/ 1397335 h 1751"/>
              <a:gd name="T52" fmla="*/ 1985584 w 2955"/>
              <a:gd name="T53" fmla="*/ 1128068 h 1751"/>
              <a:gd name="T54" fmla="*/ 1971401 w 2955"/>
              <a:gd name="T55" fmla="*/ 840441 h 1751"/>
              <a:gd name="T56" fmla="*/ 2162868 w 2955"/>
              <a:gd name="T57" fmla="*/ 626251 h 1751"/>
              <a:gd name="T58" fmla="*/ 1950127 w 2955"/>
              <a:gd name="T59" fmla="*/ 430420 h 1751"/>
              <a:gd name="T60" fmla="*/ 1964310 w 2955"/>
              <a:gd name="T61" fmla="*/ 203991 h 1751"/>
              <a:gd name="T62" fmla="*/ 2077772 w 2955"/>
              <a:gd name="T63" fmla="*/ 418181 h 1751"/>
              <a:gd name="T64" fmla="*/ 2403975 w 2955"/>
              <a:gd name="T65" fmla="*/ 558934 h 1751"/>
              <a:gd name="T66" fmla="*/ 2779817 w 2955"/>
              <a:gd name="T67" fmla="*/ 681329 h 1751"/>
              <a:gd name="T68" fmla="*/ 3198208 w 2955"/>
              <a:gd name="T69" fmla="*/ 871040 h 1751"/>
              <a:gd name="T70" fmla="*/ 3630782 w 2955"/>
              <a:gd name="T71" fmla="*/ 1244343 h 1751"/>
              <a:gd name="T72" fmla="*/ 4318645 w 2955"/>
              <a:gd name="T73" fmla="*/ 883279 h 1751"/>
              <a:gd name="T74" fmla="*/ 6119853 w 2955"/>
              <a:gd name="T75" fmla="*/ 546695 h 1751"/>
              <a:gd name="T76" fmla="*/ 6516970 w 2955"/>
              <a:gd name="T77" fmla="*/ 442660 h 1751"/>
              <a:gd name="T78" fmla="*/ 6772259 w 2955"/>
              <a:gd name="T79" fmla="*/ 289667 h 1751"/>
              <a:gd name="T80" fmla="*/ 6949543 w 2955"/>
              <a:gd name="T81" fmla="*/ 8160 h 1751"/>
              <a:gd name="T82" fmla="*/ 6956635 w 2955"/>
              <a:gd name="T83" fmla="*/ 240709 h 1751"/>
              <a:gd name="T84" fmla="*/ 6779350 w 2955"/>
              <a:gd name="T85" fmla="*/ 461019 h 1751"/>
              <a:gd name="T86" fmla="*/ 6375142 w 2955"/>
              <a:gd name="T87" fmla="*/ 677249 h 1751"/>
              <a:gd name="T88" fmla="*/ 6365687 w 2955"/>
              <a:gd name="T89" fmla="*/ 924077 h 1751"/>
              <a:gd name="T90" fmla="*/ 6623340 w 2955"/>
              <a:gd name="T91" fmla="*/ 981195 h 1751"/>
              <a:gd name="T92" fmla="*/ 6890448 w 2955"/>
              <a:gd name="T93" fmla="*/ 897559 h 1751"/>
              <a:gd name="T94" fmla="*/ 6552426 w 2955"/>
              <a:gd name="T95" fmla="*/ 1103589 h 1751"/>
              <a:gd name="T96" fmla="*/ 6311320 w 2955"/>
              <a:gd name="T97" fmla="*/ 1091350 h 1751"/>
              <a:gd name="T98" fmla="*/ 6048939 w 2955"/>
              <a:gd name="T99" fmla="*/ 1281061 h 1751"/>
              <a:gd name="T100" fmla="*/ 5609274 w 2955"/>
              <a:gd name="T101" fmla="*/ 1213744 h 1751"/>
              <a:gd name="T102" fmla="*/ 6020574 w 2955"/>
              <a:gd name="T103" fmla="*/ 1164786 h 1751"/>
              <a:gd name="T104" fmla="*/ 6126944 w 2955"/>
              <a:gd name="T105" fmla="*/ 773124 h 1751"/>
              <a:gd name="T106" fmla="*/ 4382467 w 2955"/>
              <a:gd name="T107" fmla="*/ 1115828 h 1751"/>
              <a:gd name="T108" fmla="*/ 3961712 w 2955"/>
              <a:gd name="T109" fmla="*/ 1519730 h 1751"/>
              <a:gd name="T110" fmla="*/ 4226457 w 2955"/>
              <a:gd name="T111" fmla="*/ 2676356 h 1751"/>
              <a:gd name="T112" fmla="*/ 4661394 w 2955"/>
              <a:gd name="T113" fmla="*/ 3296488 h 175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55" h="1751">
                <a:moveTo>
                  <a:pt x="1972" y="1616"/>
                </a:moveTo>
                <a:cubicBezTo>
                  <a:pt x="1975" y="1629"/>
                  <a:pt x="1949" y="1691"/>
                  <a:pt x="1908" y="1704"/>
                </a:cubicBezTo>
                <a:cubicBezTo>
                  <a:pt x="1867" y="1717"/>
                  <a:pt x="1780" y="1751"/>
                  <a:pt x="1724" y="1696"/>
                </a:cubicBezTo>
                <a:cubicBezTo>
                  <a:pt x="1694" y="1670"/>
                  <a:pt x="1708" y="1632"/>
                  <a:pt x="1572" y="1376"/>
                </a:cubicBezTo>
                <a:cubicBezTo>
                  <a:pt x="1436" y="1120"/>
                  <a:pt x="1467" y="841"/>
                  <a:pt x="1416" y="736"/>
                </a:cubicBezTo>
                <a:cubicBezTo>
                  <a:pt x="1365" y="631"/>
                  <a:pt x="1279" y="582"/>
                  <a:pt x="1212" y="542"/>
                </a:cubicBezTo>
                <a:cubicBezTo>
                  <a:pt x="1145" y="502"/>
                  <a:pt x="1115" y="499"/>
                  <a:pt x="1014" y="496"/>
                </a:cubicBezTo>
                <a:cubicBezTo>
                  <a:pt x="913" y="493"/>
                  <a:pt x="732" y="518"/>
                  <a:pt x="603" y="521"/>
                </a:cubicBezTo>
                <a:cubicBezTo>
                  <a:pt x="474" y="524"/>
                  <a:pt x="317" y="513"/>
                  <a:pt x="237" y="515"/>
                </a:cubicBezTo>
                <a:cubicBezTo>
                  <a:pt x="157" y="517"/>
                  <a:pt x="151" y="520"/>
                  <a:pt x="123" y="533"/>
                </a:cubicBezTo>
                <a:cubicBezTo>
                  <a:pt x="102" y="539"/>
                  <a:pt x="86" y="561"/>
                  <a:pt x="69" y="596"/>
                </a:cubicBezTo>
                <a:cubicBezTo>
                  <a:pt x="52" y="631"/>
                  <a:pt x="28" y="746"/>
                  <a:pt x="21" y="742"/>
                </a:cubicBezTo>
                <a:cubicBezTo>
                  <a:pt x="14" y="738"/>
                  <a:pt x="0" y="620"/>
                  <a:pt x="24" y="571"/>
                </a:cubicBezTo>
                <a:cubicBezTo>
                  <a:pt x="54" y="502"/>
                  <a:pt x="96" y="460"/>
                  <a:pt x="165" y="445"/>
                </a:cubicBezTo>
                <a:cubicBezTo>
                  <a:pt x="132" y="421"/>
                  <a:pt x="144" y="427"/>
                  <a:pt x="117" y="373"/>
                </a:cubicBezTo>
                <a:cubicBezTo>
                  <a:pt x="90" y="319"/>
                  <a:pt x="73" y="186"/>
                  <a:pt x="81" y="178"/>
                </a:cubicBezTo>
                <a:cubicBezTo>
                  <a:pt x="87" y="172"/>
                  <a:pt x="124" y="297"/>
                  <a:pt x="156" y="338"/>
                </a:cubicBezTo>
                <a:cubicBezTo>
                  <a:pt x="188" y="379"/>
                  <a:pt x="194" y="408"/>
                  <a:pt x="270" y="425"/>
                </a:cubicBezTo>
                <a:cubicBezTo>
                  <a:pt x="342" y="449"/>
                  <a:pt x="493" y="443"/>
                  <a:pt x="612" y="442"/>
                </a:cubicBezTo>
                <a:cubicBezTo>
                  <a:pt x="731" y="441"/>
                  <a:pt x="898" y="426"/>
                  <a:pt x="984" y="421"/>
                </a:cubicBezTo>
                <a:cubicBezTo>
                  <a:pt x="1070" y="416"/>
                  <a:pt x="1137" y="409"/>
                  <a:pt x="1128" y="415"/>
                </a:cubicBezTo>
                <a:cubicBezTo>
                  <a:pt x="1077" y="379"/>
                  <a:pt x="1043" y="366"/>
                  <a:pt x="1008" y="361"/>
                </a:cubicBezTo>
                <a:cubicBezTo>
                  <a:pt x="973" y="356"/>
                  <a:pt x="938" y="365"/>
                  <a:pt x="918" y="382"/>
                </a:cubicBezTo>
                <a:cubicBezTo>
                  <a:pt x="898" y="399"/>
                  <a:pt x="889" y="438"/>
                  <a:pt x="885" y="463"/>
                </a:cubicBezTo>
                <a:cubicBezTo>
                  <a:pt x="881" y="488"/>
                  <a:pt x="890" y="498"/>
                  <a:pt x="891" y="535"/>
                </a:cubicBezTo>
                <a:cubicBezTo>
                  <a:pt x="892" y="572"/>
                  <a:pt x="899" y="682"/>
                  <a:pt x="891" y="685"/>
                </a:cubicBezTo>
                <a:cubicBezTo>
                  <a:pt x="883" y="688"/>
                  <a:pt x="849" y="598"/>
                  <a:pt x="840" y="553"/>
                </a:cubicBezTo>
                <a:cubicBezTo>
                  <a:pt x="831" y="508"/>
                  <a:pt x="822" y="453"/>
                  <a:pt x="834" y="412"/>
                </a:cubicBezTo>
                <a:cubicBezTo>
                  <a:pt x="846" y="371"/>
                  <a:pt x="916" y="340"/>
                  <a:pt x="915" y="307"/>
                </a:cubicBezTo>
                <a:cubicBezTo>
                  <a:pt x="855" y="274"/>
                  <a:pt x="839" y="246"/>
                  <a:pt x="825" y="211"/>
                </a:cubicBezTo>
                <a:cubicBezTo>
                  <a:pt x="811" y="176"/>
                  <a:pt x="822" y="101"/>
                  <a:pt x="831" y="100"/>
                </a:cubicBezTo>
                <a:cubicBezTo>
                  <a:pt x="850" y="107"/>
                  <a:pt x="848" y="176"/>
                  <a:pt x="879" y="205"/>
                </a:cubicBezTo>
                <a:cubicBezTo>
                  <a:pt x="910" y="234"/>
                  <a:pt x="968" y="253"/>
                  <a:pt x="1017" y="274"/>
                </a:cubicBezTo>
                <a:cubicBezTo>
                  <a:pt x="1066" y="295"/>
                  <a:pt x="1120" y="309"/>
                  <a:pt x="1176" y="334"/>
                </a:cubicBezTo>
                <a:cubicBezTo>
                  <a:pt x="1233" y="357"/>
                  <a:pt x="1300" y="388"/>
                  <a:pt x="1353" y="427"/>
                </a:cubicBezTo>
                <a:cubicBezTo>
                  <a:pt x="1413" y="473"/>
                  <a:pt x="1497" y="544"/>
                  <a:pt x="1536" y="610"/>
                </a:cubicBezTo>
                <a:cubicBezTo>
                  <a:pt x="1569" y="562"/>
                  <a:pt x="1752" y="450"/>
                  <a:pt x="1827" y="433"/>
                </a:cubicBezTo>
                <a:cubicBezTo>
                  <a:pt x="1989" y="369"/>
                  <a:pt x="2434" y="304"/>
                  <a:pt x="2589" y="268"/>
                </a:cubicBezTo>
                <a:cubicBezTo>
                  <a:pt x="2744" y="232"/>
                  <a:pt x="2711" y="238"/>
                  <a:pt x="2757" y="217"/>
                </a:cubicBezTo>
                <a:cubicBezTo>
                  <a:pt x="2803" y="196"/>
                  <a:pt x="2835" y="177"/>
                  <a:pt x="2865" y="142"/>
                </a:cubicBezTo>
                <a:cubicBezTo>
                  <a:pt x="2895" y="107"/>
                  <a:pt x="2927" y="8"/>
                  <a:pt x="2940" y="4"/>
                </a:cubicBezTo>
                <a:cubicBezTo>
                  <a:pt x="2953" y="0"/>
                  <a:pt x="2955" y="81"/>
                  <a:pt x="2943" y="118"/>
                </a:cubicBezTo>
                <a:cubicBezTo>
                  <a:pt x="2931" y="155"/>
                  <a:pt x="2909" y="190"/>
                  <a:pt x="2868" y="226"/>
                </a:cubicBezTo>
                <a:cubicBezTo>
                  <a:pt x="2827" y="262"/>
                  <a:pt x="2726" y="294"/>
                  <a:pt x="2697" y="332"/>
                </a:cubicBezTo>
                <a:cubicBezTo>
                  <a:pt x="2668" y="370"/>
                  <a:pt x="2676" y="428"/>
                  <a:pt x="2693" y="453"/>
                </a:cubicBezTo>
                <a:cubicBezTo>
                  <a:pt x="2710" y="478"/>
                  <a:pt x="2765" y="483"/>
                  <a:pt x="2802" y="481"/>
                </a:cubicBezTo>
                <a:cubicBezTo>
                  <a:pt x="2839" y="479"/>
                  <a:pt x="2920" y="430"/>
                  <a:pt x="2915" y="440"/>
                </a:cubicBezTo>
                <a:cubicBezTo>
                  <a:pt x="2910" y="450"/>
                  <a:pt x="2813" y="525"/>
                  <a:pt x="2772" y="541"/>
                </a:cubicBezTo>
                <a:cubicBezTo>
                  <a:pt x="2731" y="557"/>
                  <a:pt x="2705" y="521"/>
                  <a:pt x="2670" y="535"/>
                </a:cubicBezTo>
                <a:cubicBezTo>
                  <a:pt x="2635" y="549"/>
                  <a:pt x="2608" y="618"/>
                  <a:pt x="2559" y="628"/>
                </a:cubicBezTo>
                <a:cubicBezTo>
                  <a:pt x="2510" y="638"/>
                  <a:pt x="2375" y="604"/>
                  <a:pt x="2373" y="595"/>
                </a:cubicBezTo>
                <a:cubicBezTo>
                  <a:pt x="2371" y="586"/>
                  <a:pt x="2510" y="607"/>
                  <a:pt x="2547" y="571"/>
                </a:cubicBezTo>
                <a:cubicBezTo>
                  <a:pt x="2584" y="535"/>
                  <a:pt x="2634" y="493"/>
                  <a:pt x="2592" y="379"/>
                </a:cubicBezTo>
                <a:cubicBezTo>
                  <a:pt x="2511" y="385"/>
                  <a:pt x="2007" y="486"/>
                  <a:pt x="1854" y="547"/>
                </a:cubicBezTo>
                <a:cubicBezTo>
                  <a:pt x="1701" y="608"/>
                  <a:pt x="1687" y="618"/>
                  <a:pt x="1676" y="745"/>
                </a:cubicBezTo>
                <a:cubicBezTo>
                  <a:pt x="1684" y="835"/>
                  <a:pt x="1715" y="1226"/>
                  <a:pt x="1788" y="1312"/>
                </a:cubicBezTo>
                <a:cubicBezTo>
                  <a:pt x="1873" y="1464"/>
                  <a:pt x="1963" y="1555"/>
                  <a:pt x="1972" y="1616"/>
                </a:cubicBezTo>
                <a:close/>
              </a:path>
            </a:pathLst>
          </a:cu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36" name="Freeform 4"/>
          <p:cNvSpPr>
            <a:spLocks/>
          </p:cNvSpPr>
          <p:nvPr/>
        </p:nvSpPr>
        <p:spPr bwMode="auto">
          <a:xfrm>
            <a:off x="6878318" y="1565374"/>
            <a:ext cx="1955985" cy="2714273"/>
          </a:xfrm>
          <a:custGeom>
            <a:avLst/>
            <a:gdLst>
              <a:gd name="T0" fmla="*/ 300037 w 1553"/>
              <a:gd name="T1" fmla="*/ 49213 h 2123"/>
              <a:gd name="T2" fmla="*/ 1577975 w 1553"/>
              <a:gd name="T3" fmla="*/ 506413 h 2123"/>
              <a:gd name="T4" fmla="*/ 2290762 w 1553"/>
              <a:gd name="T5" fmla="*/ 1568450 h 2123"/>
              <a:gd name="T6" fmla="*/ 2452687 w 1553"/>
              <a:gd name="T7" fmla="*/ 2536825 h 2123"/>
              <a:gd name="T8" fmla="*/ 2370137 w 1553"/>
              <a:gd name="T9" fmla="*/ 3370263 h 2123"/>
              <a:gd name="T10" fmla="*/ 2316162 w 1553"/>
              <a:gd name="T11" fmla="*/ 2536825 h 2123"/>
              <a:gd name="T12" fmla="*/ 2128837 w 1553"/>
              <a:gd name="T13" fmla="*/ 1595438 h 2123"/>
              <a:gd name="T14" fmla="*/ 1455737 w 1553"/>
              <a:gd name="T15" fmla="*/ 654050 h 2123"/>
              <a:gd name="T16" fmla="*/ 192087 w 1553"/>
              <a:gd name="T17" fmla="*/ 211138 h 2123"/>
              <a:gd name="T18" fmla="*/ 300037 w 1553"/>
              <a:gd name="T19" fmla="*/ 49213 h 21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53" h="2123">
                <a:moveTo>
                  <a:pt x="189" y="31"/>
                </a:moveTo>
                <a:cubicBezTo>
                  <a:pt x="334" y="62"/>
                  <a:pt x="785" y="160"/>
                  <a:pt x="994" y="319"/>
                </a:cubicBezTo>
                <a:cubicBezTo>
                  <a:pt x="1203" y="478"/>
                  <a:pt x="1351" y="775"/>
                  <a:pt x="1443" y="988"/>
                </a:cubicBezTo>
                <a:cubicBezTo>
                  <a:pt x="1535" y="1201"/>
                  <a:pt x="1537" y="1409"/>
                  <a:pt x="1545" y="1598"/>
                </a:cubicBezTo>
                <a:cubicBezTo>
                  <a:pt x="1553" y="1787"/>
                  <a:pt x="1507" y="2123"/>
                  <a:pt x="1493" y="2123"/>
                </a:cubicBezTo>
                <a:cubicBezTo>
                  <a:pt x="1479" y="2123"/>
                  <a:pt x="1484" y="1784"/>
                  <a:pt x="1459" y="1598"/>
                </a:cubicBezTo>
                <a:cubicBezTo>
                  <a:pt x="1434" y="1412"/>
                  <a:pt x="1431" y="1203"/>
                  <a:pt x="1341" y="1005"/>
                </a:cubicBezTo>
                <a:cubicBezTo>
                  <a:pt x="1251" y="807"/>
                  <a:pt x="1120" y="557"/>
                  <a:pt x="917" y="412"/>
                </a:cubicBezTo>
                <a:cubicBezTo>
                  <a:pt x="714" y="267"/>
                  <a:pt x="242" y="196"/>
                  <a:pt x="121" y="133"/>
                </a:cubicBezTo>
                <a:cubicBezTo>
                  <a:pt x="0" y="70"/>
                  <a:pt x="44" y="0"/>
                  <a:pt x="189" y="31"/>
                </a:cubicBezTo>
                <a:close/>
              </a:path>
            </a:pathLst>
          </a:custGeom>
          <a:solidFill>
            <a:srgbClr val="0033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37" name="Freeform 5"/>
          <p:cNvSpPr>
            <a:spLocks/>
          </p:cNvSpPr>
          <p:nvPr/>
        </p:nvSpPr>
        <p:spPr bwMode="auto">
          <a:xfrm>
            <a:off x="6599970" y="1579437"/>
            <a:ext cx="255677" cy="3528682"/>
          </a:xfrm>
          <a:custGeom>
            <a:avLst/>
            <a:gdLst>
              <a:gd name="T0" fmla="*/ 274638 w 203"/>
              <a:gd name="T1" fmla="*/ 398463 h 2760"/>
              <a:gd name="T2" fmla="*/ 315913 w 203"/>
              <a:gd name="T3" fmla="*/ 2670175 h 2760"/>
              <a:gd name="T4" fmla="*/ 287338 w 203"/>
              <a:gd name="T5" fmla="*/ 4375150 h 2760"/>
              <a:gd name="T6" fmla="*/ 107950 w 203"/>
              <a:gd name="T7" fmla="*/ 2711450 h 2760"/>
              <a:gd name="T8" fmla="*/ 28575 w 203"/>
              <a:gd name="T9" fmla="*/ 385763 h 2760"/>
              <a:gd name="T10" fmla="*/ 274638 w 203"/>
              <a:gd name="T11" fmla="*/ 398463 h 27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3" h="2760">
                <a:moveTo>
                  <a:pt x="173" y="251"/>
                </a:moveTo>
                <a:cubicBezTo>
                  <a:pt x="203" y="491"/>
                  <a:pt x="198" y="1265"/>
                  <a:pt x="199" y="1682"/>
                </a:cubicBezTo>
                <a:cubicBezTo>
                  <a:pt x="200" y="2099"/>
                  <a:pt x="203" y="2752"/>
                  <a:pt x="181" y="2756"/>
                </a:cubicBezTo>
                <a:cubicBezTo>
                  <a:pt x="159" y="2760"/>
                  <a:pt x="95" y="2127"/>
                  <a:pt x="68" y="1708"/>
                </a:cubicBezTo>
                <a:cubicBezTo>
                  <a:pt x="41" y="1289"/>
                  <a:pt x="0" y="486"/>
                  <a:pt x="18" y="243"/>
                </a:cubicBezTo>
                <a:cubicBezTo>
                  <a:pt x="36" y="0"/>
                  <a:pt x="143" y="11"/>
                  <a:pt x="173" y="251"/>
                </a:cubicBezTo>
                <a:close/>
              </a:path>
            </a:pathLst>
          </a:custGeom>
          <a:solidFill>
            <a:srgbClr val="003366"/>
          </a:solidFill>
          <a:ln w="9525">
            <a:round/>
            <a:headEnd/>
            <a:tailEnd/>
          </a:ln>
          <a:effectLst/>
          <a:scene3d>
            <a:camera prst="legacyObliqueBottom"/>
            <a:lightRig rig="legacyHarsh3" dir="t"/>
          </a:scene3d>
          <a:sp3d extrusionH="887400" prstMaterial="legacyMatte">
            <a:bevelT w="13500" h="13500" prst="angle"/>
            <a:bevelB w="13500" h="13500" prst="angle"/>
            <a:extrusionClr>
              <a:srgbClr val="003366"/>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18438" name="Freeform 6"/>
          <p:cNvSpPr>
            <a:spLocks/>
          </p:cNvSpPr>
          <p:nvPr/>
        </p:nvSpPr>
        <p:spPr bwMode="auto">
          <a:xfrm>
            <a:off x="4705699" y="1713680"/>
            <a:ext cx="1828777" cy="3919906"/>
          </a:xfrm>
          <a:custGeom>
            <a:avLst/>
            <a:gdLst>
              <a:gd name="T0" fmla="*/ 2232648 w 1560"/>
              <a:gd name="T1" fmla="*/ 9463 h 3086"/>
              <a:gd name="T2" fmla="*/ 1657863 w 1560"/>
              <a:gd name="T3" fmla="*/ 143526 h 3086"/>
              <a:gd name="T4" fmla="*/ 944184 w 1560"/>
              <a:gd name="T5" fmla="*/ 559910 h 3086"/>
              <a:gd name="T6" fmla="*/ 276310 w 1560"/>
              <a:gd name="T7" fmla="*/ 1563017 h 3086"/>
              <a:gd name="T8" fmla="*/ 22164 w 1560"/>
              <a:gd name="T9" fmla="*/ 2736462 h 3086"/>
              <a:gd name="T10" fmla="*/ 140372 w 1560"/>
              <a:gd name="T11" fmla="*/ 3922525 h 3086"/>
              <a:gd name="T12" fmla="*/ 619113 w 1560"/>
              <a:gd name="T13" fmla="*/ 4859389 h 3086"/>
              <a:gd name="T14" fmla="*/ 294042 w 1560"/>
              <a:gd name="T15" fmla="*/ 3872054 h 3086"/>
              <a:gd name="T16" fmla="*/ 211296 w 1560"/>
              <a:gd name="T17" fmla="*/ 2736462 h 3086"/>
              <a:gd name="T18" fmla="*/ 424070 w 1560"/>
              <a:gd name="T19" fmla="*/ 1619796 h 3086"/>
              <a:gd name="T20" fmla="*/ 1044660 w 1560"/>
              <a:gd name="T21" fmla="*/ 679778 h 3086"/>
              <a:gd name="T22" fmla="*/ 1730265 w 1560"/>
              <a:gd name="T23" fmla="*/ 282321 h 3086"/>
              <a:gd name="T24" fmla="*/ 2220827 w 1560"/>
              <a:gd name="T25" fmla="*/ 137217 h 3086"/>
              <a:gd name="T26" fmla="*/ 2232648 w 1560"/>
              <a:gd name="T27" fmla="*/ 9463 h 308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560" h="3086">
                <a:moveTo>
                  <a:pt x="1511" y="6"/>
                </a:moveTo>
                <a:cubicBezTo>
                  <a:pt x="1448" y="0"/>
                  <a:pt x="1267" y="33"/>
                  <a:pt x="1122" y="91"/>
                </a:cubicBezTo>
                <a:cubicBezTo>
                  <a:pt x="977" y="149"/>
                  <a:pt x="819" y="209"/>
                  <a:pt x="639" y="355"/>
                </a:cubicBezTo>
                <a:cubicBezTo>
                  <a:pt x="459" y="501"/>
                  <a:pt x="291" y="761"/>
                  <a:pt x="187" y="991"/>
                </a:cubicBezTo>
                <a:cubicBezTo>
                  <a:pt x="83" y="1221"/>
                  <a:pt x="30" y="1486"/>
                  <a:pt x="15" y="1735"/>
                </a:cubicBezTo>
                <a:cubicBezTo>
                  <a:pt x="0" y="1984"/>
                  <a:pt x="28" y="2263"/>
                  <a:pt x="95" y="2487"/>
                </a:cubicBezTo>
                <a:cubicBezTo>
                  <a:pt x="162" y="2711"/>
                  <a:pt x="402" y="3086"/>
                  <a:pt x="419" y="3081"/>
                </a:cubicBezTo>
                <a:cubicBezTo>
                  <a:pt x="436" y="3076"/>
                  <a:pt x="245" y="2679"/>
                  <a:pt x="199" y="2455"/>
                </a:cubicBezTo>
                <a:cubicBezTo>
                  <a:pt x="153" y="2231"/>
                  <a:pt x="128" y="1973"/>
                  <a:pt x="143" y="1735"/>
                </a:cubicBezTo>
                <a:cubicBezTo>
                  <a:pt x="151" y="1535"/>
                  <a:pt x="179" y="1243"/>
                  <a:pt x="287" y="1027"/>
                </a:cubicBezTo>
                <a:cubicBezTo>
                  <a:pt x="395" y="811"/>
                  <a:pt x="523" y="587"/>
                  <a:pt x="707" y="431"/>
                </a:cubicBezTo>
                <a:cubicBezTo>
                  <a:pt x="891" y="275"/>
                  <a:pt x="1038" y="236"/>
                  <a:pt x="1171" y="179"/>
                </a:cubicBezTo>
                <a:cubicBezTo>
                  <a:pt x="1304" y="122"/>
                  <a:pt x="1446" y="116"/>
                  <a:pt x="1503" y="87"/>
                </a:cubicBezTo>
                <a:cubicBezTo>
                  <a:pt x="1560" y="58"/>
                  <a:pt x="1509" y="23"/>
                  <a:pt x="1511" y="6"/>
                </a:cubicBezTo>
                <a:close/>
              </a:path>
            </a:pathLst>
          </a:custGeom>
          <a:solidFill>
            <a:srgbClr val="0033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39" name="Freeform 7"/>
          <p:cNvSpPr>
            <a:spLocks/>
          </p:cNvSpPr>
          <p:nvPr/>
        </p:nvSpPr>
        <p:spPr bwMode="auto">
          <a:xfrm rot="850743">
            <a:off x="8418671" y="4416447"/>
            <a:ext cx="285904" cy="811853"/>
          </a:xfrm>
          <a:custGeom>
            <a:avLst/>
            <a:gdLst>
              <a:gd name="T0" fmla="*/ 136095 w 376"/>
              <a:gd name="T1" fmla="*/ 93024 h 1127"/>
              <a:gd name="T2" fmla="*/ 228102 w 376"/>
              <a:gd name="T3" fmla="*/ 85869 h 1127"/>
              <a:gd name="T4" fmla="*/ 251104 w 376"/>
              <a:gd name="T5" fmla="*/ 608237 h 1127"/>
              <a:gd name="T6" fmla="*/ 350779 w 376"/>
              <a:gd name="T7" fmla="*/ 822909 h 1127"/>
              <a:gd name="T8" fmla="*/ 191682 w 376"/>
              <a:gd name="T9" fmla="*/ 1007169 h 1127"/>
              <a:gd name="T10" fmla="*/ 13418 w 376"/>
              <a:gd name="T11" fmla="*/ 830064 h 1127"/>
              <a:gd name="T12" fmla="*/ 113093 w 376"/>
              <a:gd name="T13" fmla="*/ 615392 h 1127"/>
              <a:gd name="T14" fmla="*/ 136095 w 376"/>
              <a:gd name="T15" fmla="*/ 93024 h 11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76" h="1127">
                <a:moveTo>
                  <a:pt x="142" y="104"/>
                </a:moveTo>
                <a:cubicBezTo>
                  <a:pt x="162" y="16"/>
                  <a:pt x="218" y="0"/>
                  <a:pt x="238" y="96"/>
                </a:cubicBezTo>
                <a:cubicBezTo>
                  <a:pt x="258" y="192"/>
                  <a:pt x="241" y="543"/>
                  <a:pt x="262" y="680"/>
                </a:cubicBezTo>
                <a:cubicBezTo>
                  <a:pt x="283" y="817"/>
                  <a:pt x="376" y="846"/>
                  <a:pt x="366" y="920"/>
                </a:cubicBezTo>
                <a:cubicBezTo>
                  <a:pt x="356" y="994"/>
                  <a:pt x="259" y="1125"/>
                  <a:pt x="200" y="1126"/>
                </a:cubicBezTo>
                <a:cubicBezTo>
                  <a:pt x="141" y="1127"/>
                  <a:pt x="28" y="1001"/>
                  <a:pt x="14" y="928"/>
                </a:cubicBezTo>
                <a:cubicBezTo>
                  <a:pt x="0" y="855"/>
                  <a:pt x="97" y="825"/>
                  <a:pt x="118" y="688"/>
                </a:cubicBezTo>
                <a:cubicBezTo>
                  <a:pt x="139" y="551"/>
                  <a:pt x="137" y="226"/>
                  <a:pt x="142" y="104"/>
                </a:cubicBezTo>
                <a:close/>
              </a:path>
            </a:pathLst>
          </a:custGeom>
          <a:solidFill>
            <a:schemeClr val="accent1"/>
          </a:solidFill>
          <a:ln w="9525">
            <a:round/>
            <a:headEnd/>
            <a:tailEnd/>
          </a:ln>
          <a:effectLst/>
          <a:scene3d>
            <a:camera prst="legacyPerspectiveFront">
              <a:rot lat="1500000" lon="20099998" rev="0"/>
            </a:camera>
            <a:lightRig rig="legacyFlat4" dir="t"/>
          </a:scene3d>
          <a:sp3d extrusionH="18018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18440" name="Freeform 8"/>
          <p:cNvSpPr>
            <a:spLocks/>
          </p:cNvSpPr>
          <p:nvPr/>
        </p:nvSpPr>
        <p:spPr bwMode="auto">
          <a:xfrm>
            <a:off x="3647728" y="1821540"/>
            <a:ext cx="6264696" cy="4382725"/>
          </a:xfrm>
          <a:custGeom>
            <a:avLst/>
            <a:gdLst>
              <a:gd name="T0" fmla="*/ 263525 w 4974"/>
              <a:gd name="T1" fmla="*/ 1281113 h 3428"/>
              <a:gd name="T2" fmla="*/ 1385888 w 4974"/>
              <a:gd name="T3" fmla="*/ 217488 h 3428"/>
              <a:gd name="T4" fmla="*/ 3757613 w 4974"/>
              <a:gd name="T5" fmla="*/ 127000 h 3428"/>
              <a:gd name="T6" fmla="*/ 6048375 w 4974"/>
              <a:gd name="T7" fmla="*/ 36513 h 3428"/>
              <a:gd name="T8" fmla="*/ 7281863 w 4974"/>
              <a:gd name="T9" fmla="*/ 346075 h 3428"/>
              <a:gd name="T10" fmla="*/ 7813675 w 4974"/>
              <a:gd name="T11" fmla="*/ 1054100 h 3428"/>
              <a:gd name="T12" fmla="*/ 7773988 w 4974"/>
              <a:gd name="T13" fmla="*/ 2027238 h 3428"/>
              <a:gd name="T14" fmla="*/ 7227888 w 4974"/>
              <a:gd name="T15" fmla="*/ 2852738 h 3428"/>
              <a:gd name="T16" fmla="*/ 6448425 w 4974"/>
              <a:gd name="T17" fmla="*/ 3517900 h 3428"/>
              <a:gd name="T18" fmla="*/ 6397625 w 4974"/>
              <a:gd name="T19" fmla="*/ 3149600 h 3428"/>
              <a:gd name="T20" fmla="*/ 6067425 w 4974"/>
              <a:gd name="T21" fmla="*/ 3530600 h 3428"/>
              <a:gd name="T22" fmla="*/ 5826125 w 4974"/>
              <a:gd name="T23" fmla="*/ 3746500 h 3428"/>
              <a:gd name="T24" fmla="*/ 4702175 w 4974"/>
              <a:gd name="T25" fmla="*/ 4151313 h 3428"/>
              <a:gd name="T26" fmla="*/ 3173413 w 4974"/>
              <a:gd name="T27" fmla="*/ 4794250 h 3428"/>
              <a:gd name="T28" fmla="*/ 1463675 w 4974"/>
              <a:gd name="T29" fmla="*/ 5441950 h 3428"/>
              <a:gd name="T30" fmla="*/ 515938 w 4974"/>
              <a:gd name="T31" fmla="*/ 4799013 h 3428"/>
              <a:gd name="T32" fmla="*/ 41275 w 4974"/>
              <a:gd name="T33" fmla="*/ 2876550 h 3428"/>
              <a:gd name="T34" fmla="*/ 263525 w 4974"/>
              <a:gd name="T35" fmla="*/ 1281113 h 34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974" h="3428">
                <a:moveTo>
                  <a:pt x="166" y="807"/>
                </a:moveTo>
                <a:cubicBezTo>
                  <a:pt x="307" y="528"/>
                  <a:pt x="506" y="259"/>
                  <a:pt x="873" y="137"/>
                </a:cubicBezTo>
                <a:cubicBezTo>
                  <a:pt x="1239" y="16"/>
                  <a:pt x="1877" y="99"/>
                  <a:pt x="2367" y="80"/>
                </a:cubicBezTo>
                <a:cubicBezTo>
                  <a:pt x="2856" y="61"/>
                  <a:pt x="3440" y="0"/>
                  <a:pt x="3810" y="23"/>
                </a:cubicBezTo>
                <a:cubicBezTo>
                  <a:pt x="4180" y="46"/>
                  <a:pt x="4402" y="112"/>
                  <a:pt x="4587" y="218"/>
                </a:cubicBezTo>
                <a:cubicBezTo>
                  <a:pt x="4772" y="325"/>
                  <a:pt x="4870" y="488"/>
                  <a:pt x="4922" y="664"/>
                </a:cubicBezTo>
                <a:cubicBezTo>
                  <a:pt x="4974" y="840"/>
                  <a:pt x="4959" y="1088"/>
                  <a:pt x="4897" y="1277"/>
                </a:cubicBezTo>
                <a:cubicBezTo>
                  <a:pt x="4835" y="1465"/>
                  <a:pt x="4692" y="1641"/>
                  <a:pt x="4553" y="1797"/>
                </a:cubicBezTo>
                <a:cubicBezTo>
                  <a:pt x="4414" y="1953"/>
                  <a:pt x="4149" y="2185"/>
                  <a:pt x="4062" y="2216"/>
                </a:cubicBezTo>
                <a:cubicBezTo>
                  <a:pt x="3975" y="2247"/>
                  <a:pt x="4070" y="1983"/>
                  <a:pt x="4030" y="1984"/>
                </a:cubicBezTo>
                <a:cubicBezTo>
                  <a:pt x="3990" y="1985"/>
                  <a:pt x="3882" y="2161"/>
                  <a:pt x="3822" y="2224"/>
                </a:cubicBezTo>
                <a:cubicBezTo>
                  <a:pt x="3762" y="2287"/>
                  <a:pt x="3813" y="2295"/>
                  <a:pt x="3670" y="2360"/>
                </a:cubicBezTo>
                <a:cubicBezTo>
                  <a:pt x="3527" y="2425"/>
                  <a:pt x="3240" y="2505"/>
                  <a:pt x="2962" y="2615"/>
                </a:cubicBezTo>
                <a:cubicBezTo>
                  <a:pt x="2684" y="2725"/>
                  <a:pt x="2339" y="2885"/>
                  <a:pt x="1999" y="3020"/>
                </a:cubicBezTo>
                <a:cubicBezTo>
                  <a:pt x="1659" y="3156"/>
                  <a:pt x="1201" y="3428"/>
                  <a:pt x="922" y="3428"/>
                </a:cubicBezTo>
                <a:cubicBezTo>
                  <a:pt x="643" y="3428"/>
                  <a:pt x="474" y="3293"/>
                  <a:pt x="325" y="3023"/>
                </a:cubicBezTo>
                <a:cubicBezTo>
                  <a:pt x="176" y="2754"/>
                  <a:pt x="53" y="2181"/>
                  <a:pt x="26" y="1812"/>
                </a:cubicBezTo>
                <a:cubicBezTo>
                  <a:pt x="0" y="1443"/>
                  <a:pt x="24" y="1085"/>
                  <a:pt x="166" y="807"/>
                </a:cubicBezTo>
                <a:close/>
              </a:path>
            </a:pathLst>
          </a:custGeom>
          <a:solidFill>
            <a:srgbClr val="CC9900">
              <a:alpha val="67058"/>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537" name="Text Box 9"/>
          <p:cNvSpPr txBox="1">
            <a:spLocks noChangeArrowheads="1"/>
          </p:cNvSpPr>
          <p:nvPr/>
        </p:nvSpPr>
        <p:spPr bwMode="auto">
          <a:xfrm>
            <a:off x="3647896" y="52959"/>
            <a:ext cx="49207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800" b="1" dirty="0">
                <a:solidFill>
                  <a:schemeClr val="tx2"/>
                </a:solidFill>
                <a:latin typeface="+mn-lt"/>
              </a:rPr>
              <a:t>Qaraciyərin cərrahi anatomiyası</a:t>
            </a:r>
          </a:p>
        </p:txBody>
      </p:sp>
      <p:sp>
        <p:nvSpPr>
          <p:cNvPr id="3" name="TextBox 2"/>
          <p:cNvSpPr txBox="1"/>
          <p:nvPr/>
        </p:nvSpPr>
        <p:spPr>
          <a:xfrm>
            <a:off x="123919" y="2370254"/>
            <a:ext cx="2863838" cy="1631216"/>
          </a:xfrm>
          <a:prstGeom prst="rect">
            <a:avLst/>
          </a:prstGeom>
          <a:noFill/>
        </p:spPr>
        <p:txBody>
          <a:bodyPr wrap="square" rtlCol="0">
            <a:spAutoFit/>
          </a:bodyPr>
          <a:lstStyle/>
          <a:p>
            <a:r>
              <a:rPr lang="az-Latn-AZ" sz="2000" b="1" dirty="0">
                <a:solidFill>
                  <a:srgbClr val="C00000"/>
                </a:solidFill>
              </a:rPr>
              <a:t>Qaraciyər venalardan və qapı elementlərindən keçən müstəvilərlə pay, sektor və seqmentlərə bölünür</a:t>
            </a:r>
            <a:endParaRPr lang="en-US" sz="2000" b="1" dirty="0">
              <a:solidFill>
                <a:srgbClr val="C00000"/>
              </a:solidFill>
            </a:endParaRPr>
          </a:p>
        </p:txBody>
      </p:sp>
      <p:sp>
        <p:nvSpPr>
          <p:cNvPr id="2" name="Footer Placeholder 1"/>
          <p:cNvSpPr>
            <a:spLocks noGrp="1"/>
          </p:cNvSpPr>
          <p:nvPr>
            <p:ph type="ftr" sz="quarter" idx="11"/>
          </p:nvPr>
        </p:nvSpPr>
        <p:spPr/>
        <p:txBody>
          <a:bodyPr/>
          <a:lstStyle/>
          <a:p>
            <a:pPr>
              <a:defRPr/>
            </a:pPr>
            <a:r>
              <a:rPr lang="az-Latn-AZ"/>
              <a:t>Prof. NYBay</a:t>
            </a:r>
          </a:p>
        </p:txBody>
      </p:sp>
      <p:sp>
        <p:nvSpPr>
          <p:cNvPr id="12" name="TextBox 11">
            <a:extLst>
              <a:ext uri="{FF2B5EF4-FFF2-40B4-BE49-F238E27FC236}">
                <a16:creationId xmlns:a16="http://schemas.microsoft.com/office/drawing/2014/main" id="{59AE9AEB-D897-4B59-A448-01B35B1C6FB5}"/>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reeform 2"/>
          <p:cNvSpPr>
            <a:spLocks/>
          </p:cNvSpPr>
          <p:nvPr/>
        </p:nvSpPr>
        <p:spPr bwMode="auto">
          <a:xfrm rot="850743">
            <a:off x="8603098" y="4520741"/>
            <a:ext cx="360363" cy="1008063"/>
          </a:xfrm>
          <a:custGeom>
            <a:avLst/>
            <a:gdLst>
              <a:gd name="T0" fmla="*/ 136095 w 376"/>
              <a:gd name="T1" fmla="*/ 93024 h 1127"/>
              <a:gd name="T2" fmla="*/ 228102 w 376"/>
              <a:gd name="T3" fmla="*/ 85869 h 1127"/>
              <a:gd name="T4" fmla="*/ 251104 w 376"/>
              <a:gd name="T5" fmla="*/ 608237 h 1127"/>
              <a:gd name="T6" fmla="*/ 350779 w 376"/>
              <a:gd name="T7" fmla="*/ 822909 h 1127"/>
              <a:gd name="T8" fmla="*/ 191682 w 376"/>
              <a:gd name="T9" fmla="*/ 1007169 h 1127"/>
              <a:gd name="T10" fmla="*/ 13418 w 376"/>
              <a:gd name="T11" fmla="*/ 830064 h 1127"/>
              <a:gd name="T12" fmla="*/ 113093 w 376"/>
              <a:gd name="T13" fmla="*/ 615392 h 1127"/>
              <a:gd name="T14" fmla="*/ 136095 w 376"/>
              <a:gd name="T15" fmla="*/ 93024 h 11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76" h="1127">
                <a:moveTo>
                  <a:pt x="142" y="104"/>
                </a:moveTo>
                <a:cubicBezTo>
                  <a:pt x="162" y="16"/>
                  <a:pt x="218" y="0"/>
                  <a:pt x="238" y="96"/>
                </a:cubicBezTo>
                <a:cubicBezTo>
                  <a:pt x="258" y="192"/>
                  <a:pt x="241" y="543"/>
                  <a:pt x="262" y="680"/>
                </a:cubicBezTo>
                <a:cubicBezTo>
                  <a:pt x="283" y="817"/>
                  <a:pt x="376" y="846"/>
                  <a:pt x="366" y="920"/>
                </a:cubicBezTo>
                <a:cubicBezTo>
                  <a:pt x="356" y="994"/>
                  <a:pt x="259" y="1125"/>
                  <a:pt x="200" y="1126"/>
                </a:cubicBezTo>
                <a:cubicBezTo>
                  <a:pt x="141" y="1127"/>
                  <a:pt x="28" y="1001"/>
                  <a:pt x="14" y="928"/>
                </a:cubicBezTo>
                <a:cubicBezTo>
                  <a:pt x="0" y="855"/>
                  <a:pt x="97" y="825"/>
                  <a:pt x="118" y="688"/>
                </a:cubicBezTo>
                <a:cubicBezTo>
                  <a:pt x="139" y="551"/>
                  <a:pt x="137" y="226"/>
                  <a:pt x="142" y="104"/>
                </a:cubicBezTo>
                <a:close/>
              </a:path>
            </a:pathLst>
          </a:custGeom>
          <a:solidFill>
            <a:schemeClr val="accent1"/>
          </a:solidFill>
          <a:ln w="9525">
            <a:round/>
            <a:headEnd/>
            <a:tailEnd/>
          </a:ln>
          <a:effectLst/>
          <a:scene3d>
            <a:camera prst="legacyPerspectiveFront">
              <a:rot lat="1500000" lon="20099998" rev="0"/>
            </a:camera>
            <a:lightRig rig="legacyFlat4" dir="t"/>
          </a:scene3d>
          <a:sp3d extrusionH="18018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23555" name="AutoShape 3"/>
          <p:cNvSpPr>
            <a:spLocks noChangeArrowheads="1"/>
          </p:cNvSpPr>
          <p:nvPr/>
        </p:nvSpPr>
        <p:spPr bwMode="auto">
          <a:xfrm>
            <a:off x="6613327" y="1105397"/>
            <a:ext cx="865187" cy="5006975"/>
          </a:xfrm>
          <a:prstGeom prst="can">
            <a:avLst>
              <a:gd name="adj" fmla="val 30982"/>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556" name="Freeform 4"/>
          <p:cNvSpPr>
            <a:spLocks/>
          </p:cNvSpPr>
          <p:nvPr/>
        </p:nvSpPr>
        <p:spPr bwMode="auto">
          <a:xfrm>
            <a:off x="3106539" y="1803896"/>
            <a:ext cx="7165925" cy="4649440"/>
          </a:xfrm>
          <a:custGeom>
            <a:avLst/>
            <a:gdLst>
              <a:gd name="T0" fmla="*/ 263525 w 4974"/>
              <a:gd name="T1" fmla="*/ 1281113 h 3428"/>
              <a:gd name="T2" fmla="*/ 1385888 w 4974"/>
              <a:gd name="T3" fmla="*/ 217488 h 3428"/>
              <a:gd name="T4" fmla="*/ 3757613 w 4974"/>
              <a:gd name="T5" fmla="*/ 127000 h 3428"/>
              <a:gd name="T6" fmla="*/ 6048375 w 4974"/>
              <a:gd name="T7" fmla="*/ 36513 h 3428"/>
              <a:gd name="T8" fmla="*/ 7281863 w 4974"/>
              <a:gd name="T9" fmla="*/ 346075 h 3428"/>
              <a:gd name="T10" fmla="*/ 7813675 w 4974"/>
              <a:gd name="T11" fmla="*/ 1054100 h 3428"/>
              <a:gd name="T12" fmla="*/ 7773988 w 4974"/>
              <a:gd name="T13" fmla="*/ 2027238 h 3428"/>
              <a:gd name="T14" fmla="*/ 7227888 w 4974"/>
              <a:gd name="T15" fmla="*/ 2852738 h 3428"/>
              <a:gd name="T16" fmla="*/ 6448425 w 4974"/>
              <a:gd name="T17" fmla="*/ 3517900 h 3428"/>
              <a:gd name="T18" fmla="*/ 6397625 w 4974"/>
              <a:gd name="T19" fmla="*/ 3149600 h 3428"/>
              <a:gd name="T20" fmla="*/ 6067425 w 4974"/>
              <a:gd name="T21" fmla="*/ 3530600 h 3428"/>
              <a:gd name="T22" fmla="*/ 5826125 w 4974"/>
              <a:gd name="T23" fmla="*/ 3746500 h 3428"/>
              <a:gd name="T24" fmla="*/ 4702175 w 4974"/>
              <a:gd name="T25" fmla="*/ 4151313 h 3428"/>
              <a:gd name="T26" fmla="*/ 3173413 w 4974"/>
              <a:gd name="T27" fmla="*/ 4794250 h 3428"/>
              <a:gd name="T28" fmla="*/ 1463675 w 4974"/>
              <a:gd name="T29" fmla="*/ 5441950 h 3428"/>
              <a:gd name="T30" fmla="*/ 515938 w 4974"/>
              <a:gd name="T31" fmla="*/ 4799013 h 3428"/>
              <a:gd name="T32" fmla="*/ 41275 w 4974"/>
              <a:gd name="T33" fmla="*/ 2876550 h 3428"/>
              <a:gd name="T34" fmla="*/ 263525 w 4974"/>
              <a:gd name="T35" fmla="*/ 1281113 h 34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974" h="3428">
                <a:moveTo>
                  <a:pt x="166" y="807"/>
                </a:moveTo>
                <a:cubicBezTo>
                  <a:pt x="307" y="528"/>
                  <a:pt x="506" y="259"/>
                  <a:pt x="873" y="137"/>
                </a:cubicBezTo>
                <a:cubicBezTo>
                  <a:pt x="1239" y="16"/>
                  <a:pt x="1877" y="99"/>
                  <a:pt x="2367" y="80"/>
                </a:cubicBezTo>
                <a:cubicBezTo>
                  <a:pt x="2856" y="61"/>
                  <a:pt x="3440" y="0"/>
                  <a:pt x="3810" y="23"/>
                </a:cubicBezTo>
                <a:cubicBezTo>
                  <a:pt x="4180" y="46"/>
                  <a:pt x="4402" y="112"/>
                  <a:pt x="4587" y="218"/>
                </a:cubicBezTo>
                <a:cubicBezTo>
                  <a:pt x="4772" y="325"/>
                  <a:pt x="4870" y="488"/>
                  <a:pt x="4922" y="664"/>
                </a:cubicBezTo>
                <a:cubicBezTo>
                  <a:pt x="4974" y="840"/>
                  <a:pt x="4959" y="1088"/>
                  <a:pt x="4897" y="1277"/>
                </a:cubicBezTo>
                <a:cubicBezTo>
                  <a:pt x="4835" y="1465"/>
                  <a:pt x="4692" y="1641"/>
                  <a:pt x="4553" y="1797"/>
                </a:cubicBezTo>
                <a:cubicBezTo>
                  <a:pt x="4414" y="1953"/>
                  <a:pt x="4149" y="2185"/>
                  <a:pt x="4062" y="2216"/>
                </a:cubicBezTo>
                <a:cubicBezTo>
                  <a:pt x="3975" y="2247"/>
                  <a:pt x="4070" y="1983"/>
                  <a:pt x="4030" y="1984"/>
                </a:cubicBezTo>
                <a:cubicBezTo>
                  <a:pt x="3990" y="1985"/>
                  <a:pt x="3882" y="2161"/>
                  <a:pt x="3822" y="2224"/>
                </a:cubicBezTo>
                <a:cubicBezTo>
                  <a:pt x="3762" y="2287"/>
                  <a:pt x="3813" y="2295"/>
                  <a:pt x="3670" y="2360"/>
                </a:cubicBezTo>
                <a:cubicBezTo>
                  <a:pt x="3527" y="2425"/>
                  <a:pt x="3240" y="2505"/>
                  <a:pt x="2962" y="2615"/>
                </a:cubicBezTo>
                <a:cubicBezTo>
                  <a:pt x="2684" y="2725"/>
                  <a:pt x="2339" y="2885"/>
                  <a:pt x="1999" y="3020"/>
                </a:cubicBezTo>
                <a:cubicBezTo>
                  <a:pt x="1659" y="3156"/>
                  <a:pt x="1201" y="3428"/>
                  <a:pt x="922" y="3428"/>
                </a:cubicBezTo>
                <a:cubicBezTo>
                  <a:pt x="643" y="3428"/>
                  <a:pt x="474" y="3293"/>
                  <a:pt x="325" y="3023"/>
                </a:cubicBezTo>
                <a:cubicBezTo>
                  <a:pt x="176" y="2754"/>
                  <a:pt x="53" y="2181"/>
                  <a:pt x="26" y="1812"/>
                </a:cubicBezTo>
                <a:cubicBezTo>
                  <a:pt x="0" y="1443"/>
                  <a:pt x="24" y="1085"/>
                  <a:pt x="166" y="807"/>
                </a:cubicBezTo>
                <a:close/>
              </a:path>
            </a:pathLst>
          </a:custGeom>
          <a:solidFill>
            <a:srgbClr val="CC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21" name="Freeform 5"/>
          <p:cNvSpPr>
            <a:spLocks/>
          </p:cNvSpPr>
          <p:nvPr/>
        </p:nvSpPr>
        <p:spPr bwMode="auto">
          <a:xfrm rot="465313">
            <a:off x="6496574" y="1652460"/>
            <a:ext cx="611188" cy="3843957"/>
          </a:xfrm>
          <a:custGeom>
            <a:avLst/>
            <a:gdLst>
              <a:gd name="T0" fmla="*/ 269 w 385"/>
              <a:gd name="T1" fmla="*/ 248 h 2887"/>
              <a:gd name="T2" fmla="*/ 198 w 385"/>
              <a:gd name="T3" fmla="*/ 1744 h 2887"/>
              <a:gd name="T4" fmla="*/ 360 w 385"/>
              <a:gd name="T5" fmla="*/ 2885 h 2887"/>
              <a:gd name="T6" fmla="*/ 47 w 385"/>
              <a:gd name="T7" fmla="*/ 1754 h 2887"/>
              <a:gd name="T8" fmla="*/ 77 w 385"/>
              <a:gd name="T9" fmla="*/ 258 h 2887"/>
              <a:gd name="T10" fmla="*/ 269 w 385"/>
              <a:gd name="T11" fmla="*/ 248 h 2887"/>
            </a:gdLst>
            <a:ahLst/>
            <a:cxnLst>
              <a:cxn ang="0">
                <a:pos x="T0" y="T1"/>
              </a:cxn>
              <a:cxn ang="0">
                <a:pos x="T2" y="T3"/>
              </a:cxn>
              <a:cxn ang="0">
                <a:pos x="T4" y="T5"/>
              </a:cxn>
              <a:cxn ang="0">
                <a:pos x="T6" y="T7"/>
              </a:cxn>
              <a:cxn ang="0">
                <a:pos x="T8" y="T9"/>
              </a:cxn>
              <a:cxn ang="0">
                <a:pos x="T10" y="T11"/>
              </a:cxn>
            </a:cxnLst>
            <a:rect l="0" t="0" r="r" b="b"/>
            <a:pathLst>
              <a:path w="385" h="2887">
                <a:moveTo>
                  <a:pt x="269" y="248"/>
                </a:moveTo>
                <a:cubicBezTo>
                  <a:pt x="289" y="496"/>
                  <a:pt x="183" y="1305"/>
                  <a:pt x="198" y="1744"/>
                </a:cubicBezTo>
                <a:cubicBezTo>
                  <a:pt x="213" y="2183"/>
                  <a:pt x="385" y="2883"/>
                  <a:pt x="360" y="2885"/>
                </a:cubicBezTo>
                <a:cubicBezTo>
                  <a:pt x="335" y="2887"/>
                  <a:pt x="94" y="2192"/>
                  <a:pt x="47" y="1754"/>
                </a:cubicBezTo>
                <a:cubicBezTo>
                  <a:pt x="0" y="1316"/>
                  <a:pt x="40" y="509"/>
                  <a:pt x="77" y="258"/>
                </a:cubicBezTo>
                <a:cubicBezTo>
                  <a:pt x="114" y="7"/>
                  <a:pt x="249" y="0"/>
                  <a:pt x="269" y="248"/>
                </a:cubicBezTo>
                <a:close/>
              </a:path>
            </a:pathLst>
          </a:custGeom>
          <a:gradFill rotWithShape="1">
            <a:gsLst>
              <a:gs pos="0">
                <a:schemeClr val="accent1"/>
              </a:gs>
              <a:gs pos="100000">
                <a:schemeClr val="accent1">
                  <a:gamma/>
                  <a:shade val="46275"/>
                  <a:invGamma/>
                </a:schemeClr>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a:p>
        </p:txBody>
      </p:sp>
      <p:sp>
        <p:nvSpPr>
          <p:cNvPr id="9222" name="Text Box 6"/>
          <p:cNvSpPr txBox="1">
            <a:spLocks noChangeArrowheads="1"/>
          </p:cNvSpPr>
          <p:nvPr/>
        </p:nvSpPr>
        <p:spPr bwMode="auto">
          <a:xfrm>
            <a:off x="4295576" y="3500364"/>
            <a:ext cx="1060450" cy="366713"/>
          </a:xfrm>
          <a:prstGeom prst="rect">
            <a:avLst/>
          </a:prstGeom>
          <a:solidFill>
            <a:schemeClr val="accent4">
              <a:lumMod val="50000"/>
            </a:schemeClr>
          </a:solidFill>
          <a:ln>
            <a:noFill/>
          </a:ln>
          <a:effec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b="1" dirty="0">
                <a:solidFill>
                  <a:schemeClr val="bg1"/>
                </a:solidFill>
              </a:rPr>
              <a:t>Sa</a:t>
            </a:r>
            <a:r>
              <a:rPr lang="az-Latn-AZ" b="1" dirty="0">
                <a:solidFill>
                  <a:schemeClr val="bg1"/>
                </a:solidFill>
              </a:rPr>
              <a:t>ğ pay</a:t>
            </a:r>
          </a:p>
        </p:txBody>
      </p:sp>
      <p:sp>
        <p:nvSpPr>
          <p:cNvPr id="9223" name="Text Box 7"/>
          <p:cNvSpPr txBox="1">
            <a:spLocks noChangeArrowheads="1"/>
          </p:cNvSpPr>
          <p:nvPr/>
        </p:nvSpPr>
        <p:spPr bwMode="auto">
          <a:xfrm>
            <a:off x="8111926" y="3428926"/>
            <a:ext cx="996950" cy="366712"/>
          </a:xfrm>
          <a:prstGeom prst="rect">
            <a:avLst/>
          </a:prstGeom>
          <a:solidFill>
            <a:schemeClr val="accent4">
              <a:lumMod val="50000"/>
            </a:schemeClr>
          </a:solidFill>
          <a:ln>
            <a:noFill/>
          </a:ln>
          <a:effec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solidFill>
                  <a:schemeClr val="bg1"/>
                </a:solidFill>
              </a:rPr>
              <a:t>Sol pay</a:t>
            </a:r>
          </a:p>
        </p:txBody>
      </p:sp>
      <p:sp>
        <p:nvSpPr>
          <p:cNvPr id="23560" name="Text Box 9"/>
          <p:cNvSpPr txBox="1">
            <a:spLocks noChangeArrowheads="1"/>
          </p:cNvSpPr>
          <p:nvPr/>
        </p:nvSpPr>
        <p:spPr bwMode="auto">
          <a:xfrm>
            <a:off x="3207704" y="133622"/>
            <a:ext cx="558511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sz="3200" b="1" dirty="0">
                <a:solidFill>
                  <a:schemeClr val="tx2"/>
                </a:solidFill>
                <a:latin typeface="+mn-lt"/>
              </a:rPr>
              <a:t>Qaraciyərin cərrahi anatomiyası</a:t>
            </a:r>
          </a:p>
        </p:txBody>
      </p:sp>
      <p:sp>
        <p:nvSpPr>
          <p:cNvPr id="9" name="TextBox 8"/>
          <p:cNvSpPr txBox="1"/>
          <p:nvPr/>
        </p:nvSpPr>
        <p:spPr>
          <a:xfrm>
            <a:off x="280436" y="2624686"/>
            <a:ext cx="2502843" cy="1323439"/>
          </a:xfrm>
          <a:prstGeom prst="rect">
            <a:avLst/>
          </a:prstGeom>
          <a:noFill/>
        </p:spPr>
        <p:txBody>
          <a:bodyPr wrap="square" rtlCol="0">
            <a:spAutoFit/>
          </a:bodyPr>
          <a:lstStyle/>
          <a:p>
            <a:r>
              <a:rPr lang="az-Latn-AZ" sz="2000" b="1" dirty="0">
                <a:solidFill>
                  <a:srgbClr val="C00000"/>
                </a:solidFill>
              </a:rPr>
              <a:t>Qaraciyər  orta venadan keçən müstəvi ilə 2 paya bölünür</a:t>
            </a:r>
            <a:endParaRPr lang="en-US" sz="2000" b="1" dirty="0">
              <a:solidFill>
                <a:srgbClr val="C00000"/>
              </a:solidFill>
            </a:endParaRPr>
          </a:p>
        </p:txBody>
      </p:sp>
      <p:sp>
        <p:nvSpPr>
          <p:cNvPr id="2" name="Footer Placeholder 1"/>
          <p:cNvSpPr>
            <a:spLocks noGrp="1"/>
          </p:cNvSpPr>
          <p:nvPr>
            <p:ph type="ftr" sz="quarter" idx="11"/>
          </p:nvPr>
        </p:nvSpPr>
        <p:spPr/>
        <p:txBody>
          <a:bodyPr/>
          <a:lstStyle/>
          <a:p>
            <a:pPr>
              <a:defRPr/>
            </a:pPr>
            <a:r>
              <a:rPr lang="az-Latn-AZ"/>
              <a:t>Prof. NYBay</a:t>
            </a:r>
          </a:p>
        </p:txBody>
      </p:sp>
      <p:sp>
        <p:nvSpPr>
          <p:cNvPr id="11" name="TextBox 10">
            <a:extLst>
              <a:ext uri="{FF2B5EF4-FFF2-40B4-BE49-F238E27FC236}">
                <a16:creationId xmlns:a16="http://schemas.microsoft.com/office/drawing/2014/main" id="{937CD45D-479C-4223-AD8E-1501D7D36FC2}"/>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blinds(horizontal)">
                                      <p:cBhvr>
                                        <p:cTn id="7" dur="500"/>
                                        <p:tgtEl>
                                          <p:spTgt spid="92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22"/>
                                        </p:tgtEl>
                                        <p:attrNameLst>
                                          <p:attrName>style.visibility</p:attrName>
                                        </p:attrNameLst>
                                      </p:cBhvr>
                                      <p:to>
                                        <p:strVal val="visible"/>
                                      </p:to>
                                    </p:set>
                                    <p:animEffect transition="in" filter="blinds(horizontal)">
                                      <p:cBhvr>
                                        <p:cTn id="12" dur="500"/>
                                        <p:tgtEl>
                                          <p:spTgt spid="9222"/>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9223"/>
                                        </p:tgtEl>
                                        <p:attrNameLst>
                                          <p:attrName>style.visibility</p:attrName>
                                        </p:attrNameLst>
                                      </p:cBhvr>
                                      <p:to>
                                        <p:strVal val="visible"/>
                                      </p:to>
                                    </p:set>
                                    <p:animEffect transition="in" filter="blinds(horizontal)">
                                      <p:cBhvr>
                                        <p:cTn id="15" dur="5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animBg="1"/>
      <p:bldP spid="92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reeform 2"/>
          <p:cNvSpPr>
            <a:spLocks/>
          </p:cNvSpPr>
          <p:nvPr/>
        </p:nvSpPr>
        <p:spPr bwMode="auto">
          <a:xfrm rot="850743">
            <a:off x="8590464" y="4672509"/>
            <a:ext cx="360362" cy="1008063"/>
          </a:xfrm>
          <a:custGeom>
            <a:avLst/>
            <a:gdLst>
              <a:gd name="T0" fmla="*/ 136094 w 376"/>
              <a:gd name="T1" fmla="*/ 93024 h 1127"/>
              <a:gd name="T2" fmla="*/ 228101 w 376"/>
              <a:gd name="T3" fmla="*/ 85869 h 1127"/>
              <a:gd name="T4" fmla="*/ 251103 w 376"/>
              <a:gd name="T5" fmla="*/ 608237 h 1127"/>
              <a:gd name="T6" fmla="*/ 350778 w 376"/>
              <a:gd name="T7" fmla="*/ 822909 h 1127"/>
              <a:gd name="T8" fmla="*/ 191682 w 376"/>
              <a:gd name="T9" fmla="*/ 1007169 h 1127"/>
              <a:gd name="T10" fmla="*/ 13418 w 376"/>
              <a:gd name="T11" fmla="*/ 830064 h 1127"/>
              <a:gd name="T12" fmla="*/ 113092 w 376"/>
              <a:gd name="T13" fmla="*/ 615392 h 1127"/>
              <a:gd name="T14" fmla="*/ 136094 w 376"/>
              <a:gd name="T15" fmla="*/ 93024 h 11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76" h="1127">
                <a:moveTo>
                  <a:pt x="142" y="104"/>
                </a:moveTo>
                <a:cubicBezTo>
                  <a:pt x="162" y="16"/>
                  <a:pt x="218" y="0"/>
                  <a:pt x="238" y="96"/>
                </a:cubicBezTo>
                <a:cubicBezTo>
                  <a:pt x="258" y="192"/>
                  <a:pt x="241" y="543"/>
                  <a:pt x="262" y="680"/>
                </a:cubicBezTo>
                <a:cubicBezTo>
                  <a:pt x="283" y="817"/>
                  <a:pt x="376" y="846"/>
                  <a:pt x="366" y="920"/>
                </a:cubicBezTo>
                <a:cubicBezTo>
                  <a:pt x="356" y="994"/>
                  <a:pt x="259" y="1125"/>
                  <a:pt x="200" y="1126"/>
                </a:cubicBezTo>
                <a:cubicBezTo>
                  <a:pt x="141" y="1127"/>
                  <a:pt x="28" y="1001"/>
                  <a:pt x="14" y="928"/>
                </a:cubicBezTo>
                <a:cubicBezTo>
                  <a:pt x="0" y="855"/>
                  <a:pt x="97" y="825"/>
                  <a:pt x="118" y="688"/>
                </a:cubicBezTo>
                <a:cubicBezTo>
                  <a:pt x="139" y="551"/>
                  <a:pt x="137" y="226"/>
                  <a:pt x="142" y="104"/>
                </a:cubicBezTo>
                <a:close/>
              </a:path>
            </a:pathLst>
          </a:custGeom>
          <a:solidFill>
            <a:schemeClr val="accent1"/>
          </a:solidFill>
          <a:ln w="9525">
            <a:round/>
            <a:headEnd/>
            <a:tailEnd/>
          </a:ln>
          <a:effectLst/>
          <a:scene3d>
            <a:camera prst="legacyPerspectiveFront">
              <a:rot lat="1500000" lon="20099998" rev="0"/>
            </a:camera>
            <a:lightRig rig="legacyFlat4" dir="t"/>
          </a:scene3d>
          <a:sp3d extrusionH="18018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24579" name="AutoShape 3"/>
          <p:cNvSpPr>
            <a:spLocks noChangeArrowheads="1"/>
          </p:cNvSpPr>
          <p:nvPr/>
        </p:nvSpPr>
        <p:spPr bwMode="auto">
          <a:xfrm>
            <a:off x="6037264" y="1052736"/>
            <a:ext cx="865187" cy="5131916"/>
          </a:xfrm>
          <a:prstGeom prst="can">
            <a:avLst>
              <a:gd name="adj" fmla="val 30982"/>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580" name="Freeform 4"/>
          <p:cNvSpPr>
            <a:spLocks/>
          </p:cNvSpPr>
          <p:nvPr/>
        </p:nvSpPr>
        <p:spPr bwMode="auto">
          <a:xfrm>
            <a:off x="3233738" y="1751237"/>
            <a:ext cx="6966718" cy="4721225"/>
          </a:xfrm>
          <a:custGeom>
            <a:avLst/>
            <a:gdLst>
              <a:gd name="T0" fmla="*/ 263525 w 4974"/>
              <a:gd name="T1" fmla="*/ 1281113 h 3428"/>
              <a:gd name="T2" fmla="*/ 1385888 w 4974"/>
              <a:gd name="T3" fmla="*/ 217488 h 3428"/>
              <a:gd name="T4" fmla="*/ 3757613 w 4974"/>
              <a:gd name="T5" fmla="*/ 127000 h 3428"/>
              <a:gd name="T6" fmla="*/ 6048375 w 4974"/>
              <a:gd name="T7" fmla="*/ 36513 h 3428"/>
              <a:gd name="T8" fmla="*/ 7281863 w 4974"/>
              <a:gd name="T9" fmla="*/ 346075 h 3428"/>
              <a:gd name="T10" fmla="*/ 7813675 w 4974"/>
              <a:gd name="T11" fmla="*/ 1054100 h 3428"/>
              <a:gd name="T12" fmla="*/ 7773988 w 4974"/>
              <a:gd name="T13" fmla="*/ 2027238 h 3428"/>
              <a:gd name="T14" fmla="*/ 7227888 w 4974"/>
              <a:gd name="T15" fmla="*/ 2852738 h 3428"/>
              <a:gd name="T16" fmla="*/ 6448425 w 4974"/>
              <a:gd name="T17" fmla="*/ 3517900 h 3428"/>
              <a:gd name="T18" fmla="*/ 6397625 w 4974"/>
              <a:gd name="T19" fmla="*/ 3149600 h 3428"/>
              <a:gd name="T20" fmla="*/ 6067425 w 4974"/>
              <a:gd name="T21" fmla="*/ 3530600 h 3428"/>
              <a:gd name="T22" fmla="*/ 5826125 w 4974"/>
              <a:gd name="T23" fmla="*/ 3746500 h 3428"/>
              <a:gd name="T24" fmla="*/ 4702175 w 4974"/>
              <a:gd name="T25" fmla="*/ 4151313 h 3428"/>
              <a:gd name="T26" fmla="*/ 3173413 w 4974"/>
              <a:gd name="T27" fmla="*/ 4794250 h 3428"/>
              <a:gd name="T28" fmla="*/ 1463675 w 4974"/>
              <a:gd name="T29" fmla="*/ 5441950 h 3428"/>
              <a:gd name="T30" fmla="*/ 515938 w 4974"/>
              <a:gd name="T31" fmla="*/ 4799013 h 3428"/>
              <a:gd name="T32" fmla="*/ 41275 w 4974"/>
              <a:gd name="T33" fmla="*/ 2876550 h 3428"/>
              <a:gd name="T34" fmla="*/ 263525 w 4974"/>
              <a:gd name="T35" fmla="*/ 1281113 h 34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974" h="3428">
                <a:moveTo>
                  <a:pt x="166" y="807"/>
                </a:moveTo>
                <a:cubicBezTo>
                  <a:pt x="307" y="528"/>
                  <a:pt x="506" y="259"/>
                  <a:pt x="873" y="137"/>
                </a:cubicBezTo>
                <a:cubicBezTo>
                  <a:pt x="1239" y="16"/>
                  <a:pt x="1877" y="99"/>
                  <a:pt x="2367" y="80"/>
                </a:cubicBezTo>
                <a:cubicBezTo>
                  <a:pt x="2856" y="61"/>
                  <a:pt x="3440" y="0"/>
                  <a:pt x="3810" y="23"/>
                </a:cubicBezTo>
                <a:cubicBezTo>
                  <a:pt x="4180" y="46"/>
                  <a:pt x="4402" y="112"/>
                  <a:pt x="4587" y="218"/>
                </a:cubicBezTo>
                <a:cubicBezTo>
                  <a:pt x="4772" y="325"/>
                  <a:pt x="4870" y="488"/>
                  <a:pt x="4922" y="664"/>
                </a:cubicBezTo>
                <a:cubicBezTo>
                  <a:pt x="4974" y="840"/>
                  <a:pt x="4959" y="1088"/>
                  <a:pt x="4897" y="1277"/>
                </a:cubicBezTo>
                <a:cubicBezTo>
                  <a:pt x="4835" y="1465"/>
                  <a:pt x="4692" y="1641"/>
                  <a:pt x="4553" y="1797"/>
                </a:cubicBezTo>
                <a:cubicBezTo>
                  <a:pt x="4414" y="1953"/>
                  <a:pt x="4149" y="2185"/>
                  <a:pt x="4062" y="2216"/>
                </a:cubicBezTo>
                <a:cubicBezTo>
                  <a:pt x="3975" y="2247"/>
                  <a:pt x="4070" y="1983"/>
                  <a:pt x="4030" y="1984"/>
                </a:cubicBezTo>
                <a:cubicBezTo>
                  <a:pt x="3990" y="1985"/>
                  <a:pt x="3882" y="2161"/>
                  <a:pt x="3822" y="2224"/>
                </a:cubicBezTo>
                <a:cubicBezTo>
                  <a:pt x="3762" y="2287"/>
                  <a:pt x="3813" y="2295"/>
                  <a:pt x="3670" y="2360"/>
                </a:cubicBezTo>
                <a:cubicBezTo>
                  <a:pt x="3527" y="2425"/>
                  <a:pt x="3240" y="2505"/>
                  <a:pt x="2962" y="2615"/>
                </a:cubicBezTo>
                <a:cubicBezTo>
                  <a:pt x="2684" y="2725"/>
                  <a:pt x="2339" y="2885"/>
                  <a:pt x="1999" y="3020"/>
                </a:cubicBezTo>
                <a:cubicBezTo>
                  <a:pt x="1659" y="3156"/>
                  <a:pt x="1201" y="3428"/>
                  <a:pt x="922" y="3428"/>
                </a:cubicBezTo>
                <a:cubicBezTo>
                  <a:pt x="643" y="3428"/>
                  <a:pt x="474" y="3293"/>
                  <a:pt x="325" y="3023"/>
                </a:cubicBezTo>
                <a:cubicBezTo>
                  <a:pt x="176" y="2754"/>
                  <a:pt x="53" y="2181"/>
                  <a:pt x="26" y="1812"/>
                </a:cubicBezTo>
                <a:cubicBezTo>
                  <a:pt x="0" y="1443"/>
                  <a:pt x="24" y="1085"/>
                  <a:pt x="166" y="807"/>
                </a:cubicBezTo>
                <a:close/>
              </a:path>
            </a:pathLst>
          </a:custGeom>
          <a:solidFill>
            <a:srgbClr val="FFCC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1" name="Freeform 5"/>
          <p:cNvSpPr>
            <a:spLocks/>
          </p:cNvSpPr>
          <p:nvPr/>
        </p:nvSpPr>
        <p:spPr bwMode="auto">
          <a:xfrm rot="819861">
            <a:off x="6162050" y="1860726"/>
            <a:ext cx="2860619" cy="2514797"/>
          </a:xfrm>
          <a:custGeom>
            <a:avLst/>
            <a:gdLst>
              <a:gd name="T0" fmla="*/ 295275 w 2306"/>
              <a:gd name="T1" fmla="*/ 49213 h 1691"/>
              <a:gd name="T2" fmla="*/ 1598613 w 2306"/>
              <a:gd name="T3" fmla="*/ 558800 h 1691"/>
              <a:gd name="T4" fmla="*/ 2609850 w 2306"/>
              <a:gd name="T5" fmla="*/ 1184275 h 1691"/>
              <a:gd name="T6" fmla="*/ 3267075 w 2306"/>
              <a:gd name="T7" fmla="*/ 1849438 h 1691"/>
              <a:gd name="T8" fmla="*/ 3635375 w 2306"/>
              <a:gd name="T9" fmla="*/ 2668588 h 1691"/>
              <a:gd name="T10" fmla="*/ 3117850 w 2306"/>
              <a:gd name="T11" fmla="*/ 1949450 h 1691"/>
              <a:gd name="T12" fmla="*/ 2406650 w 2306"/>
              <a:gd name="T13" fmla="*/ 1296988 h 1691"/>
              <a:gd name="T14" fmla="*/ 1420813 w 2306"/>
              <a:gd name="T15" fmla="*/ 671513 h 1691"/>
              <a:gd name="T16" fmla="*/ 187325 w 2306"/>
              <a:gd name="T17" fmla="*/ 211138 h 1691"/>
              <a:gd name="T18" fmla="*/ 295275 w 2306"/>
              <a:gd name="T19" fmla="*/ 49213 h 169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06" h="1691">
                <a:moveTo>
                  <a:pt x="186" y="31"/>
                </a:moveTo>
                <a:cubicBezTo>
                  <a:pt x="334" y="67"/>
                  <a:pt x="764" y="233"/>
                  <a:pt x="1007" y="352"/>
                </a:cubicBezTo>
                <a:cubicBezTo>
                  <a:pt x="1250" y="471"/>
                  <a:pt x="1469" y="610"/>
                  <a:pt x="1644" y="746"/>
                </a:cubicBezTo>
                <a:cubicBezTo>
                  <a:pt x="1819" y="882"/>
                  <a:pt x="1950" y="1009"/>
                  <a:pt x="2058" y="1165"/>
                </a:cubicBezTo>
                <a:cubicBezTo>
                  <a:pt x="2166" y="1321"/>
                  <a:pt x="2306" y="1671"/>
                  <a:pt x="2290" y="1681"/>
                </a:cubicBezTo>
                <a:cubicBezTo>
                  <a:pt x="2274" y="1691"/>
                  <a:pt x="2093" y="1372"/>
                  <a:pt x="1964" y="1228"/>
                </a:cubicBezTo>
                <a:cubicBezTo>
                  <a:pt x="1835" y="1084"/>
                  <a:pt x="1694" y="951"/>
                  <a:pt x="1516" y="817"/>
                </a:cubicBezTo>
                <a:cubicBezTo>
                  <a:pt x="1338" y="683"/>
                  <a:pt x="1128" y="537"/>
                  <a:pt x="895" y="423"/>
                </a:cubicBezTo>
                <a:cubicBezTo>
                  <a:pt x="662" y="309"/>
                  <a:pt x="236" y="198"/>
                  <a:pt x="118" y="133"/>
                </a:cubicBezTo>
                <a:cubicBezTo>
                  <a:pt x="0" y="68"/>
                  <a:pt x="41" y="0"/>
                  <a:pt x="186" y="31"/>
                </a:cubicBez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2" name="Freeform 6"/>
          <p:cNvSpPr>
            <a:spLocks/>
          </p:cNvSpPr>
          <p:nvPr/>
        </p:nvSpPr>
        <p:spPr bwMode="auto">
          <a:xfrm>
            <a:off x="6240016" y="1432124"/>
            <a:ext cx="519112" cy="3741216"/>
          </a:xfrm>
          <a:custGeom>
            <a:avLst/>
            <a:gdLst>
              <a:gd name="T0" fmla="*/ 407987 w 327"/>
              <a:gd name="T1" fmla="*/ 392113 h 2758"/>
              <a:gd name="T2" fmla="*/ 233362 w 327"/>
              <a:gd name="T3" fmla="*/ 2482850 h 2758"/>
              <a:gd name="T4" fmla="*/ 487362 w 327"/>
              <a:gd name="T5" fmla="*/ 4357688 h 2758"/>
              <a:gd name="T6" fmla="*/ 42862 w 327"/>
              <a:gd name="T7" fmla="*/ 2606675 h 2758"/>
              <a:gd name="T8" fmla="*/ 228600 w 327"/>
              <a:gd name="T9" fmla="*/ 368300 h 2758"/>
              <a:gd name="T10" fmla="*/ 407987 w 327"/>
              <a:gd name="T11" fmla="*/ 392113 h 27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7" h="2758">
                <a:moveTo>
                  <a:pt x="257" y="247"/>
                </a:moveTo>
                <a:cubicBezTo>
                  <a:pt x="257" y="469"/>
                  <a:pt x="139" y="1148"/>
                  <a:pt x="147" y="1564"/>
                </a:cubicBezTo>
                <a:cubicBezTo>
                  <a:pt x="155" y="1980"/>
                  <a:pt x="327" y="2732"/>
                  <a:pt x="307" y="2745"/>
                </a:cubicBezTo>
                <a:cubicBezTo>
                  <a:pt x="287" y="2758"/>
                  <a:pt x="54" y="2061"/>
                  <a:pt x="27" y="1642"/>
                </a:cubicBezTo>
                <a:cubicBezTo>
                  <a:pt x="0" y="1223"/>
                  <a:pt x="106" y="464"/>
                  <a:pt x="144" y="232"/>
                </a:cubicBezTo>
                <a:cubicBezTo>
                  <a:pt x="182" y="0"/>
                  <a:pt x="251" y="21"/>
                  <a:pt x="257" y="247"/>
                </a:cubicBez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3" name="Freeform 7"/>
          <p:cNvSpPr>
            <a:spLocks/>
          </p:cNvSpPr>
          <p:nvPr/>
        </p:nvSpPr>
        <p:spPr bwMode="auto">
          <a:xfrm rot="21377003">
            <a:off x="4730139" y="1605187"/>
            <a:ext cx="1585193" cy="4392819"/>
          </a:xfrm>
          <a:custGeom>
            <a:avLst/>
            <a:gdLst>
              <a:gd name="T0" fmla="*/ 2232648 w 1560"/>
              <a:gd name="T1" fmla="*/ 9463 h 3086"/>
              <a:gd name="T2" fmla="*/ 1657863 w 1560"/>
              <a:gd name="T3" fmla="*/ 143526 h 3086"/>
              <a:gd name="T4" fmla="*/ 944184 w 1560"/>
              <a:gd name="T5" fmla="*/ 559910 h 3086"/>
              <a:gd name="T6" fmla="*/ 276310 w 1560"/>
              <a:gd name="T7" fmla="*/ 1563017 h 3086"/>
              <a:gd name="T8" fmla="*/ 22164 w 1560"/>
              <a:gd name="T9" fmla="*/ 2736462 h 3086"/>
              <a:gd name="T10" fmla="*/ 140372 w 1560"/>
              <a:gd name="T11" fmla="*/ 3922525 h 3086"/>
              <a:gd name="T12" fmla="*/ 619113 w 1560"/>
              <a:gd name="T13" fmla="*/ 4859389 h 3086"/>
              <a:gd name="T14" fmla="*/ 294042 w 1560"/>
              <a:gd name="T15" fmla="*/ 3872054 h 3086"/>
              <a:gd name="T16" fmla="*/ 211296 w 1560"/>
              <a:gd name="T17" fmla="*/ 2736462 h 3086"/>
              <a:gd name="T18" fmla="*/ 424070 w 1560"/>
              <a:gd name="T19" fmla="*/ 1619796 h 3086"/>
              <a:gd name="T20" fmla="*/ 1044660 w 1560"/>
              <a:gd name="T21" fmla="*/ 679778 h 3086"/>
              <a:gd name="T22" fmla="*/ 1730265 w 1560"/>
              <a:gd name="T23" fmla="*/ 282321 h 3086"/>
              <a:gd name="T24" fmla="*/ 2220827 w 1560"/>
              <a:gd name="T25" fmla="*/ 137217 h 3086"/>
              <a:gd name="T26" fmla="*/ 2232648 w 1560"/>
              <a:gd name="T27" fmla="*/ 9463 h 308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560" h="3086">
                <a:moveTo>
                  <a:pt x="1511" y="6"/>
                </a:moveTo>
                <a:cubicBezTo>
                  <a:pt x="1448" y="0"/>
                  <a:pt x="1267" y="33"/>
                  <a:pt x="1122" y="91"/>
                </a:cubicBezTo>
                <a:cubicBezTo>
                  <a:pt x="977" y="149"/>
                  <a:pt x="819" y="209"/>
                  <a:pt x="639" y="355"/>
                </a:cubicBezTo>
                <a:cubicBezTo>
                  <a:pt x="459" y="501"/>
                  <a:pt x="291" y="761"/>
                  <a:pt x="187" y="991"/>
                </a:cubicBezTo>
                <a:cubicBezTo>
                  <a:pt x="83" y="1221"/>
                  <a:pt x="30" y="1486"/>
                  <a:pt x="15" y="1735"/>
                </a:cubicBezTo>
                <a:cubicBezTo>
                  <a:pt x="0" y="1984"/>
                  <a:pt x="28" y="2263"/>
                  <a:pt x="95" y="2487"/>
                </a:cubicBezTo>
                <a:cubicBezTo>
                  <a:pt x="162" y="2711"/>
                  <a:pt x="402" y="3086"/>
                  <a:pt x="419" y="3081"/>
                </a:cubicBezTo>
                <a:cubicBezTo>
                  <a:pt x="436" y="3076"/>
                  <a:pt x="245" y="2679"/>
                  <a:pt x="199" y="2455"/>
                </a:cubicBezTo>
                <a:cubicBezTo>
                  <a:pt x="153" y="2231"/>
                  <a:pt x="128" y="1973"/>
                  <a:pt x="143" y="1735"/>
                </a:cubicBezTo>
                <a:cubicBezTo>
                  <a:pt x="151" y="1535"/>
                  <a:pt x="179" y="1243"/>
                  <a:pt x="287" y="1027"/>
                </a:cubicBezTo>
                <a:cubicBezTo>
                  <a:pt x="395" y="811"/>
                  <a:pt x="523" y="587"/>
                  <a:pt x="707" y="431"/>
                </a:cubicBezTo>
                <a:cubicBezTo>
                  <a:pt x="891" y="275"/>
                  <a:pt x="1038" y="236"/>
                  <a:pt x="1171" y="179"/>
                </a:cubicBezTo>
                <a:cubicBezTo>
                  <a:pt x="1304" y="122"/>
                  <a:pt x="1446" y="116"/>
                  <a:pt x="1503" y="87"/>
                </a:cubicBezTo>
                <a:cubicBezTo>
                  <a:pt x="1560" y="58"/>
                  <a:pt x="1509" y="23"/>
                  <a:pt x="1511" y="6"/>
                </a:cubicBez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4" name="Text Box 8"/>
          <p:cNvSpPr txBox="1">
            <a:spLocks noChangeArrowheads="1"/>
          </p:cNvSpPr>
          <p:nvPr/>
        </p:nvSpPr>
        <p:spPr bwMode="auto">
          <a:xfrm>
            <a:off x="3324498" y="4391249"/>
            <a:ext cx="1403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b="1" dirty="0"/>
              <a:t>Sağ lateral </a:t>
            </a:r>
          </a:p>
          <a:p>
            <a:pPr algn="ctr" eaLnBrk="1" hangingPunct="1"/>
            <a:r>
              <a:rPr lang="az-Latn-AZ" b="1" dirty="0"/>
              <a:t>sektor</a:t>
            </a:r>
          </a:p>
        </p:txBody>
      </p:sp>
      <p:sp>
        <p:nvSpPr>
          <p:cNvPr id="14345" name="Text Box 9"/>
          <p:cNvSpPr txBox="1">
            <a:spLocks noChangeArrowheads="1"/>
          </p:cNvSpPr>
          <p:nvPr/>
        </p:nvSpPr>
        <p:spPr bwMode="auto">
          <a:xfrm>
            <a:off x="4929882" y="3873724"/>
            <a:ext cx="145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b="1" dirty="0"/>
              <a:t>Sağ medial </a:t>
            </a:r>
          </a:p>
          <a:p>
            <a:pPr algn="ctr" eaLnBrk="1" hangingPunct="1"/>
            <a:r>
              <a:rPr lang="az-Latn-AZ" b="1" dirty="0"/>
              <a:t>sektor</a:t>
            </a:r>
          </a:p>
        </p:txBody>
      </p:sp>
      <p:sp>
        <p:nvSpPr>
          <p:cNvPr id="14346" name="Text Box 10"/>
          <p:cNvSpPr txBox="1">
            <a:spLocks noChangeArrowheads="1"/>
          </p:cNvSpPr>
          <p:nvPr/>
        </p:nvSpPr>
        <p:spPr bwMode="auto">
          <a:xfrm>
            <a:off x="6816080" y="3303811"/>
            <a:ext cx="1390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b="1" dirty="0"/>
              <a:t>Sol medial </a:t>
            </a:r>
          </a:p>
          <a:p>
            <a:pPr algn="ctr" eaLnBrk="1" hangingPunct="1"/>
            <a:r>
              <a:rPr lang="az-Latn-AZ" b="1" dirty="0"/>
              <a:t>sektor</a:t>
            </a:r>
          </a:p>
        </p:txBody>
      </p:sp>
      <p:sp>
        <p:nvSpPr>
          <p:cNvPr id="14347" name="Text Box 11"/>
          <p:cNvSpPr txBox="1">
            <a:spLocks noChangeArrowheads="1"/>
          </p:cNvSpPr>
          <p:nvPr/>
        </p:nvSpPr>
        <p:spPr bwMode="auto">
          <a:xfrm>
            <a:off x="8328248" y="2230934"/>
            <a:ext cx="13398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b="1" dirty="0"/>
              <a:t>Sol lateral </a:t>
            </a:r>
          </a:p>
          <a:p>
            <a:pPr algn="ctr" eaLnBrk="1" hangingPunct="1"/>
            <a:r>
              <a:rPr lang="az-Latn-AZ" b="1" dirty="0"/>
              <a:t>sektor</a:t>
            </a:r>
          </a:p>
        </p:txBody>
      </p:sp>
      <p:sp>
        <p:nvSpPr>
          <p:cNvPr id="24588" name="Text Box 9"/>
          <p:cNvSpPr txBox="1">
            <a:spLocks noChangeArrowheads="1"/>
          </p:cNvSpPr>
          <p:nvPr/>
        </p:nvSpPr>
        <p:spPr bwMode="auto">
          <a:xfrm>
            <a:off x="3303440" y="-57879"/>
            <a:ext cx="558511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3200" b="1" dirty="0">
                <a:solidFill>
                  <a:schemeClr val="tx2"/>
                </a:solidFill>
                <a:latin typeface="+mn-lt"/>
              </a:rPr>
              <a:t>Qaraciyərin cərrahi anatomiyası</a:t>
            </a:r>
          </a:p>
        </p:txBody>
      </p:sp>
      <p:sp>
        <p:nvSpPr>
          <p:cNvPr id="13" name="TextBox 12"/>
          <p:cNvSpPr txBox="1"/>
          <p:nvPr/>
        </p:nvSpPr>
        <p:spPr>
          <a:xfrm>
            <a:off x="104185" y="1974204"/>
            <a:ext cx="2787328" cy="1015663"/>
          </a:xfrm>
          <a:prstGeom prst="rect">
            <a:avLst/>
          </a:prstGeom>
          <a:noFill/>
        </p:spPr>
        <p:txBody>
          <a:bodyPr wrap="square" rtlCol="0">
            <a:spAutoFit/>
          </a:bodyPr>
          <a:lstStyle/>
          <a:p>
            <a:r>
              <a:rPr lang="az-Latn-AZ" sz="2000" b="1" dirty="0">
                <a:solidFill>
                  <a:srgbClr val="C00000"/>
                </a:solidFill>
              </a:rPr>
              <a:t>Qaraciyər  venalardan keçən müstəvi ilə 4 sektora bölünür</a:t>
            </a:r>
            <a:endParaRPr lang="en-US" sz="2000" b="1" dirty="0">
              <a:solidFill>
                <a:srgbClr val="C00000"/>
              </a:solidFill>
            </a:endParaRPr>
          </a:p>
        </p:txBody>
      </p:sp>
      <p:sp>
        <p:nvSpPr>
          <p:cNvPr id="2" name="Footer Placeholder 1"/>
          <p:cNvSpPr>
            <a:spLocks noGrp="1"/>
          </p:cNvSpPr>
          <p:nvPr>
            <p:ph type="ftr" sz="quarter" idx="11"/>
          </p:nvPr>
        </p:nvSpPr>
        <p:spPr/>
        <p:txBody>
          <a:bodyPr/>
          <a:lstStyle/>
          <a:p>
            <a:pPr>
              <a:defRPr/>
            </a:pPr>
            <a:r>
              <a:rPr lang="az-Latn-AZ"/>
              <a:t>Prof. NYBay</a:t>
            </a:r>
          </a:p>
        </p:txBody>
      </p:sp>
      <p:sp>
        <p:nvSpPr>
          <p:cNvPr id="15" name="TextBox 14">
            <a:extLst>
              <a:ext uri="{FF2B5EF4-FFF2-40B4-BE49-F238E27FC236}">
                <a16:creationId xmlns:a16="http://schemas.microsoft.com/office/drawing/2014/main" id="{6DD6CF98-8D60-4E2A-BE49-5A94E358594D}"/>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diamond(in)">
                                      <p:cBhvr>
                                        <p:cTn id="7" dur="2000"/>
                                        <p:tgtEl>
                                          <p:spTgt spid="14343"/>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4341"/>
                                        </p:tgtEl>
                                        <p:attrNameLst>
                                          <p:attrName>style.visibility</p:attrName>
                                        </p:attrNameLst>
                                      </p:cBhvr>
                                      <p:to>
                                        <p:strVal val="visible"/>
                                      </p:to>
                                    </p:set>
                                    <p:animEffect transition="in" filter="diamond(in)">
                                      <p:cBhvr>
                                        <p:cTn id="10" dur="2000"/>
                                        <p:tgtEl>
                                          <p:spTgt spid="143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14344"/>
                                        </p:tgtEl>
                                        <p:attrNameLst>
                                          <p:attrName>style.visibility</p:attrName>
                                        </p:attrNameLst>
                                      </p:cBhvr>
                                      <p:to>
                                        <p:strVal val="visible"/>
                                      </p:to>
                                    </p:set>
                                    <p:animEffect transition="in" filter="box(in)">
                                      <p:cBhvr>
                                        <p:cTn id="15" dur="500"/>
                                        <p:tgtEl>
                                          <p:spTgt spid="14344"/>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4345"/>
                                        </p:tgtEl>
                                        <p:attrNameLst>
                                          <p:attrName>style.visibility</p:attrName>
                                        </p:attrNameLst>
                                      </p:cBhvr>
                                      <p:to>
                                        <p:strVal val="visible"/>
                                      </p:to>
                                    </p:set>
                                    <p:animEffect transition="in" filter="box(in)">
                                      <p:cBhvr>
                                        <p:cTn id="18" dur="500"/>
                                        <p:tgtEl>
                                          <p:spTgt spid="1434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4346"/>
                                        </p:tgtEl>
                                        <p:attrNameLst>
                                          <p:attrName>style.visibility</p:attrName>
                                        </p:attrNameLst>
                                      </p:cBhvr>
                                      <p:to>
                                        <p:strVal val="visible"/>
                                      </p:to>
                                    </p:set>
                                    <p:animEffect transition="in" filter="blinds(horizontal)">
                                      <p:cBhvr>
                                        <p:cTn id="23" dur="500"/>
                                        <p:tgtEl>
                                          <p:spTgt spid="14346"/>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4347"/>
                                        </p:tgtEl>
                                        <p:attrNameLst>
                                          <p:attrName>style.visibility</p:attrName>
                                        </p:attrNameLst>
                                      </p:cBhvr>
                                      <p:to>
                                        <p:strVal val="visible"/>
                                      </p:to>
                                    </p:set>
                                    <p:animEffect transition="in" filter="blinds(horizontal)">
                                      <p:cBhvr>
                                        <p:cTn id="26" dur="500"/>
                                        <p:tgtEl>
                                          <p:spTgt spid="14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animBg="1"/>
      <p:bldP spid="14343" grpId="0" animBg="1"/>
      <p:bldP spid="14344" grpId="0"/>
      <p:bldP spid="14345" grpId="0"/>
      <p:bldP spid="14346" grpId="0"/>
      <p:bldP spid="1434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83D4153-13A9-4CAF-A2E5-530E9C0B4A79}"/>
              </a:ext>
            </a:extLst>
          </p:cNvPr>
          <p:cNvGrpSpPr/>
          <p:nvPr/>
        </p:nvGrpSpPr>
        <p:grpSpPr>
          <a:xfrm>
            <a:off x="3960563" y="1005429"/>
            <a:ext cx="6311901" cy="5148264"/>
            <a:chOff x="3216275" y="1233064"/>
            <a:chExt cx="6311901" cy="5148264"/>
          </a:xfrm>
        </p:grpSpPr>
        <p:sp>
          <p:nvSpPr>
            <p:cNvPr id="5122" name="AutoShape 2"/>
            <p:cNvSpPr>
              <a:spLocks noChangeArrowheads="1"/>
            </p:cNvSpPr>
            <p:nvPr/>
          </p:nvSpPr>
          <p:spPr bwMode="auto">
            <a:xfrm>
              <a:off x="5995988" y="1233064"/>
              <a:ext cx="671512" cy="5054600"/>
            </a:xfrm>
            <a:prstGeom prst="can">
              <a:avLst>
                <a:gd name="adj" fmla="val 59346"/>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123" name="Group 3"/>
            <p:cNvGrpSpPr>
              <a:grpSpLocks/>
            </p:cNvGrpSpPr>
            <p:nvPr/>
          </p:nvGrpSpPr>
          <p:grpSpPr bwMode="auto">
            <a:xfrm>
              <a:off x="3216275" y="1980777"/>
              <a:ext cx="2128838" cy="2055812"/>
              <a:chOff x="1066" y="681"/>
              <a:chExt cx="1341" cy="1295"/>
            </a:xfrm>
          </p:grpSpPr>
          <p:sp>
            <p:nvSpPr>
              <p:cNvPr id="25638" name="Freeform 4"/>
              <p:cNvSpPr>
                <a:spLocks/>
              </p:cNvSpPr>
              <p:nvPr/>
            </p:nvSpPr>
            <p:spPr bwMode="auto">
              <a:xfrm>
                <a:off x="1066" y="681"/>
                <a:ext cx="1170" cy="1276"/>
              </a:xfrm>
              <a:custGeom>
                <a:avLst/>
                <a:gdLst>
                  <a:gd name="T0" fmla="*/ 1041 w 1632"/>
                  <a:gd name="T1" fmla="*/ 8 h 1707"/>
                  <a:gd name="T2" fmla="*/ 595 w 1632"/>
                  <a:gd name="T3" fmla="*/ 61 h 1707"/>
                  <a:gd name="T4" fmla="*/ 232 w 1632"/>
                  <a:gd name="T5" fmla="*/ 370 h 1707"/>
                  <a:gd name="T6" fmla="*/ 65 w 1632"/>
                  <a:gd name="T7" fmla="*/ 865 h 1707"/>
                  <a:gd name="T8" fmla="*/ 34 w 1632"/>
                  <a:gd name="T9" fmla="*/ 1210 h 1707"/>
                  <a:gd name="T10" fmla="*/ 272 w 1632"/>
                  <a:gd name="T11" fmla="*/ 1261 h 1707"/>
                  <a:gd name="T12" fmla="*/ 739 w 1632"/>
                  <a:gd name="T13" fmla="*/ 1179 h 1707"/>
                  <a:gd name="T14" fmla="*/ 909 w 1632"/>
                  <a:gd name="T15" fmla="*/ 1064 h 1707"/>
                  <a:gd name="T16" fmla="*/ 1097 w 1632"/>
                  <a:gd name="T17" fmla="*/ 648 h 1707"/>
                  <a:gd name="T18" fmla="*/ 1161 w 1632"/>
                  <a:gd name="T19" fmla="*/ 110 h 1707"/>
                  <a:gd name="T20" fmla="*/ 1041 w 1632"/>
                  <a:gd name="T21" fmla="*/ 8 h 17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32" h="1707">
                    <a:moveTo>
                      <a:pt x="1452" y="11"/>
                    </a:moveTo>
                    <a:cubicBezTo>
                      <a:pt x="1320" y="0"/>
                      <a:pt x="1018" y="0"/>
                      <a:pt x="830" y="81"/>
                    </a:cubicBezTo>
                    <a:cubicBezTo>
                      <a:pt x="642" y="162"/>
                      <a:pt x="447" y="315"/>
                      <a:pt x="324" y="495"/>
                    </a:cubicBezTo>
                    <a:cubicBezTo>
                      <a:pt x="200" y="674"/>
                      <a:pt x="137" y="970"/>
                      <a:pt x="91" y="1157"/>
                    </a:cubicBezTo>
                    <a:cubicBezTo>
                      <a:pt x="45" y="1344"/>
                      <a:pt x="0" y="1531"/>
                      <a:pt x="48" y="1619"/>
                    </a:cubicBezTo>
                    <a:cubicBezTo>
                      <a:pt x="96" y="1707"/>
                      <a:pt x="215" y="1694"/>
                      <a:pt x="379" y="1687"/>
                    </a:cubicBezTo>
                    <a:cubicBezTo>
                      <a:pt x="543" y="1680"/>
                      <a:pt x="883" y="1621"/>
                      <a:pt x="1031" y="1577"/>
                    </a:cubicBezTo>
                    <a:cubicBezTo>
                      <a:pt x="1179" y="1533"/>
                      <a:pt x="1185" y="1542"/>
                      <a:pt x="1268" y="1424"/>
                    </a:cubicBezTo>
                    <a:cubicBezTo>
                      <a:pt x="1351" y="1306"/>
                      <a:pt x="1471" y="1080"/>
                      <a:pt x="1530" y="867"/>
                    </a:cubicBezTo>
                    <a:cubicBezTo>
                      <a:pt x="1589" y="654"/>
                      <a:pt x="1632" y="289"/>
                      <a:pt x="1619" y="147"/>
                    </a:cubicBezTo>
                    <a:cubicBezTo>
                      <a:pt x="1606" y="5"/>
                      <a:pt x="1583" y="21"/>
                      <a:pt x="1452" y="11"/>
                    </a:cubicBezTo>
                    <a:close/>
                  </a:path>
                </a:pathLst>
              </a:custGeom>
              <a:solidFill>
                <a:srgbClr val="CC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39" name="Freeform 5"/>
              <p:cNvSpPr>
                <a:spLocks/>
              </p:cNvSpPr>
              <p:nvPr/>
            </p:nvSpPr>
            <p:spPr bwMode="auto">
              <a:xfrm>
                <a:off x="1087" y="1457"/>
                <a:ext cx="1207" cy="519"/>
              </a:xfrm>
              <a:custGeom>
                <a:avLst/>
                <a:gdLst>
                  <a:gd name="T0" fmla="*/ 80 w 1683"/>
                  <a:gd name="T1" fmla="*/ 498 h 694"/>
                  <a:gd name="T2" fmla="*/ 603 w 1683"/>
                  <a:gd name="T3" fmla="*/ 447 h 694"/>
                  <a:gd name="T4" fmla="*/ 1150 w 1683"/>
                  <a:gd name="T5" fmla="*/ 371 h 694"/>
                  <a:gd name="T6" fmla="*/ 947 w 1683"/>
                  <a:gd name="T7" fmla="*/ 40 h 694"/>
                  <a:gd name="T8" fmla="*/ 628 w 1683"/>
                  <a:gd name="T9" fmla="*/ 131 h 694"/>
                  <a:gd name="T10" fmla="*/ 123 w 1683"/>
                  <a:gd name="T11" fmla="*/ 321 h 694"/>
                  <a:gd name="T12" fmla="*/ 80 w 1683"/>
                  <a:gd name="T13" fmla="*/ 498 h 69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83" h="694">
                    <a:moveTo>
                      <a:pt x="112" y="666"/>
                    </a:moveTo>
                    <a:cubicBezTo>
                      <a:pt x="223" y="694"/>
                      <a:pt x="593" y="626"/>
                      <a:pt x="841" y="598"/>
                    </a:cubicBezTo>
                    <a:cubicBezTo>
                      <a:pt x="1089" y="570"/>
                      <a:pt x="1523" y="587"/>
                      <a:pt x="1603" y="496"/>
                    </a:cubicBezTo>
                    <a:cubicBezTo>
                      <a:pt x="1683" y="405"/>
                      <a:pt x="1441" y="106"/>
                      <a:pt x="1320" y="53"/>
                    </a:cubicBezTo>
                    <a:cubicBezTo>
                      <a:pt x="1199" y="0"/>
                      <a:pt x="1066" y="112"/>
                      <a:pt x="875" y="175"/>
                    </a:cubicBezTo>
                    <a:cubicBezTo>
                      <a:pt x="684" y="238"/>
                      <a:pt x="299" y="347"/>
                      <a:pt x="172" y="429"/>
                    </a:cubicBezTo>
                    <a:cubicBezTo>
                      <a:pt x="45" y="511"/>
                      <a:pt x="0" y="641"/>
                      <a:pt x="112" y="666"/>
                    </a:cubicBezTo>
                    <a:close/>
                  </a:path>
                </a:pathLst>
              </a:custGeom>
              <a:solidFill>
                <a:srgbClr val="9966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40" name="Freeform 6"/>
              <p:cNvSpPr>
                <a:spLocks/>
              </p:cNvSpPr>
              <p:nvPr/>
            </p:nvSpPr>
            <p:spPr bwMode="auto">
              <a:xfrm>
                <a:off x="1692" y="688"/>
                <a:ext cx="715" cy="1199"/>
              </a:xfrm>
              <a:custGeom>
                <a:avLst/>
                <a:gdLst>
                  <a:gd name="T0" fmla="*/ 34 w 997"/>
                  <a:gd name="T1" fmla="*/ 900 h 1604"/>
                  <a:gd name="T2" fmla="*/ 283 w 997"/>
                  <a:gd name="T3" fmla="*/ 1020 h 1604"/>
                  <a:gd name="T4" fmla="*/ 544 w 997"/>
                  <a:gd name="T5" fmla="*/ 1140 h 1604"/>
                  <a:gd name="T6" fmla="*/ 654 w 997"/>
                  <a:gd name="T7" fmla="*/ 665 h 1604"/>
                  <a:gd name="T8" fmla="*/ 690 w 997"/>
                  <a:gd name="T9" fmla="*/ 158 h 1604"/>
                  <a:gd name="T10" fmla="*/ 502 w 997"/>
                  <a:gd name="T11" fmla="*/ 1 h 1604"/>
                  <a:gd name="T12" fmla="*/ 296 w 997"/>
                  <a:gd name="T13" fmla="*/ 164 h 1604"/>
                  <a:gd name="T14" fmla="*/ 75 w 997"/>
                  <a:gd name="T15" fmla="*/ 579 h 1604"/>
                  <a:gd name="T16" fmla="*/ 34 w 997"/>
                  <a:gd name="T17" fmla="*/ 900 h 16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97" h="1604">
                    <a:moveTo>
                      <a:pt x="48" y="1204"/>
                    </a:moveTo>
                    <a:cubicBezTo>
                      <a:pt x="96" y="1302"/>
                      <a:pt x="276" y="1310"/>
                      <a:pt x="395" y="1364"/>
                    </a:cubicBezTo>
                    <a:cubicBezTo>
                      <a:pt x="514" y="1418"/>
                      <a:pt x="673" y="1604"/>
                      <a:pt x="759" y="1525"/>
                    </a:cubicBezTo>
                    <a:cubicBezTo>
                      <a:pt x="845" y="1446"/>
                      <a:pt x="878" y="1109"/>
                      <a:pt x="912" y="890"/>
                    </a:cubicBezTo>
                    <a:cubicBezTo>
                      <a:pt x="946" y="671"/>
                      <a:pt x="997" y="360"/>
                      <a:pt x="962" y="212"/>
                    </a:cubicBezTo>
                    <a:cubicBezTo>
                      <a:pt x="927" y="64"/>
                      <a:pt x="791" y="0"/>
                      <a:pt x="700" y="1"/>
                    </a:cubicBezTo>
                    <a:cubicBezTo>
                      <a:pt x="609" y="2"/>
                      <a:pt x="512" y="91"/>
                      <a:pt x="413" y="220"/>
                    </a:cubicBezTo>
                    <a:cubicBezTo>
                      <a:pt x="314" y="349"/>
                      <a:pt x="166" y="610"/>
                      <a:pt x="105" y="774"/>
                    </a:cubicBezTo>
                    <a:cubicBezTo>
                      <a:pt x="44" y="938"/>
                      <a:pt x="0" y="1106"/>
                      <a:pt x="48" y="1204"/>
                    </a:cubicBezTo>
                    <a:close/>
                  </a:path>
                </a:pathLst>
              </a:custGeom>
              <a:solidFill>
                <a:srgbClr val="9966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5127" name="Group 7"/>
            <p:cNvGrpSpPr>
              <a:grpSpLocks/>
            </p:cNvGrpSpPr>
            <p:nvPr/>
          </p:nvGrpSpPr>
          <p:grpSpPr bwMode="auto">
            <a:xfrm>
              <a:off x="4821239" y="1952202"/>
              <a:ext cx="1419225" cy="1924050"/>
              <a:chOff x="2077" y="663"/>
              <a:chExt cx="894" cy="1212"/>
            </a:xfrm>
          </p:grpSpPr>
          <p:sp>
            <p:nvSpPr>
              <p:cNvPr id="25635" name="Freeform 8"/>
              <p:cNvSpPr>
                <a:spLocks/>
              </p:cNvSpPr>
              <p:nvPr/>
            </p:nvSpPr>
            <p:spPr bwMode="auto">
              <a:xfrm>
                <a:off x="2077" y="663"/>
                <a:ext cx="894" cy="1008"/>
              </a:xfrm>
              <a:custGeom>
                <a:avLst/>
                <a:gdLst>
                  <a:gd name="T0" fmla="*/ 33 w 1246"/>
                  <a:gd name="T1" fmla="*/ 918 h 1348"/>
                  <a:gd name="T2" fmla="*/ 270 w 1246"/>
                  <a:gd name="T3" fmla="*/ 975 h 1348"/>
                  <a:gd name="T4" fmla="*/ 550 w 1246"/>
                  <a:gd name="T5" fmla="*/ 969 h 1348"/>
                  <a:gd name="T6" fmla="*/ 634 w 1246"/>
                  <a:gd name="T7" fmla="*/ 741 h 1348"/>
                  <a:gd name="T8" fmla="*/ 865 w 1246"/>
                  <a:gd name="T9" fmla="*/ 114 h 1348"/>
                  <a:gd name="T10" fmla="*/ 464 w 1246"/>
                  <a:gd name="T11" fmla="*/ 59 h 1348"/>
                  <a:gd name="T12" fmla="*/ 258 w 1246"/>
                  <a:gd name="T13" fmla="*/ 223 h 1348"/>
                  <a:gd name="T14" fmla="*/ 70 w 1246"/>
                  <a:gd name="T15" fmla="*/ 633 h 1348"/>
                  <a:gd name="T16" fmla="*/ 33 w 1246"/>
                  <a:gd name="T17" fmla="*/ 918 h 13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46" h="1348">
                    <a:moveTo>
                      <a:pt x="46" y="1228"/>
                    </a:moveTo>
                    <a:cubicBezTo>
                      <a:pt x="92" y="1304"/>
                      <a:pt x="256" y="1293"/>
                      <a:pt x="376" y="1304"/>
                    </a:cubicBezTo>
                    <a:cubicBezTo>
                      <a:pt x="496" y="1315"/>
                      <a:pt x="681" y="1348"/>
                      <a:pt x="766" y="1296"/>
                    </a:cubicBezTo>
                    <a:cubicBezTo>
                      <a:pt x="851" y="1244"/>
                      <a:pt x="811" y="1182"/>
                      <a:pt x="884" y="991"/>
                    </a:cubicBezTo>
                    <a:cubicBezTo>
                      <a:pt x="957" y="800"/>
                      <a:pt x="1246" y="304"/>
                      <a:pt x="1206" y="152"/>
                    </a:cubicBezTo>
                    <a:cubicBezTo>
                      <a:pt x="1166" y="0"/>
                      <a:pt x="788" y="55"/>
                      <a:pt x="647" y="79"/>
                    </a:cubicBezTo>
                    <a:cubicBezTo>
                      <a:pt x="506" y="103"/>
                      <a:pt x="452" y="170"/>
                      <a:pt x="360" y="298"/>
                    </a:cubicBezTo>
                    <a:cubicBezTo>
                      <a:pt x="268" y="426"/>
                      <a:pt x="149" y="692"/>
                      <a:pt x="97" y="847"/>
                    </a:cubicBezTo>
                    <a:cubicBezTo>
                      <a:pt x="45" y="1002"/>
                      <a:pt x="0" y="1152"/>
                      <a:pt x="46" y="1228"/>
                    </a:cubicBezTo>
                    <a:close/>
                  </a:path>
                </a:pathLst>
              </a:custGeom>
              <a:solidFill>
                <a:srgbClr val="CC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36" name="Freeform 9"/>
              <p:cNvSpPr>
                <a:spLocks/>
              </p:cNvSpPr>
              <p:nvPr/>
            </p:nvSpPr>
            <p:spPr bwMode="auto">
              <a:xfrm>
                <a:off x="2553" y="699"/>
                <a:ext cx="414" cy="1176"/>
              </a:xfrm>
              <a:custGeom>
                <a:avLst/>
                <a:gdLst>
                  <a:gd name="T0" fmla="*/ 116 w 578"/>
                  <a:gd name="T1" fmla="*/ 420 h 1573"/>
                  <a:gd name="T2" fmla="*/ 353 w 578"/>
                  <a:gd name="T3" fmla="*/ 34 h 1573"/>
                  <a:gd name="T4" fmla="*/ 413 w 578"/>
                  <a:gd name="T5" fmla="*/ 218 h 1573"/>
                  <a:gd name="T6" fmla="*/ 359 w 578"/>
                  <a:gd name="T7" fmla="*/ 508 h 1573"/>
                  <a:gd name="T8" fmla="*/ 158 w 578"/>
                  <a:gd name="T9" fmla="*/ 1117 h 1573"/>
                  <a:gd name="T10" fmla="*/ 7 w 578"/>
                  <a:gd name="T11" fmla="*/ 863 h 1573"/>
                  <a:gd name="T12" fmla="*/ 116 w 578"/>
                  <a:gd name="T13" fmla="*/ 420 h 15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78" h="1573">
                    <a:moveTo>
                      <a:pt x="162" y="562"/>
                    </a:moveTo>
                    <a:cubicBezTo>
                      <a:pt x="242" y="377"/>
                      <a:pt x="424" y="90"/>
                      <a:pt x="493" y="45"/>
                    </a:cubicBezTo>
                    <a:cubicBezTo>
                      <a:pt x="562" y="0"/>
                      <a:pt x="576" y="185"/>
                      <a:pt x="577" y="291"/>
                    </a:cubicBezTo>
                    <a:cubicBezTo>
                      <a:pt x="578" y="397"/>
                      <a:pt x="560" y="479"/>
                      <a:pt x="501" y="680"/>
                    </a:cubicBezTo>
                    <a:cubicBezTo>
                      <a:pt x="442" y="881"/>
                      <a:pt x="303" y="1415"/>
                      <a:pt x="221" y="1494"/>
                    </a:cubicBezTo>
                    <a:cubicBezTo>
                      <a:pt x="139" y="1573"/>
                      <a:pt x="20" y="1310"/>
                      <a:pt x="10" y="1155"/>
                    </a:cubicBezTo>
                    <a:cubicBezTo>
                      <a:pt x="0" y="1000"/>
                      <a:pt x="82" y="747"/>
                      <a:pt x="162" y="562"/>
                    </a:cubicBezTo>
                    <a:close/>
                  </a:path>
                </a:pathLst>
              </a:custGeom>
              <a:solidFill>
                <a:srgbClr val="9966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37" name="Freeform 10"/>
              <p:cNvSpPr>
                <a:spLocks/>
              </p:cNvSpPr>
              <p:nvPr/>
            </p:nvSpPr>
            <p:spPr bwMode="auto">
              <a:xfrm>
                <a:off x="2086" y="1518"/>
                <a:ext cx="634" cy="341"/>
              </a:xfrm>
              <a:custGeom>
                <a:avLst/>
                <a:gdLst>
                  <a:gd name="T0" fmla="*/ 231 w 884"/>
                  <a:gd name="T1" fmla="*/ 266 h 456"/>
                  <a:gd name="T2" fmla="*/ 437 w 884"/>
                  <a:gd name="T3" fmla="*/ 336 h 456"/>
                  <a:gd name="T4" fmla="*/ 632 w 884"/>
                  <a:gd name="T5" fmla="*/ 292 h 456"/>
                  <a:gd name="T6" fmla="*/ 450 w 884"/>
                  <a:gd name="T7" fmla="*/ 38 h 456"/>
                  <a:gd name="T8" fmla="*/ 37 w 884"/>
                  <a:gd name="T9" fmla="*/ 64 h 456"/>
                  <a:gd name="T10" fmla="*/ 231 w 884"/>
                  <a:gd name="T11" fmla="*/ 266 h 4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4" h="456">
                    <a:moveTo>
                      <a:pt x="322" y="356"/>
                    </a:moveTo>
                    <a:cubicBezTo>
                      <a:pt x="414" y="415"/>
                      <a:pt x="517" y="443"/>
                      <a:pt x="610" y="449"/>
                    </a:cubicBezTo>
                    <a:cubicBezTo>
                      <a:pt x="703" y="455"/>
                      <a:pt x="878" y="456"/>
                      <a:pt x="881" y="390"/>
                    </a:cubicBezTo>
                    <a:cubicBezTo>
                      <a:pt x="884" y="324"/>
                      <a:pt x="765" y="102"/>
                      <a:pt x="627" y="51"/>
                    </a:cubicBezTo>
                    <a:cubicBezTo>
                      <a:pt x="489" y="0"/>
                      <a:pt x="102" y="34"/>
                      <a:pt x="51" y="85"/>
                    </a:cubicBezTo>
                    <a:cubicBezTo>
                      <a:pt x="0" y="136"/>
                      <a:pt x="266" y="300"/>
                      <a:pt x="322" y="356"/>
                    </a:cubicBezTo>
                    <a:close/>
                  </a:path>
                </a:pathLst>
              </a:custGeom>
              <a:solidFill>
                <a:srgbClr val="9966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5131" name="Group 11"/>
            <p:cNvGrpSpPr>
              <a:grpSpLocks/>
            </p:cNvGrpSpPr>
            <p:nvPr/>
          </p:nvGrpSpPr>
          <p:grpSpPr bwMode="auto">
            <a:xfrm>
              <a:off x="7608889" y="2241127"/>
              <a:ext cx="1914525" cy="1295400"/>
              <a:chOff x="3833" y="845"/>
              <a:chExt cx="1206" cy="816"/>
            </a:xfrm>
          </p:grpSpPr>
          <p:sp>
            <p:nvSpPr>
              <p:cNvPr id="25633" name="Freeform 12"/>
              <p:cNvSpPr>
                <a:spLocks/>
              </p:cNvSpPr>
              <p:nvPr/>
            </p:nvSpPr>
            <p:spPr bwMode="auto">
              <a:xfrm>
                <a:off x="3833" y="845"/>
                <a:ext cx="1206" cy="809"/>
              </a:xfrm>
              <a:custGeom>
                <a:avLst/>
                <a:gdLst>
                  <a:gd name="T0" fmla="*/ 85 w 1681"/>
                  <a:gd name="T1" fmla="*/ 37 h 1081"/>
                  <a:gd name="T2" fmla="*/ 894 w 1681"/>
                  <a:gd name="T3" fmla="*/ 151 h 1081"/>
                  <a:gd name="T4" fmla="*/ 1204 w 1681"/>
                  <a:gd name="T5" fmla="*/ 588 h 1081"/>
                  <a:gd name="T6" fmla="*/ 906 w 1681"/>
                  <a:gd name="T7" fmla="*/ 747 h 1081"/>
                  <a:gd name="T8" fmla="*/ 541 w 1681"/>
                  <a:gd name="T9" fmla="*/ 747 h 1081"/>
                  <a:gd name="T10" fmla="*/ 383 w 1681"/>
                  <a:gd name="T11" fmla="*/ 373 h 1081"/>
                  <a:gd name="T12" fmla="*/ 85 w 1681"/>
                  <a:gd name="T13" fmla="*/ 37 h 10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81" h="1081">
                    <a:moveTo>
                      <a:pt x="119" y="49"/>
                    </a:moveTo>
                    <a:cubicBezTo>
                      <a:pt x="238" y="0"/>
                      <a:pt x="986" y="79"/>
                      <a:pt x="1246" y="202"/>
                    </a:cubicBezTo>
                    <a:cubicBezTo>
                      <a:pt x="1506" y="325"/>
                      <a:pt x="1675" y="653"/>
                      <a:pt x="1678" y="786"/>
                    </a:cubicBezTo>
                    <a:cubicBezTo>
                      <a:pt x="1681" y="919"/>
                      <a:pt x="1417" y="963"/>
                      <a:pt x="1263" y="998"/>
                    </a:cubicBezTo>
                    <a:cubicBezTo>
                      <a:pt x="1109" y="1033"/>
                      <a:pt x="875" y="1081"/>
                      <a:pt x="754" y="998"/>
                    </a:cubicBezTo>
                    <a:cubicBezTo>
                      <a:pt x="633" y="915"/>
                      <a:pt x="640" y="657"/>
                      <a:pt x="534" y="499"/>
                    </a:cubicBezTo>
                    <a:cubicBezTo>
                      <a:pt x="428" y="341"/>
                      <a:pt x="0" y="98"/>
                      <a:pt x="119" y="49"/>
                    </a:cubicBezTo>
                    <a:close/>
                  </a:path>
                </a:pathLst>
              </a:custGeom>
              <a:solidFill>
                <a:srgbClr val="CC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34" name="Freeform 13"/>
              <p:cNvSpPr>
                <a:spLocks/>
              </p:cNvSpPr>
              <p:nvPr/>
            </p:nvSpPr>
            <p:spPr bwMode="auto">
              <a:xfrm>
                <a:off x="3896" y="858"/>
                <a:ext cx="583" cy="803"/>
              </a:xfrm>
              <a:custGeom>
                <a:avLst/>
                <a:gdLst>
                  <a:gd name="T0" fmla="*/ 180 w 812"/>
                  <a:gd name="T1" fmla="*/ 372 h 1073"/>
                  <a:gd name="T2" fmla="*/ 10 w 812"/>
                  <a:gd name="T3" fmla="*/ 49 h 1073"/>
                  <a:gd name="T4" fmla="*/ 241 w 812"/>
                  <a:gd name="T5" fmla="*/ 81 h 1073"/>
                  <a:gd name="T6" fmla="*/ 448 w 812"/>
                  <a:gd name="T7" fmla="*/ 346 h 1073"/>
                  <a:gd name="T8" fmla="*/ 564 w 812"/>
                  <a:gd name="T9" fmla="*/ 752 h 1073"/>
                  <a:gd name="T10" fmla="*/ 332 w 812"/>
                  <a:gd name="T11" fmla="*/ 651 h 1073"/>
                  <a:gd name="T12" fmla="*/ 180 w 812"/>
                  <a:gd name="T13" fmla="*/ 372 h 10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2" h="1073">
                    <a:moveTo>
                      <a:pt x="251" y="497"/>
                    </a:moveTo>
                    <a:cubicBezTo>
                      <a:pt x="183" y="371"/>
                      <a:pt x="0" y="130"/>
                      <a:pt x="14" y="65"/>
                    </a:cubicBezTo>
                    <a:cubicBezTo>
                      <a:pt x="28" y="0"/>
                      <a:pt x="234" y="42"/>
                      <a:pt x="336" y="108"/>
                    </a:cubicBezTo>
                    <a:cubicBezTo>
                      <a:pt x="438" y="174"/>
                      <a:pt x="549" y="313"/>
                      <a:pt x="624" y="463"/>
                    </a:cubicBezTo>
                    <a:cubicBezTo>
                      <a:pt x="699" y="613"/>
                      <a:pt x="812" y="937"/>
                      <a:pt x="785" y="1005"/>
                    </a:cubicBezTo>
                    <a:cubicBezTo>
                      <a:pt x="758" y="1073"/>
                      <a:pt x="552" y="955"/>
                      <a:pt x="463" y="870"/>
                    </a:cubicBezTo>
                    <a:cubicBezTo>
                      <a:pt x="374" y="785"/>
                      <a:pt x="295" y="575"/>
                      <a:pt x="251" y="497"/>
                    </a:cubicBezTo>
                    <a:close/>
                  </a:path>
                </a:pathLst>
              </a:custGeom>
              <a:solidFill>
                <a:srgbClr val="9966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5134" name="Group 14"/>
            <p:cNvGrpSpPr>
              <a:grpSpLocks/>
            </p:cNvGrpSpPr>
            <p:nvPr/>
          </p:nvGrpSpPr>
          <p:grpSpPr bwMode="auto">
            <a:xfrm>
              <a:off x="8256589" y="3320628"/>
              <a:ext cx="1271587" cy="1806575"/>
              <a:chOff x="4241" y="1525"/>
              <a:chExt cx="801" cy="1138"/>
            </a:xfrm>
          </p:grpSpPr>
          <p:sp>
            <p:nvSpPr>
              <p:cNvPr id="25630" name="Freeform 15"/>
              <p:cNvSpPr>
                <a:spLocks/>
              </p:cNvSpPr>
              <p:nvPr/>
            </p:nvSpPr>
            <p:spPr bwMode="auto">
              <a:xfrm>
                <a:off x="4245" y="1525"/>
                <a:ext cx="797" cy="1072"/>
              </a:xfrm>
              <a:custGeom>
                <a:avLst/>
                <a:gdLst>
                  <a:gd name="T0" fmla="*/ 83 w 1110"/>
                  <a:gd name="T1" fmla="*/ 1065 h 1433"/>
                  <a:gd name="T2" fmla="*/ 552 w 1110"/>
                  <a:gd name="T3" fmla="*/ 659 h 1433"/>
                  <a:gd name="T4" fmla="*/ 777 w 1110"/>
                  <a:gd name="T5" fmla="*/ 82 h 1433"/>
                  <a:gd name="T6" fmla="*/ 430 w 1110"/>
                  <a:gd name="T7" fmla="*/ 165 h 1433"/>
                  <a:gd name="T8" fmla="*/ 83 w 1110"/>
                  <a:gd name="T9" fmla="*/ 260 h 1433"/>
                  <a:gd name="T10" fmla="*/ 53 w 1110"/>
                  <a:gd name="T11" fmla="*/ 615 h 1433"/>
                  <a:gd name="T12" fmla="*/ 83 w 1110"/>
                  <a:gd name="T13" fmla="*/ 1065 h 14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10" h="1433">
                    <a:moveTo>
                      <a:pt x="116" y="1423"/>
                    </a:moveTo>
                    <a:cubicBezTo>
                      <a:pt x="232" y="1433"/>
                      <a:pt x="608" y="1100"/>
                      <a:pt x="769" y="881"/>
                    </a:cubicBezTo>
                    <a:cubicBezTo>
                      <a:pt x="930" y="662"/>
                      <a:pt x="1110" y="220"/>
                      <a:pt x="1082" y="110"/>
                    </a:cubicBezTo>
                    <a:cubicBezTo>
                      <a:pt x="1054" y="0"/>
                      <a:pt x="760" y="181"/>
                      <a:pt x="599" y="221"/>
                    </a:cubicBezTo>
                    <a:cubicBezTo>
                      <a:pt x="438" y="261"/>
                      <a:pt x="203" y="248"/>
                      <a:pt x="116" y="348"/>
                    </a:cubicBezTo>
                    <a:cubicBezTo>
                      <a:pt x="29" y="448"/>
                      <a:pt x="74" y="643"/>
                      <a:pt x="74" y="822"/>
                    </a:cubicBezTo>
                    <a:cubicBezTo>
                      <a:pt x="74" y="1001"/>
                      <a:pt x="0" y="1413"/>
                      <a:pt x="116" y="1423"/>
                    </a:cubicBezTo>
                    <a:close/>
                  </a:path>
                </a:pathLst>
              </a:custGeom>
              <a:solidFill>
                <a:srgbClr val="CC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31" name="Freeform 16"/>
              <p:cNvSpPr>
                <a:spLocks/>
              </p:cNvSpPr>
              <p:nvPr/>
            </p:nvSpPr>
            <p:spPr bwMode="auto">
              <a:xfrm>
                <a:off x="4272" y="1553"/>
                <a:ext cx="770" cy="400"/>
              </a:xfrm>
              <a:custGeom>
                <a:avLst/>
                <a:gdLst>
                  <a:gd name="T0" fmla="*/ 248 w 1073"/>
                  <a:gd name="T1" fmla="*/ 397 h 534"/>
                  <a:gd name="T2" fmla="*/ 570 w 1073"/>
                  <a:gd name="T3" fmla="*/ 245 h 534"/>
                  <a:gd name="T4" fmla="*/ 728 w 1073"/>
                  <a:gd name="T5" fmla="*/ 22 h 534"/>
                  <a:gd name="T6" fmla="*/ 314 w 1073"/>
                  <a:gd name="T7" fmla="*/ 112 h 534"/>
                  <a:gd name="T8" fmla="*/ 11 w 1073"/>
                  <a:gd name="T9" fmla="*/ 225 h 534"/>
                  <a:gd name="T10" fmla="*/ 248 w 1073"/>
                  <a:gd name="T11" fmla="*/ 397 h 5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73" h="534">
                    <a:moveTo>
                      <a:pt x="345" y="530"/>
                    </a:moveTo>
                    <a:cubicBezTo>
                      <a:pt x="472" y="534"/>
                      <a:pt x="683" y="410"/>
                      <a:pt x="794" y="327"/>
                    </a:cubicBezTo>
                    <a:cubicBezTo>
                      <a:pt x="905" y="244"/>
                      <a:pt x="1073" y="60"/>
                      <a:pt x="1014" y="30"/>
                    </a:cubicBezTo>
                    <a:cubicBezTo>
                      <a:pt x="955" y="0"/>
                      <a:pt x="604" y="104"/>
                      <a:pt x="438" y="149"/>
                    </a:cubicBezTo>
                    <a:cubicBezTo>
                      <a:pt x="272" y="194"/>
                      <a:pt x="30" y="238"/>
                      <a:pt x="15" y="301"/>
                    </a:cubicBezTo>
                    <a:cubicBezTo>
                      <a:pt x="0" y="364"/>
                      <a:pt x="276" y="482"/>
                      <a:pt x="345" y="530"/>
                    </a:cubicBezTo>
                    <a:close/>
                  </a:path>
                </a:pathLst>
              </a:custGeom>
              <a:solidFill>
                <a:srgbClr val="9966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32" name="Freeform 17"/>
              <p:cNvSpPr>
                <a:spLocks/>
              </p:cNvSpPr>
              <p:nvPr/>
            </p:nvSpPr>
            <p:spPr bwMode="auto">
              <a:xfrm>
                <a:off x="4241" y="1785"/>
                <a:ext cx="285" cy="878"/>
              </a:xfrm>
              <a:custGeom>
                <a:avLst/>
                <a:gdLst>
                  <a:gd name="T0" fmla="*/ 279 w 397"/>
                  <a:gd name="T1" fmla="*/ 171 h 1173"/>
                  <a:gd name="T2" fmla="*/ 179 w 397"/>
                  <a:gd name="T3" fmla="*/ 593 h 1173"/>
                  <a:gd name="T4" fmla="*/ 29 w 397"/>
                  <a:gd name="T5" fmla="*/ 779 h 1173"/>
                  <a:gd name="T6" fmla="*/ 42 w 397"/>
                  <a:gd name="T7" fmla="*/ 0 h 1173"/>
                  <a:gd name="T8" fmla="*/ 279 w 397"/>
                  <a:gd name="T9" fmla="*/ 171 h 11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7" h="1173">
                    <a:moveTo>
                      <a:pt x="388" y="228"/>
                    </a:moveTo>
                    <a:cubicBezTo>
                      <a:pt x="397" y="380"/>
                      <a:pt x="306" y="663"/>
                      <a:pt x="250" y="792"/>
                    </a:cubicBezTo>
                    <a:cubicBezTo>
                      <a:pt x="192" y="928"/>
                      <a:pt x="73" y="1173"/>
                      <a:pt x="41" y="1041"/>
                    </a:cubicBezTo>
                    <a:cubicBezTo>
                      <a:pt x="9" y="909"/>
                      <a:pt x="0" y="136"/>
                      <a:pt x="58" y="0"/>
                    </a:cubicBezTo>
                    <a:cubicBezTo>
                      <a:pt x="379" y="220"/>
                      <a:pt x="108" y="59"/>
                      <a:pt x="388" y="228"/>
                    </a:cubicBezTo>
                    <a:close/>
                  </a:path>
                </a:pathLst>
              </a:custGeom>
              <a:solidFill>
                <a:srgbClr val="9966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138" name="Freeform 18"/>
            <p:cNvSpPr>
              <a:spLocks/>
            </p:cNvSpPr>
            <p:nvPr/>
          </p:nvSpPr>
          <p:spPr bwMode="auto">
            <a:xfrm>
              <a:off x="5929313" y="2177627"/>
              <a:ext cx="900112" cy="2438400"/>
            </a:xfrm>
            <a:custGeom>
              <a:avLst/>
              <a:gdLst>
                <a:gd name="T0" fmla="*/ 611187 w 567"/>
                <a:gd name="T1" fmla="*/ 119063 h 1536"/>
                <a:gd name="T2" fmla="*/ 865187 w 567"/>
                <a:gd name="T3" fmla="*/ 233363 h 1536"/>
                <a:gd name="T4" fmla="*/ 822325 w 567"/>
                <a:gd name="T5" fmla="*/ 1416050 h 1536"/>
                <a:gd name="T6" fmla="*/ 739775 w 567"/>
                <a:gd name="T7" fmla="*/ 2271713 h 1536"/>
                <a:gd name="T8" fmla="*/ 331787 w 567"/>
                <a:gd name="T9" fmla="*/ 2414588 h 1536"/>
                <a:gd name="T10" fmla="*/ 73025 w 567"/>
                <a:gd name="T11" fmla="*/ 2224088 h 1536"/>
                <a:gd name="T12" fmla="*/ 60325 w 567"/>
                <a:gd name="T13" fmla="*/ 1797050 h 1536"/>
                <a:gd name="T14" fmla="*/ 433387 w 567"/>
                <a:gd name="T15" fmla="*/ 1439863 h 1536"/>
                <a:gd name="T16" fmla="*/ 522287 w 567"/>
                <a:gd name="T17" fmla="*/ 944563 h 1536"/>
                <a:gd name="T18" fmla="*/ 611187 w 567"/>
                <a:gd name="T19" fmla="*/ 119063 h 15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67" h="1536">
                  <a:moveTo>
                    <a:pt x="385" y="75"/>
                  </a:moveTo>
                  <a:cubicBezTo>
                    <a:pt x="421" y="0"/>
                    <a:pt x="523" y="11"/>
                    <a:pt x="545" y="147"/>
                  </a:cubicBezTo>
                  <a:cubicBezTo>
                    <a:pt x="567" y="283"/>
                    <a:pt x="531" y="678"/>
                    <a:pt x="518" y="892"/>
                  </a:cubicBezTo>
                  <a:cubicBezTo>
                    <a:pt x="505" y="1106"/>
                    <a:pt x="518" y="1326"/>
                    <a:pt x="466" y="1431"/>
                  </a:cubicBezTo>
                  <a:cubicBezTo>
                    <a:pt x="415" y="1536"/>
                    <a:pt x="279" y="1525"/>
                    <a:pt x="209" y="1521"/>
                  </a:cubicBezTo>
                  <a:cubicBezTo>
                    <a:pt x="139" y="1516"/>
                    <a:pt x="75" y="1465"/>
                    <a:pt x="46" y="1401"/>
                  </a:cubicBezTo>
                  <a:cubicBezTo>
                    <a:pt x="18" y="1336"/>
                    <a:pt x="0" y="1214"/>
                    <a:pt x="38" y="1132"/>
                  </a:cubicBezTo>
                  <a:cubicBezTo>
                    <a:pt x="76" y="1050"/>
                    <a:pt x="225" y="997"/>
                    <a:pt x="273" y="907"/>
                  </a:cubicBezTo>
                  <a:cubicBezTo>
                    <a:pt x="321" y="817"/>
                    <a:pt x="310" y="734"/>
                    <a:pt x="329" y="595"/>
                  </a:cubicBezTo>
                  <a:cubicBezTo>
                    <a:pt x="348" y="456"/>
                    <a:pt x="349" y="150"/>
                    <a:pt x="385" y="75"/>
                  </a:cubicBezTo>
                  <a:close/>
                </a:path>
              </a:pathLst>
            </a:custGeom>
            <a:gradFill rotWithShape="1">
              <a:gsLst>
                <a:gs pos="0">
                  <a:srgbClr val="996633"/>
                </a:gs>
                <a:gs pos="100000">
                  <a:srgbClr val="472F18"/>
                </a:gs>
              </a:gsLst>
              <a:path path="rect">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9" name="Freeform 19"/>
            <p:cNvSpPr>
              <a:spLocks/>
            </p:cNvSpPr>
            <p:nvPr/>
          </p:nvSpPr>
          <p:spPr bwMode="auto">
            <a:xfrm>
              <a:off x="3981451" y="3277765"/>
              <a:ext cx="4691063" cy="2779713"/>
            </a:xfrm>
            <a:custGeom>
              <a:avLst/>
              <a:gdLst>
                <a:gd name="T0" fmla="*/ 3130550 w 2955"/>
                <a:gd name="T1" fmla="*/ 2565400 h 1751"/>
                <a:gd name="T2" fmla="*/ 3028950 w 2955"/>
                <a:gd name="T3" fmla="*/ 2705100 h 1751"/>
                <a:gd name="T4" fmla="*/ 2736850 w 2955"/>
                <a:gd name="T5" fmla="*/ 2692400 h 1751"/>
                <a:gd name="T6" fmla="*/ 2495550 w 2955"/>
                <a:gd name="T7" fmla="*/ 2184400 h 1751"/>
                <a:gd name="T8" fmla="*/ 2247900 w 2955"/>
                <a:gd name="T9" fmla="*/ 1168400 h 1751"/>
                <a:gd name="T10" fmla="*/ 1924050 w 2955"/>
                <a:gd name="T11" fmla="*/ 860425 h 1751"/>
                <a:gd name="T12" fmla="*/ 1609725 w 2955"/>
                <a:gd name="T13" fmla="*/ 787400 h 1751"/>
                <a:gd name="T14" fmla="*/ 957263 w 2955"/>
                <a:gd name="T15" fmla="*/ 827088 h 1751"/>
                <a:gd name="T16" fmla="*/ 376238 w 2955"/>
                <a:gd name="T17" fmla="*/ 817563 h 1751"/>
                <a:gd name="T18" fmla="*/ 195263 w 2955"/>
                <a:gd name="T19" fmla="*/ 846138 h 1751"/>
                <a:gd name="T20" fmla="*/ 109538 w 2955"/>
                <a:gd name="T21" fmla="*/ 946150 h 1751"/>
                <a:gd name="T22" fmla="*/ 33338 w 2955"/>
                <a:gd name="T23" fmla="*/ 1177925 h 1751"/>
                <a:gd name="T24" fmla="*/ 38100 w 2955"/>
                <a:gd name="T25" fmla="*/ 906463 h 1751"/>
                <a:gd name="T26" fmla="*/ 261938 w 2955"/>
                <a:gd name="T27" fmla="*/ 706438 h 1751"/>
                <a:gd name="T28" fmla="*/ 185738 w 2955"/>
                <a:gd name="T29" fmla="*/ 592138 h 1751"/>
                <a:gd name="T30" fmla="*/ 128588 w 2955"/>
                <a:gd name="T31" fmla="*/ 282575 h 1751"/>
                <a:gd name="T32" fmla="*/ 247650 w 2955"/>
                <a:gd name="T33" fmla="*/ 536575 h 1751"/>
                <a:gd name="T34" fmla="*/ 428625 w 2955"/>
                <a:gd name="T35" fmla="*/ 674688 h 1751"/>
                <a:gd name="T36" fmla="*/ 971550 w 2955"/>
                <a:gd name="T37" fmla="*/ 701675 h 1751"/>
                <a:gd name="T38" fmla="*/ 1562100 w 2955"/>
                <a:gd name="T39" fmla="*/ 668338 h 1751"/>
                <a:gd name="T40" fmla="*/ 1790700 w 2955"/>
                <a:gd name="T41" fmla="*/ 658813 h 1751"/>
                <a:gd name="T42" fmla="*/ 1600200 w 2955"/>
                <a:gd name="T43" fmla="*/ 573088 h 1751"/>
                <a:gd name="T44" fmla="*/ 1457325 w 2955"/>
                <a:gd name="T45" fmla="*/ 606425 h 1751"/>
                <a:gd name="T46" fmla="*/ 1404938 w 2955"/>
                <a:gd name="T47" fmla="*/ 735013 h 1751"/>
                <a:gd name="T48" fmla="*/ 1414463 w 2955"/>
                <a:gd name="T49" fmla="*/ 849313 h 1751"/>
                <a:gd name="T50" fmla="*/ 1414463 w 2955"/>
                <a:gd name="T51" fmla="*/ 1087438 h 1751"/>
                <a:gd name="T52" fmla="*/ 1333500 w 2955"/>
                <a:gd name="T53" fmla="*/ 877888 h 1751"/>
                <a:gd name="T54" fmla="*/ 1323975 w 2955"/>
                <a:gd name="T55" fmla="*/ 654050 h 1751"/>
                <a:gd name="T56" fmla="*/ 1452563 w 2955"/>
                <a:gd name="T57" fmla="*/ 487363 h 1751"/>
                <a:gd name="T58" fmla="*/ 1309688 w 2955"/>
                <a:gd name="T59" fmla="*/ 334963 h 1751"/>
                <a:gd name="T60" fmla="*/ 1319213 w 2955"/>
                <a:gd name="T61" fmla="*/ 158750 h 1751"/>
                <a:gd name="T62" fmla="*/ 1395413 w 2955"/>
                <a:gd name="T63" fmla="*/ 325438 h 1751"/>
                <a:gd name="T64" fmla="*/ 1614488 w 2955"/>
                <a:gd name="T65" fmla="*/ 434975 h 1751"/>
                <a:gd name="T66" fmla="*/ 1866900 w 2955"/>
                <a:gd name="T67" fmla="*/ 530225 h 1751"/>
                <a:gd name="T68" fmla="*/ 2147888 w 2955"/>
                <a:gd name="T69" fmla="*/ 677863 h 1751"/>
                <a:gd name="T70" fmla="*/ 2438400 w 2955"/>
                <a:gd name="T71" fmla="*/ 968375 h 1751"/>
                <a:gd name="T72" fmla="*/ 2900363 w 2955"/>
                <a:gd name="T73" fmla="*/ 687388 h 1751"/>
                <a:gd name="T74" fmla="*/ 4110038 w 2955"/>
                <a:gd name="T75" fmla="*/ 425450 h 1751"/>
                <a:gd name="T76" fmla="*/ 4376738 w 2955"/>
                <a:gd name="T77" fmla="*/ 344488 h 1751"/>
                <a:gd name="T78" fmla="*/ 4548188 w 2955"/>
                <a:gd name="T79" fmla="*/ 225425 h 1751"/>
                <a:gd name="T80" fmla="*/ 4667250 w 2955"/>
                <a:gd name="T81" fmla="*/ 6350 h 1751"/>
                <a:gd name="T82" fmla="*/ 4672013 w 2955"/>
                <a:gd name="T83" fmla="*/ 187325 h 1751"/>
                <a:gd name="T84" fmla="*/ 4552950 w 2955"/>
                <a:gd name="T85" fmla="*/ 358775 h 1751"/>
                <a:gd name="T86" fmla="*/ 4281488 w 2955"/>
                <a:gd name="T87" fmla="*/ 527050 h 1751"/>
                <a:gd name="T88" fmla="*/ 4275138 w 2955"/>
                <a:gd name="T89" fmla="*/ 719138 h 1751"/>
                <a:gd name="T90" fmla="*/ 4448175 w 2955"/>
                <a:gd name="T91" fmla="*/ 763588 h 1751"/>
                <a:gd name="T92" fmla="*/ 4627563 w 2955"/>
                <a:gd name="T93" fmla="*/ 698500 h 1751"/>
                <a:gd name="T94" fmla="*/ 4400550 w 2955"/>
                <a:gd name="T95" fmla="*/ 858838 h 1751"/>
                <a:gd name="T96" fmla="*/ 4238625 w 2955"/>
                <a:gd name="T97" fmla="*/ 849313 h 1751"/>
                <a:gd name="T98" fmla="*/ 4062413 w 2955"/>
                <a:gd name="T99" fmla="*/ 996950 h 1751"/>
                <a:gd name="T100" fmla="*/ 3767138 w 2955"/>
                <a:gd name="T101" fmla="*/ 944563 h 1751"/>
                <a:gd name="T102" fmla="*/ 4043363 w 2955"/>
                <a:gd name="T103" fmla="*/ 906463 h 1751"/>
                <a:gd name="T104" fmla="*/ 4114800 w 2955"/>
                <a:gd name="T105" fmla="*/ 601663 h 1751"/>
                <a:gd name="T106" fmla="*/ 2943225 w 2955"/>
                <a:gd name="T107" fmla="*/ 868363 h 1751"/>
                <a:gd name="T108" fmla="*/ 2660650 w 2955"/>
                <a:gd name="T109" fmla="*/ 1182688 h 1751"/>
                <a:gd name="T110" fmla="*/ 2838450 w 2955"/>
                <a:gd name="T111" fmla="*/ 2082800 h 1751"/>
                <a:gd name="T112" fmla="*/ 3130550 w 2955"/>
                <a:gd name="T113" fmla="*/ 2565400 h 175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55" h="1751">
                  <a:moveTo>
                    <a:pt x="1972" y="1616"/>
                  </a:moveTo>
                  <a:cubicBezTo>
                    <a:pt x="1975" y="1629"/>
                    <a:pt x="1949" y="1691"/>
                    <a:pt x="1908" y="1704"/>
                  </a:cubicBezTo>
                  <a:cubicBezTo>
                    <a:pt x="1867" y="1717"/>
                    <a:pt x="1780" y="1751"/>
                    <a:pt x="1724" y="1696"/>
                  </a:cubicBezTo>
                  <a:cubicBezTo>
                    <a:pt x="1694" y="1670"/>
                    <a:pt x="1708" y="1632"/>
                    <a:pt x="1572" y="1376"/>
                  </a:cubicBezTo>
                  <a:cubicBezTo>
                    <a:pt x="1436" y="1120"/>
                    <a:pt x="1467" y="841"/>
                    <a:pt x="1416" y="736"/>
                  </a:cubicBezTo>
                  <a:cubicBezTo>
                    <a:pt x="1365" y="631"/>
                    <a:pt x="1279" y="582"/>
                    <a:pt x="1212" y="542"/>
                  </a:cubicBezTo>
                  <a:cubicBezTo>
                    <a:pt x="1145" y="502"/>
                    <a:pt x="1115" y="499"/>
                    <a:pt x="1014" y="496"/>
                  </a:cubicBezTo>
                  <a:cubicBezTo>
                    <a:pt x="913" y="493"/>
                    <a:pt x="732" y="518"/>
                    <a:pt x="603" y="521"/>
                  </a:cubicBezTo>
                  <a:cubicBezTo>
                    <a:pt x="474" y="524"/>
                    <a:pt x="317" y="513"/>
                    <a:pt x="237" y="515"/>
                  </a:cubicBezTo>
                  <a:cubicBezTo>
                    <a:pt x="157" y="517"/>
                    <a:pt x="151" y="520"/>
                    <a:pt x="123" y="533"/>
                  </a:cubicBezTo>
                  <a:cubicBezTo>
                    <a:pt x="102" y="539"/>
                    <a:pt x="86" y="561"/>
                    <a:pt x="69" y="596"/>
                  </a:cubicBezTo>
                  <a:cubicBezTo>
                    <a:pt x="52" y="631"/>
                    <a:pt x="28" y="746"/>
                    <a:pt x="21" y="742"/>
                  </a:cubicBezTo>
                  <a:cubicBezTo>
                    <a:pt x="14" y="738"/>
                    <a:pt x="0" y="620"/>
                    <a:pt x="24" y="571"/>
                  </a:cubicBezTo>
                  <a:cubicBezTo>
                    <a:pt x="54" y="502"/>
                    <a:pt x="96" y="460"/>
                    <a:pt x="165" y="445"/>
                  </a:cubicBezTo>
                  <a:cubicBezTo>
                    <a:pt x="132" y="421"/>
                    <a:pt x="144" y="427"/>
                    <a:pt x="117" y="373"/>
                  </a:cubicBezTo>
                  <a:cubicBezTo>
                    <a:pt x="90" y="319"/>
                    <a:pt x="73" y="186"/>
                    <a:pt x="81" y="178"/>
                  </a:cubicBezTo>
                  <a:cubicBezTo>
                    <a:pt x="87" y="172"/>
                    <a:pt x="124" y="297"/>
                    <a:pt x="156" y="338"/>
                  </a:cubicBezTo>
                  <a:cubicBezTo>
                    <a:pt x="188" y="379"/>
                    <a:pt x="194" y="408"/>
                    <a:pt x="270" y="425"/>
                  </a:cubicBezTo>
                  <a:cubicBezTo>
                    <a:pt x="342" y="449"/>
                    <a:pt x="493" y="443"/>
                    <a:pt x="612" y="442"/>
                  </a:cubicBezTo>
                  <a:cubicBezTo>
                    <a:pt x="731" y="441"/>
                    <a:pt x="898" y="426"/>
                    <a:pt x="984" y="421"/>
                  </a:cubicBezTo>
                  <a:cubicBezTo>
                    <a:pt x="1070" y="416"/>
                    <a:pt x="1137" y="409"/>
                    <a:pt x="1128" y="415"/>
                  </a:cubicBezTo>
                  <a:cubicBezTo>
                    <a:pt x="1077" y="379"/>
                    <a:pt x="1043" y="366"/>
                    <a:pt x="1008" y="361"/>
                  </a:cubicBezTo>
                  <a:cubicBezTo>
                    <a:pt x="973" y="356"/>
                    <a:pt x="938" y="365"/>
                    <a:pt x="918" y="382"/>
                  </a:cubicBezTo>
                  <a:cubicBezTo>
                    <a:pt x="898" y="399"/>
                    <a:pt x="889" y="438"/>
                    <a:pt x="885" y="463"/>
                  </a:cubicBezTo>
                  <a:cubicBezTo>
                    <a:pt x="881" y="488"/>
                    <a:pt x="890" y="498"/>
                    <a:pt x="891" y="535"/>
                  </a:cubicBezTo>
                  <a:cubicBezTo>
                    <a:pt x="892" y="572"/>
                    <a:pt x="899" y="682"/>
                    <a:pt x="891" y="685"/>
                  </a:cubicBezTo>
                  <a:cubicBezTo>
                    <a:pt x="883" y="688"/>
                    <a:pt x="849" y="598"/>
                    <a:pt x="840" y="553"/>
                  </a:cubicBezTo>
                  <a:cubicBezTo>
                    <a:pt x="831" y="508"/>
                    <a:pt x="822" y="453"/>
                    <a:pt x="834" y="412"/>
                  </a:cubicBezTo>
                  <a:cubicBezTo>
                    <a:pt x="846" y="371"/>
                    <a:pt x="916" y="340"/>
                    <a:pt x="915" y="307"/>
                  </a:cubicBezTo>
                  <a:cubicBezTo>
                    <a:pt x="855" y="274"/>
                    <a:pt x="839" y="246"/>
                    <a:pt x="825" y="211"/>
                  </a:cubicBezTo>
                  <a:cubicBezTo>
                    <a:pt x="811" y="176"/>
                    <a:pt x="822" y="101"/>
                    <a:pt x="831" y="100"/>
                  </a:cubicBezTo>
                  <a:cubicBezTo>
                    <a:pt x="850" y="107"/>
                    <a:pt x="848" y="176"/>
                    <a:pt x="879" y="205"/>
                  </a:cubicBezTo>
                  <a:cubicBezTo>
                    <a:pt x="910" y="234"/>
                    <a:pt x="968" y="253"/>
                    <a:pt x="1017" y="274"/>
                  </a:cubicBezTo>
                  <a:cubicBezTo>
                    <a:pt x="1066" y="295"/>
                    <a:pt x="1120" y="309"/>
                    <a:pt x="1176" y="334"/>
                  </a:cubicBezTo>
                  <a:cubicBezTo>
                    <a:pt x="1233" y="357"/>
                    <a:pt x="1300" y="388"/>
                    <a:pt x="1353" y="427"/>
                  </a:cubicBezTo>
                  <a:cubicBezTo>
                    <a:pt x="1413" y="473"/>
                    <a:pt x="1497" y="544"/>
                    <a:pt x="1536" y="610"/>
                  </a:cubicBezTo>
                  <a:cubicBezTo>
                    <a:pt x="1569" y="562"/>
                    <a:pt x="1752" y="450"/>
                    <a:pt x="1827" y="433"/>
                  </a:cubicBezTo>
                  <a:cubicBezTo>
                    <a:pt x="1989" y="369"/>
                    <a:pt x="2434" y="304"/>
                    <a:pt x="2589" y="268"/>
                  </a:cubicBezTo>
                  <a:cubicBezTo>
                    <a:pt x="2744" y="232"/>
                    <a:pt x="2711" y="238"/>
                    <a:pt x="2757" y="217"/>
                  </a:cubicBezTo>
                  <a:cubicBezTo>
                    <a:pt x="2803" y="196"/>
                    <a:pt x="2835" y="177"/>
                    <a:pt x="2865" y="142"/>
                  </a:cubicBezTo>
                  <a:cubicBezTo>
                    <a:pt x="2895" y="107"/>
                    <a:pt x="2927" y="8"/>
                    <a:pt x="2940" y="4"/>
                  </a:cubicBezTo>
                  <a:cubicBezTo>
                    <a:pt x="2953" y="0"/>
                    <a:pt x="2955" y="81"/>
                    <a:pt x="2943" y="118"/>
                  </a:cubicBezTo>
                  <a:cubicBezTo>
                    <a:pt x="2931" y="155"/>
                    <a:pt x="2909" y="190"/>
                    <a:pt x="2868" y="226"/>
                  </a:cubicBezTo>
                  <a:cubicBezTo>
                    <a:pt x="2827" y="262"/>
                    <a:pt x="2726" y="294"/>
                    <a:pt x="2697" y="332"/>
                  </a:cubicBezTo>
                  <a:cubicBezTo>
                    <a:pt x="2668" y="370"/>
                    <a:pt x="2676" y="428"/>
                    <a:pt x="2693" y="453"/>
                  </a:cubicBezTo>
                  <a:cubicBezTo>
                    <a:pt x="2710" y="478"/>
                    <a:pt x="2765" y="483"/>
                    <a:pt x="2802" y="481"/>
                  </a:cubicBezTo>
                  <a:cubicBezTo>
                    <a:pt x="2839" y="479"/>
                    <a:pt x="2920" y="430"/>
                    <a:pt x="2915" y="440"/>
                  </a:cubicBezTo>
                  <a:cubicBezTo>
                    <a:pt x="2910" y="450"/>
                    <a:pt x="2813" y="525"/>
                    <a:pt x="2772" y="541"/>
                  </a:cubicBezTo>
                  <a:cubicBezTo>
                    <a:pt x="2731" y="557"/>
                    <a:pt x="2705" y="521"/>
                    <a:pt x="2670" y="535"/>
                  </a:cubicBezTo>
                  <a:cubicBezTo>
                    <a:pt x="2635" y="549"/>
                    <a:pt x="2608" y="618"/>
                    <a:pt x="2559" y="628"/>
                  </a:cubicBezTo>
                  <a:cubicBezTo>
                    <a:pt x="2510" y="638"/>
                    <a:pt x="2375" y="604"/>
                    <a:pt x="2373" y="595"/>
                  </a:cubicBezTo>
                  <a:cubicBezTo>
                    <a:pt x="2371" y="586"/>
                    <a:pt x="2510" y="607"/>
                    <a:pt x="2547" y="571"/>
                  </a:cubicBezTo>
                  <a:cubicBezTo>
                    <a:pt x="2584" y="535"/>
                    <a:pt x="2634" y="493"/>
                    <a:pt x="2592" y="379"/>
                  </a:cubicBezTo>
                  <a:cubicBezTo>
                    <a:pt x="2511" y="385"/>
                    <a:pt x="2007" y="486"/>
                    <a:pt x="1854" y="547"/>
                  </a:cubicBezTo>
                  <a:cubicBezTo>
                    <a:pt x="1701" y="608"/>
                    <a:pt x="1687" y="618"/>
                    <a:pt x="1676" y="745"/>
                  </a:cubicBezTo>
                  <a:cubicBezTo>
                    <a:pt x="1684" y="835"/>
                    <a:pt x="1715" y="1226"/>
                    <a:pt x="1788" y="1312"/>
                  </a:cubicBezTo>
                  <a:cubicBezTo>
                    <a:pt x="1873" y="1464"/>
                    <a:pt x="1963" y="1555"/>
                    <a:pt x="1972" y="1616"/>
                  </a:cubicBezTo>
                  <a:close/>
                </a:path>
              </a:pathLst>
            </a:custGeom>
            <a:solidFill>
              <a:schemeClr val="fo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40" name="Freeform 20"/>
            <p:cNvSpPr>
              <a:spLocks/>
            </p:cNvSpPr>
            <p:nvPr/>
          </p:nvSpPr>
          <p:spPr bwMode="auto">
            <a:xfrm>
              <a:off x="6588126" y="1736302"/>
              <a:ext cx="1958975" cy="2730500"/>
            </a:xfrm>
            <a:custGeom>
              <a:avLst/>
              <a:gdLst>
                <a:gd name="T0" fmla="*/ 161925 w 1234"/>
                <a:gd name="T1" fmla="*/ 47625 h 1720"/>
                <a:gd name="T2" fmla="*/ 1108075 w 1234"/>
                <a:gd name="T3" fmla="*/ 509588 h 1720"/>
                <a:gd name="T4" fmla="*/ 1579563 w 1234"/>
                <a:gd name="T5" fmla="*/ 1281113 h 1720"/>
                <a:gd name="T6" fmla="*/ 1831975 w 1234"/>
                <a:gd name="T7" fmla="*/ 1423988 h 1720"/>
                <a:gd name="T8" fmla="*/ 1562100 w 1234"/>
                <a:gd name="T9" fmla="*/ 1408113 h 1720"/>
                <a:gd name="T10" fmla="*/ 1798638 w 1234"/>
                <a:gd name="T11" fmla="*/ 2454275 h 1720"/>
                <a:gd name="T12" fmla="*/ 1920875 w 1234"/>
                <a:gd name="T13" fmla="*/ 2605088 h 1720"/>
                <a:gd name="T14" fmla="*/ 1716088 w 1234"/>
                <a:gd name="T15" fmla="*/ 2538413 h 1720"/>
                <a:gd name="T16" fmla="*/ 1468438 w 1234"/>
                <a:gd name="T17" fmla="*/ 1455738 h 1720"/>
                <a:gd name="T18" fmla="*/ 1436688 w 1234"/>
                <a:gd name="T19" fmla="*/ 1304925 h 1720"/>
                <a:gd name="T20" fmla="*/ 1196975 w 1234"/>
                <a:gd name="T21" fmla="*/ 877888 h 1720"/>
                <a:gd name="T22" fmla="*/ 1068388 w 1234"/>
                <a:gd name="T23" fmla="*/ 1287463 h 1720"/>
                <a:gd name="T24" fmla="*/ 1044575 w 1234"/>
                <a:gd name="T25" fmla="*/ 687388 h 1720"/>
                <a:gd name="T26" fmla="*/ 574675 w 1234"/>
                <a:gd name="T27" fmla="*/ 344488 h 1720"/>
                <a:gd name="T28" fmla="*/ 85725 w 1234"/>
                <a:gd name="T29" fmla="*/ 201613 h 1720"/>
                <a:gd name="T30" fmla="*/ 161925 w 1234"/>
                <a:gd name="T31" fmla="*/ 47625 h 17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34" h="1720">
                  <a:moveTo>
                    <a:pt x="102" y="30"/>
                  </a:moveTo>
                  <a:cubicBezTo>
                    <a:pt x="209" y="62"/>
                    <a:pt x="549" y="192"/>
                    <a:pt x="698" y="321"/>
                  </a:cubicBezTo>
                  <a:cubicBezTo>
                    <a:pt x="847" y="450"/>
                    <a:pt x="919" y="711"/>
                    <a:pt x="995" y="807"/>
                  </a:cubicBezTo>
                  <a:cubicBezTo>
                    <a:pt x="1071" y="903"/>
                    <a:pt x="1156" y="883"/>
                    <a:pt x="1154" y="897"/>
                  </a:cubicBezTo>
                  <a:cubicBezTo>
                    <a:pt x="1154" y="961"/>
                    <a:pt x="1071" y="955"/>
                    <a:pt x="984" y="887"/>
                  </a:cubicBezTo>
                  <a:cubicBezTo>
                    <a:pt x="991" y="996"/>
                    <a:pt x="1086" y="1412"/>
                    <a:pt x="1133" y="1546"/>
                  </a:cubicBezTo>
                  <a:cubicBezTo>
                    <a:pt x="1171" y="1672"/>
                    <a:pt x="1234" y="1587"/>
                    <a:pt x="1210" y="1641"/>
                  </a:cubicBezTo>
                  <a:cubicBezTo>
                    <a:pt x="1186" y="1694"/>
                    <a:pt x="1128" y="1720"/>
                    <a:pt x="1081" y="1599"/>
                  </a:cubicBezTo>
                  <a:cubicBezTo>
                    <a:pt x="1034" y="1478"/>
                    <a:pt x="955" y="1047"/>
                    <a:pt x="925" y="917"/>
                  </a:cubicBezTo>
                  <a:cubicBezTo>
                    <a:pt x="896" y="788"/>
                    <a:pt x="934" y="883"/>
                    <a:pt x="905" y="822"/>
                  </a:cubicBezTo>
                  <a:cubicBezTo>
                    <a:pt x="876" y="761"/>
                    <a:pt x="793" y="555"/>
                    <a:pt x="754" y="553"/>
                  </a:cubicBezTo>
                  <a:cubicBezTo>
                    <a:pt x="715" y="551"/>
                    <a:pt x="689" y="831"/>
                    <a:pt x="673" y="811"/>
                  </a:cubicBezTo>
                  <a:cubicBezTo>
                    <a:pt x="642" y="712"/>
                    <a:pt x="710" y="532"/>
                    <a:pt x="658" y="433"/>
                  </a:cubicBezTo>
                  <a:cubicBezTo>
                    <a:pt x="606" y="334"/>
                    <a:pt x="463" y="268"/>
                    <a:pt x="362" y="217"/>
                  </a:cubicBezTo>
                  <a:cubicBezTo>
                    <a:pt x="261" y="166"/>
                    <a:pt x="97" y="158"/>
                    <a:pt x="54" y="127"/>
                  </a:cubicBezTo>
                  <a:cubicBezTo>
                    <a:pt x="11" y="96"/>
                    <a:pt x="0" y="0"/>
                    <a:pt x="102" y="30"/>
                  </a:cubicBezTo>
                  <a:close/>
                </a:path>
              </a:pathLst>
            </a:custGeom>
            <a:solidFill>
              <a:srgbClr val="333399">
                <a:alpha val="85097"/>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141" name="Group 21"/>
            <p:cNvGrpSpPr>
              <a:grpSpLocks/>
            </p:cNvGrpSpPr>
            <p:nvPr/>
          </p:nvGrpSpPr>
          <p:grpSpPr bwMode="auto">
            <a:xfrm>
              <a:off x="6486526" y="1902990"/>
              <a:ext cx="1577975" cy="3649663"/>
              <a:chOff x="3126" y="632"/>
              <a:chExt cx="994" cy="2299"/>
            </a:xfrm>
          </p:grpSpPr>
          <p:sp>
            <p:nvSpPr>
              <p:cNvPr id="25628" name="Freeform 22"/>
              <p:cNvSpPr>
                <a:spLocks/>
              </p:cNvSpPr>
              <p:nvPr/>
            </p:nvSpPr>
            <p:spPr bwMode="auto">
              <a:xfrm>
                <a:off x="3126" y="632"/>
                <a:ext cx="994" cy="2299"/>
              </a:xfrm>
              <a:custGeom>
                <a:avLst/>
                <a:gdLst>
                  <a:gd name="T0" fmla="*/ 622 w 994"/>
                  <a:gd name="T1" fmla="*/ 234 h 2299"/>
                  <a:gd name="T2" fmla="*/ 914 w 994"/>
                  <a:gd name="T3" fmla="*/ 703 h 2299"/>
                  <a:gd name="T4" fmla="*/ 993 w 994"/>
                  <a:gd name="T5" fmla="*/ 1355 h 2299"/>
                  <a:gd name="T6" fmla="*/ 922 w 994"/>
                  <a:gd name="T7" fmla="*/ 1960 h 2299"/>
                  <a:gd name="T8" fmla="*/ 563 w 994"/>
                  <a:gd name="T9" fmla="*/ 2182 h 2299"/>
                  <a:gd name="T10" fmla="*/ 271 w 994"/>
                  <a:gd name="T11" fmla="*/ 2219 h 2299"/>
                  <a:gd name="T12" fmla="*/ 192 w 994"/>
                  <a:gd name="T13" fmla="*/ 1699 h 2299"/>
                  <a:gd name="T14" fmla="*/ 153 w 994"/>
                  <a:gd name="T15" fmla="*/ 1507 h 2299"/>
                  <a:gd name="T16" fmla="*/ 210 w 994"/>
                  <a:gd name="T17" fmla="*/ 1390 h 2299"/>
                  <a:gd name="T18" fmla="*/ 144 w 994"/>
                  <a:gd name="T19" fmla="*/ 1345 h 2299"/>
                  <a:gd name="T20" fmla="*/ 102 w 994"/>
                  <a:gd name="T21" fmla="*/ 1195 h 2299"/>
                  <a:gd name="T22" fmla="*/ 87 w 994"/>
                  <a:gd name="T23" fmla="*/ 160 h 2299"/>
                  <a:gd name="T24" fmla="*/ 622 w 994"/>
                  <a:gd name="T25" fmla="*/ 234 h 229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94" h="2299">
                    <a:moveTo>
                      <a:pt x="622" y="234"/>
                    </a:moveTo>
                    <a:cubicBezTo>
                      <a:pt x="760" y="325"/>
                      <a:pt x="852" y="516"/>
                      <a:pt x="914" y="703"/>
                    </a:cubicBezTo>
                    <a:cubicBezTo>
                      <a:pt x="975" y="890"/>
                      <a:pt x="991" y="1145"/>
                      <a:pt x="993" y="1355"/>
                    </a:cubicBezTo>
                    <a:cubicBezTo>
                      <a:pt x="994" y="1564"/>
                      <a:pt x="993" y="1822"/>
                      <a:pt x="922" y="1960"/>
                    </a:cubicBezTo>
                    <a:cubicBezTo>
                      <a:pt x="850" y="2097"/>
                      <a:pt x="671" y="2139"/>
                      <a:pt x="563" y="2182"/>
                    </a:cubicBezTo>
                    <a:cubicBezTo>
                      <a:pt x="454" y="2225"/>
                      <a:pt x="333" y="2299"/>
                      <a:pt x="271" y="2219"/>
                    </a:cubicBezTo>
                    <a:cubicBezTo>
                      <a:pt x="209" y="2139"/>
                      <a:pt x="212" y="1818"/>
                      <a:pt x="192" y="1699"/>
                    </a:cubicBezTo>
                    <a:cubicBezTo>
                      <a:pt x="172" y="1580"/>
                      <a:pt x="150" y="1558"/>
                      <a:pt x="153" y="1507"/>
                    </a:cubicBezTo>
                    <a:cubicBezTo>
                      <a:pt x="192" y="1456"/>
                      <a:pt x="225" y="1450"/>
                      <a:pt x="210" y="1390"/>
                    </a:cubicBezTo>
                    <a:cubicBezTo>
                      <a:pt x="195" y="1330"/>
                      <a:pt x="195" y="1351"/>
                      <a:pt x="144" y="1345"/>
                    </a:cubicBezTo>
                    <a:cubicBezTo>
                      <a:pt x="123" y="1318"/>
                      <a:pt x="111" y="1392"/>
                      <a:pt x="102" y="1195"/>
                    </a:cubicBezTo>
                    <a:cubicBezTo>
                      <a:pt x="93" y="998"/>
                      <a:pt x="0" y="320"/>
                      <a:pt x="87" y="160"/>
                    </a:cubicBezTo>
                    <a:cubicBezTo>
                      <a:pt x="174" y="0"/>
                      <a:pt x="485" y="143"/>
                      <a:pt x="622" y="234"/>
                    </a:cubicBezTo>
                    <a:close/>
                  </a:path>
                </a:pathLst>
              </a:custGeom>
              <a:solidFill>
                <a:srgbClr val="CC9900">
                  <a:alpha val="74901"/>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29" name="Freeform 23"/>
              <p:cNvSpPr>
                <a:spLocks/>
              </p:cNvSpPr>
              <p:nvPr/>
            </p:nvSpPr>
            <p:spPr bwMode="auto">
              <a:xfrm>
                <a:off x="3179" y="728"/>
                <a:ext cx="370" cy="2175"/>
              </a:xfrm>
              <a:custGeom>
                <a:avLst/>
                <a:gdLst>
                  <a:gd name="T0" fmla="*/ 217 w 370"/>
                  <a:gd name="T1" fmla="*/ 145 h 2175"/>
                  <a:gd name="T2" fmla="*/ 296 w 370"/>
                  <a:gd name="T3" fmla="*/ 613 h 2175"/>
                  <a:gd name="T4" fmla="*/ 338 w 370"/>
                  <a:gd name="T5" fmla="*/ 1109 h 2175"/>
                  <a:gd name="T6" fmla="*/ 363 w 370"/>
                  <a:gd name="T7" fmla="*/ 1795 h 2175"/>
                  <a:gd name="T8" fmla="*/ 297 w 370"/>
                  <a:gd name="T9" fmla="*/ 2130 h 2175"/>
                  <a:gd name="T10" fmla="*/ 187 w 370"/>
                  <a:gd name="T11" fmla="*/ 2065 h 2175"/>
                  <a:gd name="T12" fmla="*/ 133 w 370"/>
                  <a:gd name="T13" fmla="*/ 1567 h 2175"/>
                  <a:gd name="T14" fmla="*/ 97 w 370"/>
                  <a:gd name="T15" fmla="*/ 1405 h 2175"/>
                  <a:gd name="T16" fmla="*/ 154 w 370"/>
                  <a:gd name="T17" fmla="*/ 1288 h 2175"/>
                  <a:gd name="T18" fmla="*/ 76 w 370"/>
                  <a:gd name="T19" fmla="*/ 1246 h 2175"/>
                  <a:gd name="T20" fmla="*/ 41 w 370"/>
                  <a:gd name="T21" fmla="*/ 1095 h 2175"/>
                  <a:gd name="T22" fmla="*/ 1 w 370"/>
                  <a:gd name="T23" fmla="*/ 439 h 2175"/>
                  <a:gd name="T24" fmla="*/ 37 w 370"/>
                  <a:gd name="T25" fmla="*/ 49 h 2175"/>
                  <a:gd name="T26" fmla="*/ 217 w 370"/>
                  <a:gd name="T27" fmla="*/ 145 h 217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70" h="2175">
                    <a:moveTo>
                      <a:pt x="217" y="145"/>
                    </a:moveTo>
                    <a:cubicBezTo>
                      <a:pt x="260" y="239"/>
                      <a:pt x="276" y="452"/>
                      <a:pt x="296" y="613"/>
                    </a:cubicBezTo>
                    <a:cubicBezTo>
                      <a:pt x="316" y="774"/>
                      <a:pt x="328" y="912"/>
                      <a:pt x="338" y="1109"/>
                    </a:cubicBezTo>
                    <a:cubicBezTo>
                      <a:pt x="349" y="1306"/>
                      <a:pt x="370" y="1625"/>
                      <a:pt x="363" y="1795"/>
                    </a:cubicBezTo>
                    <a:cubicBezTo>
                      <a:pt x="356" y="1965"/>
                      <a:pt x="326" y="2085"/>
                      <a:pt x="297" y="2130"/>
                    </a:cubicBezTo>
                    <a:cubicBezTo>
                      <a:pt x="268" y="2175"/>
                      <a:pt x="214" y="2159"/>
                      <a:pt x="187" y="2065"/>
                    </a:cubicBezTo>
                    <a:cubicBezTo>
                      <a:pt x="160" y="1971"/>
                      <a:pt x="148" y="1677"/>
                      <a:pt x="133" y="1567"/>
                    </a:cubicBezTo>
                    <a:cubicBezTo>
                      <a:pt x="118" y="1457"/>
                      <a:pt x="93" y="1451"/>
                      <a:pt x="97" y="1405"/>
                    </a:cubicBezTo>
                    <a:cubicBezTo>
                      <a:pt x="130" y="1369"/>
                      <a:pt x="169" y="1333"/>
                      <a:pt x="154" y="1288"/>
                    </a:cubicBezTo>
                    <a:cubicBezTo>
                      <a:pt x="139" y="1243"/>
                      <a:pt x="106" y="1255"/>
                      <a:pt x="76" y="1246"/>
                    </a:cubicBezTo>
                    <a:cubicBezTo>
                      <a:pt x="64" y="1204"/>
                      <a:pt x="53" y="1229"/>
                      <a:pt x="41" y="1095"/>
                    </a:cubicBezTo>
                    <a:cubicBezTo>
                      <a:pt x="29" y="961"/>
                      <a:pt x="2" y="613"/>
                      <a:pt x="1" y="439"/>
                    </a:cubicBezTo>
                    <a:cubicBezTo>
                      <a:pt x="0" y="265"/>
                      <a:pt x="1" y="98"/>
                      <a:pt x="37" y="49"/>
                    </a:cubicBezTo>
                    <a:cubicBezTo>
                      <a:pt x="73" y="0"/>
                      <a:pt x="174" y="51"/>
                      <a:pt x="217" y="145"/>
                    </a:cubicBezTo>
                    <a:close/>
                  </a:path>
                </a:pathLst>
              </a:custGeom>
              <a:solidFill>
                <a:srgbClr val="996633">
                  <a:alpha val="54901"/>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5144" name="Group 24"/>
            <p:cNvGrpSpPr>
              <a:grpSpLocks/>
            </p:cNvGrpSpPr>
            <p:nvPr/>
          </p:nvGrpSpPr>
          <p:grpSpPr bwMode="auto">
            <a:xfrm>
              <a:off x="3221038" y="4168353"/>
              <a:ext cx="1795462" cy="2212975"/>
              <a:chOff x="1069" y="2059"/>
              <a:chExt cx="1131" cy="1394"/>
            </a:xfrm>
          </p:grpSpPr>
          <p:sp>
            <p:nvSpPr>
              <p:cNvPr id="25626" name="Freeform 25"/>
              <p:cNvSpPr>
                <a:spLocks/>
              </p:cNvSpPr>
              <p:nvPr/>
            </p:nvSpPr>
            <p:spPr bwMode="auto">
              <a:xfrm>
                <a:off x="1069" y="2059"/>
                <a:ext cx="1085" cy="1394"/>
              </a:xfrm>
              <a:custGeom>
                <a:avLst/>
                <a:gdLst>
                  <a:gd name="T0" fmla="*/ 582 w 1513"/>
                  <a:gd name="T1" fmla="*/ 1372 h 1863"/>
                  <a:gd name="T2" fmla="*/ 281 w 1513"/>
                  <a:gd name="T3" fmla="*/ 1135 h 1863"/>
                  <a:gd name="T4" fmla="*/ 89 w 1513"/>
                  <a:gd name="T5" fmla="*/ 611 h 1863"/>
                  <a:gd name="T6" fmla="*/ 53 w 1513"/>
                  <a:gd name="T7" fmla="*/ 142 h 1863"/>
                  <a:gd name="T8" fmla="*/ 406 w 1513"/>
                  <a:gd name="T9" fmla="*/ 58 h 1863"/>
                  <a:gd name="T10" fmla="*/ 891 w 1513"/>
                  <a:gd name="T11" fmla="*/ 34 h 1863"/>
                  <a:gd name="T12" fmla="*/ 945 w 1513"/>
                  <a:gd name="T13" fmla="*/ 266 h 1863"/>
                  <a:gd name="T14" fmla="*/ 906 w 1513"/>
                  <a:gd name="T15" fmla="*/ 721 h 1863"/>
                  <a:gd name="T16" fmla="*/ 1031 w 1513"/>
                  <a:gd name="T17" fmla="*/ 1265 h 1863"/>
                  <a:gd name="T18" fmla="*/ 582 w 1513"/>
                  <a:gd name="T19" fmla="*/ 1372 h 18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13" h="1863">
                    <a:moveTo>
                      <a:pt x="811" y="1834"/>
                    </a:moveTo>
                    <a:cubicBezTo>
                      <a:pt x="637" y="1805"/>
                      <a:pt x="507" y="1687"/>
                      <a:pt x="392" y="1517"/>
                    </a:cubicBezTo>
                    <a:cubicBezTo>
                      <a:pt x="277" y="1347"/>
                      <a:pt x="177" y="1037"/>
                      <a:pt x="124" y="816"/>
                    </a:cubicBezTo>
                    <a:cubicBezTo>
                      <a:pt x="71" y="595"/>
                      <a:pt x="0" y="313"/>
                      <a:pt x="74" y="190"/>
                    </a:cubicBezTo>
                    <a:cubicBezTo>
                      <a:pt x="148" y="67"/>
                      <a:pt x="371" y="102"/>
                      <a:pt x="566" y="78"/>
                    </a:cubicBezTo>
                    <a:cubicBezTo>
                      <a:pt x="761" y="54"/>
                      <a:pt x="1118" y="0"/>
                      <a:pt x="1243" y="46"/>
                    </a:cubicBezTo>
                    <a:cubicBezTo>
                      <a:pt x="1368" y="92"/>
                      <a:pt x="1315" y="203"/>
                      <a:pt x="1318" y="356"/>
                    </a:cubicBezTo>
                    <a:cubicBezTo>
                      <a:pt x="1321" y="509"/>
                      <a:pt x="1243" y="741"/>
                      <a:pt x="1263" y="963"/>
                    </a:cubicBezTo>
                    <a:cubicBezTo>
                      <a:pt x="1283" y="1185"/>
                      <a:pt x="1513" y="1545"/>
                      <a:pt x="1438" y="1690"/>
                    </a:cubicBezTo>
                    <a:cubicBezTo>
                      <a:pt x="1363" y="1835"/>
                      <a:pt x="985" y="1863"/>
                      <a:pt x="811" y="1834"/>
                    </a:cubicBezTo>
                    <a:close/>
                  </a:path>
                </a:pathLst>
              </a:custGeom>
              <a:solidFill>
                <a:srgbClr val="CC9900">
                  <a:alpha val="85881"/>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27" name="Freeform 26"/>
              <p:cNvSpPr>
                <a:spLocks/>
              </p:cNvSpPr>
              <p:nvPr/>
            </p:nvSpPr>
            <p:spPr bwMode="auto">
              <a:xfrm>
                <a:off x="1638" y="2063"/>
                <a:ext cx="562" cy="1299"/>
              </a:xfrm>
              <a:custGeom>
                <a:avLst/>
                <a:gdLst>
                  <a:gd name="T0" fmla="*/ 34 w 783"/>
                  <a:gd name="T1" fmla="*/ 444 h 1736"/>
                  <a:gd name="T2" fmla="*/ 52 w 783"/>
                  <a:gd name="T3" fmla="*/ 70 h 1736"/>
                  <a:gd name="T4" fmla="*/ 347 w 783"/>
                  <a:gd name="T5" fmla="*/ 20 h 1736"/>
                  <a:gd name="T6" fmla="*/ 547 w 783"/>
                  <a:gd name="T7" fmla="*/ 103 h 1736"/>
                  <a:gd name="T8" fmla="*/ 438 w 783"/>
                  <a:gd name="T9" fmla="*/ 451 h 1736"/>
                  <a:gd name="T10" fmla="*/ 395 w 783"/>
                  <a:gd name="T11" fmla="*/ 743 h 1736"/>
                  <a:gd name="T12" fmla="*/ 462 w 783"/>
                  <a:gd name="T13" fmla="*/ 1262 h 1736"/>
                  <a:gd name="T14" fmla="*/ 188 w 783"/>
                  <a:gd name="T15" fmla="*/ 965 h 1736"/>
                  <a:gd name="T16" fmla="*/ 34 w 783"/>
                  <a:gd name="T17" fmla="*/ 444 h 17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3" h="1736">
                    <a:moveTo>
                      <a:pt x="47" y="593"/>
                    </a:moveTo>
                    <a:cubicBezTo>
                      <a:pt x="16" y="394"/>
                      <a:pt x="0" y="188"/>
                      <a:pt x="73" y="94"/>
                    </a:cubicBezTo>
                    <a:cubicBezTo>
                      <a:pt x="146" y="0"/>
                      <a:pt x="368" y="20"/>
                      <a:pt x="483" y="27"/>
                    </a:cubicBezTo>
                    <a:cubicBezTo>
                      <a:pt x="598" y="34"/>
                      <a:pt x="741" y="41"/>
                      <a:pt x="762" y="137"/>
                    </a:cubicBezTo>
                    <a:cubicBezTo>
                      <a:pt x="783" y="233"/>
                      <a:pt x="645" y="460"/>
                      <a:pt x="610" y="603"/>
                    </a:cubicBezTo>
                    <a:cubicBezTo>
                      <a:pt x="575" y="746"/>
                      <a:pt x="545" y="812"/>
                      <a:pt x="551" y="993"/>
                    </a:cubicBezTo>
                    <a:cubicBezTo>
                      <a:pt x="557" y="1174"/>
                      <a:pt x="692" y="1638"/>
                      <a:pt x="644" y="1687"/>
                    </a:cubicBezTo>
                    <a:cubicBezTo>
                      <a:pt x="596" y="1736"/>
                      <a:pt x="362" y="1471"/>
                      <a:pt x="262" y="1289"/>
                    </a:cubicBezTo>
                    <a:cubicBezTo>
                      <a:pt x="162" y="1107"/>
                      <a:pt x="76" y="792"/>
                      <a:pt x="47" y="593"/>
                    </a:cubicBezTo>
                    <a:close/>
                  </a:path>
                </a:pathLst>
              </a:custGeom>
              <a:solidFill>
                <a:srgbClr val="9966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147" name="Freeform 27"/>
            <p:cNvSpPr>
              <a:spLocks/>
            </p:cNvSpPr>
            <p:nvPr/>
          </p:nvSpPr>
          <p:spPr bwMode="auto">
            <a:xfrm>
              <a:off x="4371976" y="1704553"/>
              <a:ext cx="1724025" cy="3330575"/>
            </a:xfrm>
            <a:custGeom>
              <a:avLst/>
              <a:gdLst>
                <a:gd name="T0" fmla="*/ 1671638 w 1086"/>
                <a:gd name="T1" fmla="*/ 7938 h 2098"/>
                <a:gd name="T2" fmla="*/ 1258888 w 1086"/>
                <a:gd name="T3" fmla="*/ 112713 h 2098"/>
                <a:gd name="T4" fmla="*/ 747713 w 1086"/>
                <a:gd name="T5" fmla="*/ 441325 h 2098"/>
                <a:gd name="T6" fmla="*/ 331788 w 1086"/>
                <a:gd name="T7" fmla="*/ 1025525 h 2098"/>
                <a:gd name="T8" fmla="*/ 73025 w 1086"/>
                <a:gd name="T9" fmla="*/ 1257300 h 2098"/>
                <a:gd name="T10" fmla="*/ 292100 w 1086"/>
                <a:gd name="T11" fmla="*/ 1196975 h 2098"/>
                <a:gd name="T12" fmla="*/ 134938 w 1086"/>
                <a:gd name="T13" fmla="*/ 2151063 h 2098"/>
                <a:gd name="T14" fmla="*/ 127000 w 1086"/>
                <a:gd name="T15" fmla="*/ 2579688 h 2098"/>
                <a:gd name="T16" fmla="*/ 150813 w 1086"/>
                <a:gd name="T17" fmla="*/ 2865438 h 2098"/>
                <a:gd name="T18" fmla="*/ 87313 w 1086"/>
                <a:gd name="T19" fmla="*/ 3114675 h 2098"/>
                <a:gd name="T20" fmla="*/ 214313 w 1086"/>
                <a:gd name="T21" fmla="*/ 2960688 h 2098"/>
                <a:gd name="T22" fmla="*/ 619125 w 1086"/>
                <a:gd name="T23" fmla="*/ 3309938 h 2098"/>
                <a:gd name="T24" fmla="*/ 250825 w 1086"/>
                <a:gd name="T25" fmla="*/ 2840038 h 2098"/>
                <a:gd name="T26" fmla="*/ 214313 w 1086"/>
                <a:gd name="T27" fmla="*/ 2595563 h 2098"/>
                <a:gd name="T28" fmla="*/ 214313 w 1086"/>
                <a:gd name="T29" fmla="*/ 2160588 h 2098"/>
                <a:gd name="T30" fmla="*/ 374650 w 1086"/>
                <a:gd name="T31" fmla="*/ 1274763 h 2098"/>
                <a:gd name="T32" fmla="*/ 819150 w 1086"/>
                <a:gd name="T33" fmla="*/ 534988 h 2098"/>
                <a:gd name="T34" fmla="*/ 1311275 w 1086"/>
                <a:gd name="T35" fmla="*/ 222250 h 2098"/>
                <a:gd name="T36" fmla="*/ 1663700 w 1086"/>
                <a:gd name="T37" fmla="*/ 107950 h 2098"/>
                <a:gd name="T38" fmla="*/ 1671638 w 1086"/>
                <a:gd name="T39" fmla="*/ 7938 h 20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86" h="2098">
                  <a:moveTo>
                    <a:pt x="1053" y="5"/>
                  </a:moveTo>
                  <a:cubicBezTo>
                    <a:pt x="1011" y="0"/>
                    <a:pt x="890" y="26"/>
                    <a:pt x="793" y="71"/>
                  </a:cubicBezTo>
                  <a:cubicBezTo>
                    <a:pt x="697" y="117"/>
                    <a:pt x="569" y="182"/>
                    <a:pt x="471" y="278"/>
                  </a:cubicBezTo>
                  <a:cubicBezTo>
                    <a:pt x="383" y="361"/>
                    <a:pt x="280" y="560"/>
                    <a:pt x="209" y="646"/>
                  </a:cubicBezTo>
                  <a:cubicBezTo>
                    <a:pt x="138" y="732"/>
                    <a:pt x="50" y="774"/>
                    <a:pt x="46" y="792"/>
                  </a:cubicBezTo>
                  <a:cubicBezTo>
                    <a:pt x="46" y="844"/>
                    <a:pt x="0" y="818"/>
                    <a:pt x="184" y="754"/>
                  </a:cubicBezTo>
                  <a:cubicBezTo>
                    <a:pt x="151" y="851"/>
                    <a:pt x="93" y="1155"/>
                    <a:pt x="85" y="1355"/>
                  </a:cubicBezTo>
                  <a:cubicBezTo>
                    <a:pt x="67" y="1499"/>
                    <a:pt x="79" y="1551"/>
                    <a:pt x="80" y="1625"/>
                  </a:cubicBezTo>
                  <a:cubicBezTo>
                    <a:pt x="82" y="1700"/>
                    <a:pt x="99" y="1749"/>
                    <a:pt x="95" y="1805"/>
                  </a:cubicBezTo>
                  <a:cubicBezTo>
                    <a:pt x="90" y="1861"/>
                    <a:pt x="40" y="1912"/>
                    <a:pt x="55" y="1962"/>
                  </a:cubicBezTo>
                  <a:cubicBezTo>
                    <a:pt x="69" y="2013"/>
                    <a:pt x="95" y="1881"/>
                    <a:pt x="135" y="1865"/>
                  </a:cubicBezTo>
                  <a:cubicBezTo>
                    <a:pt x="204" y="1975"/>
                    <a:pt x="386" y="2098"/>
                    <a:pt x="390" y="2085"/>
                  </a:cubicBezTo>
                  <a:cubicBezTo>
                    <a:pt x="393" y="2073"/>
                    <a:pt x="200" y="1864"/>
                    <a:pt x="158" y="1789"/>
                  </a:cubicBezTo>
                  <a:cubicBezTo>
                    <a:pt x="116" y="1714"/>
                    <a:pt x="138" y="1707"/>
                    <a:pt x="135" y="1635"/>
                  </a:cubicBezTo>
                  <a:cubicBezTo>
                    <a:pt x="131" y="1563"/>
                    <a:pt x="118" y="1499"/>
                    <a:pt x="135" y="1361"/>
                  </a:cubicBezTo>
                  <a:cubicBezTo>
                    <a:pt x="141" y="1204"/>
                    <a:pt x="164" y="973"/>
                    <a:pt x="236" y="803"/>
                  </a:cubicBezTo>
                  <a:cubicBezTo>
                    <a:pt x="308" y="635"/>
                    <a:pt x="394" y="459"/>
                    <a:pt x="516" y="337"/>
                  </a:cubicBezTo>
                  <a:cubicBezTo>
                    <a:pt x="639" y="215"/>
                    <a:pt x="737" y="184"/>
                    <a:pt x="826" y="140"/>
                  </a:cubicBezTo>
                  <a:cubicBezTo>
                    <a:pt x="915" y="95"/>
                    <a:pt x="1010" y="91"/>
                    <a:pt x="1048" y="68"/>
                  </a:cubicBezTo>
                  <a:cubicBezTo>
                    <a:pt x="1086" y="46"/>
                    <a:pt x="1052" y="18"/>
                    <a:pt x="1053" y="5"/>
                  </a:cubicBezTo>
                  <a:close/>
                </a:path>
              </a:pathLst>
            </a:custGeom>
            <a:solidFill>
              <a:srgbClr val="333399">
                <a:alpha val="85097"/>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148" name="Group 28"/>
            <p:cNvGrpSpPr>
              <a:grpSpLocks/>
            </p:cNvGrpSpPr>
            <p:nvPr/>
          </p:nvGrpSpPr>
          <p:grpSpPr bwMode="auto">
            <a:xfrm>
              <a:off x="4727575" y="4090564"/>
              <a:ext cx="1377950" cy="2065338"/>
              <a:chOff x="2018" y="2010"/>
              <a:chExt cx="868" cy="1301"/>
            </a:xfrm>
          </p:grpSpPr>
          <p:sp>
            <p:nvSpPr>
              <p:cNvPr id="25624" name="Freeform 29"/>
              <p:cNvSpPr>
                <a:spLocks/>
              </p:cNvSpPr>
              <p:nvPr/>
            </p:nvSpPr>
            <p:spPr bwMode="auto">
              <a:xfrm>
                <a:off x="2018" y="2010"/>
                <a:ext cx="868" cy="1301"/>
              </a:xfrm>
              <a:custGeom>
                <a:avLst/>
                <a:gdLst>
                  <a:gd name="T0" fmla="*/ 442 w 1210"/>
                  <a:gd name="T1" fmla="*/ 1274 h 1740"/>
                  <a:gd name="T2" fmla="*/ 146 w 1210"/>
                  <a:gd name="T3" fmla="*/ 943 h 1740"/>
                  <a:gd name="T4" fmla="*/ 37 w 1210"/>
                  <a:gd name="T5" fmla="*/ 487 h 1740"/>
                  <a:gd name="T6" fmla="*/ 37 w 1210"/>
                  <a:gd name="T7" fmla="*/ 132 h 1740"/>
                  <a:gd name="T8" fmla="*/ 262 w 1210"/>
                  <a:gd name="T9" fmla="*/ 44 h 1740"/>
                  <a:gd name="T10" fmla="*/ 654 w 1210"/>
                  <a:gd name="T11" fmla="*/ 26 h 1740"/>
                  <a:gd name="T12" fmla="*/ 608 w 1210"/>
                  <a:gd name="T13" fmla="*/ 202 h 1740"/>
                  <a:gd name="T14" fmla="*/ 630 w 1210"/>
                  <a:gd name="T15" fmla="*/ 580 h 1740"/>
                  <a:gd name="T16" fmla="*/ 836 w 1210"/>
                  <a:gd name="T17" fmla="*/ 1103 h 1740"/>
                  <a:gd name="T18" fmla="*/ 442 w 1210"/>
                  <a:gd name="T19" fmla="*/ 1274 h 17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10" h="1740">
                    <a:moveTo>
                      <a:pt x="616" y="1704"/>
                    </a:moveTo>
                    <a:cubicBezTo>
                      <a:pt x="456" y="1668"/>
                      <a:pt x="298" y="1436"/>
                      <a:pt x="204" y="1261"/>
                    </a:cubicBezTo>
                    <a:cubicBezTo>
                      <a:pt x="110" y="1086"/>
                      <a:pt x="77" y="832"/>
                      <a:pt x="52" y="651"/>
                    </a:cubicBezTo>
                    <a:cubicBezTo>
                      <a:pt x="27" y="470"/>
                      <a:pt x="0" y="276"/>
                      <a:pt x="52" y="177"/>
                    </a:cubicBezTo>
                    <a:cubicBezTo>
                      <a:pt x="104" y="78"/>
                      <a:pt x="222" y="83"/>
                      <a:pt x="365" y="59"/>
                    </a:cubicBezTo>
                    <a:cubicBezTo>
                      <a:pt x="508" y="35"/>
                      <a:pt x="831" y="0"/>
                      <a:pt x="912" y="35"/>
                    </a:cubicBezTo>
                    <a:cubicBezTo>
                      <a:pt x="993" y="70"/>
                      <a:pt x="854" y="146"/>
                      <a:pt x="848" y="270"/>
                    </a:cubicBezTo>
                    <a:cubicBezTo>
                      <a:pt x="842" y="394"/>
                      <a:pt x="825" y="575"/>
                      <a:pt x="878" y="776"/>
                    </a:cubicBezTo>
                    <a:cubicBezTo>
                      <a:pt x="931" y="977"/>
                      <a:pt x="1210" y="1320"/>
                      <a:pt x="1166" y="1475"/>
                    </a:cubicBezTo>
                    <a:cubicBezTo>
                      <a:pt x="1122" y="1630"/>
                      <a:pt x="776" y="1740"/>
                      <a:pt x="616" y="1704"/>
                    </a:cubicBezTo>
                    <a:close/>
                  </a:path>
                </a:pathLst>
              </a:custGeom>
              <a:solidFill>
                <a:srgbClr val="CC9900">
                  <a:alpha val="85097"/>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25" name="Freeform 30"/>
              <p:cNvSpPr>
                <a:spLocks/>
              </p:cNvSpPr>
              <p:nvPr/>
            </p:nvSpPr>
            <p:spPr bwMode="auto">
              <a:xfrm>
                <a:off x="2517" y="2024"/>
                <a:ext cx="365" cy="1115"/>
              </a:xfrm>
              <a:custGeom>
                <a:avLst/>
                <a:gdLst>
                  <a:gd name="T0" fmla="*/ 16 w 365"/>
                  <a:gd name="T1" fmla="*/ 443 h 1115"/>
                  <a:gd name="T2" fmla="*/ 13 w 365"/>
                  <a:gd name="T3" fmla="*/ 132 h 1115"/>
                  <a:gd name="T4" fmla="*/ 77 w 365"/>
                  <a:gd name="T5" fmla="*/ 11 h 1115"/>
                  <a:gd name="T6" fmla="*/ 233 w 365"/>
                  <a:gd name="T7" fmla="*/ 68 h 1115"/>
                  <a:gd name="T8" fmla="*/ 249 w 365"/>
                  <a:gd name="T9" fmla="*/ 404 h 1115"/>
                  <a:gd name="T10" fmla="*/ 264 w 365"/>
                  <a:gd name="T11" fmla="*/ 627 h 1115"/>
                  <a:gd name="T12" fmla="*/ 339 w 365"/>
                  <a:gd name="T13" fmla="*/ 1088 h 1115"/>
                  <a:gd name="T14" fmla="*/ 110 w 365"/>
                  <a:gd name="T15" fmla="*/ 790 h 1115"/>
                  <a:gd name="T16" fmla="*/ 16 w 365"/>
                  <a:gd name="T17" fmla="*/ 443 h 11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5" h="1115">
                    <a:moveTo>
                      <a:pt x="16" y="443"/>
                    </a:moveTo>
                    <a:cubicBezTo>
                      <a:pt x="0" y="334"/>
                      <a:pt x="3" y="204"/>
                      <a:pt x="13" y="132"/>
                    </a:cubicBezTo>
                    <a:cubicBezTo>
                      <a:pt x="23" y="60"/>
                      <a:pt x="40" y="22"/>
                      <a:pt x="77" y="11"/>
                    </a:cubicBezTo>
                    <a:cubicBezTo>
                      <a:pt x="114" y="0"/>
                      <a:pt x="204" y="3"/>
                      <a:pt x="233" y="68"/>
                    </a:cubicBezTo>
                    <a:cubicBezTo>
                      <a:pt x="262" y="133"/>
                      <a:pt x="244" y="311"/>
                      <a:pt x="249" y="404"/>
                    </a:cubicBezTo>
                    <a:cubicBezTo>
                      <a:pt x="254" y="497"/>
                      <a:pt x="249" y="513"/>
                      <a:pt x="264" y="627"/>
                    </a:cubicBezTo>
                    <a:cubicBezTo>
                      <a:pt x="279" y="741"/>
                      <a:pt x="365" y="1061"/>
                      <a:pt x="339" y="1088"/>
                    </a:cubicBezTo>
                    <a:cubicBezTo>
                      <a:pt x="313" y="1115"/>
                      <a:pt x="164" y="898"/>
                      <a:pt x="110" y="790"/>
                    </a:cubicBezTo>
                    <a:cubicBezTo>
                      <a:pt x="56" y="682"/>
                      <a:pt x="32" y="553"/>
                      <a:pt x="16" y="443"/>
                    </a:cubicBezTo>
                    <a:close/>
                  </a:path>
                </a:pathLst>
              </a:custGeom>
              <a:solidFill>
                <a:srgbClr val="9966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151" name="Freeform 31"/>
            <p:cNvSpPr>
              <a:spLocks/>
            </p:cNvSpPr>
            <p:nvPr/>
          </p:nvSpPr>
          <p:spPr bwMode="auto">
            <a:xfrm>
              <a:off x="5808664" y="1728365"/>
              <a:ext cx="1044575" cy="2816225"/>
            </a:xfrm>
            <a:custGeom>
              <a:avLst/>
              <a:gdLst>
                <a:gd name="T0" fmla="*/ 633352 w 917"/>
                <a:gd name="T1" fmla="*/ 151972 h 2372"/>
                <a:gd name="T2" fmla="*/ 633352 w 917"/>
                <a:gd name="T3" fmla="*/ 1139788 h 2372"/>
                <a:gd name="T4" fmla="*/ 1034323 w 917"/>
                <a:gd name="T5" fmla="*/ 1557710 h 2372"/>
                <a:gd name="T6" fmla="*/ 569561 w 917"/>
                <a:gd name="T7" fmla="*/ 1253766 h 2372"/>
                <a:gd name="T8" fmla="*/ 369076 w 917"/>
                <a:gd name="T9" fmla="*/ 2327066 h 2372"/>
                <a:gd name="T10" fmla="*/ 4556 w 917"/>
                <a:gd name="T11" fmla="*/ 2716494 h 2372"/>
                <a:gd name="T12" fmla="*/ 296172 w 917"/>
                <a:gd name="T13" fmla="*/ 2251080 h 2372"/>
                <a:gd name="T14" fmla="*/ 441979 w 917"/>
                <a:gd name="T15" fmla="*/ 978318 h 2372"/>
                <a:gd name="T16" fmla="*/ 150364 w 917"/>
                <a:gd name="T17" fmla="*/ 1082798 h 2372"/>
                <a:gd name="T18" fmla="*/ 441979 w 917"/>
                <a:gd name="T19" fmla="*/ 702869 h 2372"/>
                <a:gd name="T20" fmla="*/ 487544 w 917"/>
                <a:gd name="T21" fmla="*/ 151972 h 2372"/>
                <a:gd name="T22" fmla="*/ 633352 w 917"/>
                <a:gd name="T23" fmla="*/ 151972 h 23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17" h="2372">
                  <a:moveTo>
                    <a:pt x="556" y="128"/>
                  </a:moveTo>
                  <a:cubicBezTo>
                    <a:pt x="577" y="267"/>
                    <a:pt x="497" y="763"/>
                    <a:pt x="556" y="960"/>
                  </a:cubicBezTo>
                  <a:cubicBezTo>
                    <a:pt x="615" y="1157"/>
                    <a:pt x="917" y="1296"/>
                    <a:pt x="908" y="1312"/>
                  </a:cubicBezTo>
                  <a:cubicBezTo>
                    <a:pt x="904" y="1388"/>
                    <a:pt x="764" y="1312"/>
                    <a:pt x="500" y="1056"/>
                  </a:cubicBezTo>
                  <a:cubicBezTo>
                    <a:pt x="452" y="1200"/>
                    <a:pt x="407" y="1755"/>
                    <a:pt x="324" y="1960"/>
                  </a:cubicBezTo>
                  <a:cubicBezTo>
                    <a:pt x="241" y="2165"/>
                    <a:pt x="0" y="2372"/>
                    <a:pt x="4" y="2288"/>
                  </a:cubicBezTo>
                  <a:cubicBezTo>
                    <a:pt x="8" y="2204"/>
                    <a:pt x="196" y="2140"/>
                    <a:pt x="260" y="1896"/>
                  </a:cubicBezTo>
                  <a:cubicBezTo>
                    <a:pt x="324" y="1652"/>
                    <a:pt x="409" y="988"/>
                    <a:pt x="388" y="824"/>
                  </a:cubicBezTo>
                  <a:cubicBezTo>
                    <a:pt x="367" y="660"/>
                    <a:pt x="132" y="951"/>
                    <a:pt x="132" y="912"/>
                  </a:cubicBezTo>
                  <a:cubicBezTo>
                    <a:pt x="156" y="792"/>
                    <a:pt x="339" y="723"/>
                    <a:pt x="388" y="592"/>
                  </a:cubicBezTo>
                  <a:cubicBezTo>
                    <a:pt x="437" y="461"/>
                    <a:pt x="400" y="205"/>
                    <a:pt x="428" y="128"/>
                  </a:cubicBezTo>
                  <a:cubicBezTo>
                    <a:pt x="456" y="51"/>
                    <a:pt x="533" y="0"/>
                    <a:pt x="556" y="128"/>
                  </a:cubicBezTo>
                  <a:close/>
                </a:path>
              </a:pathLst>
            </a:custGeom>
            <a:solidFill>
              <a:srgbClr val="333399">
                <a:alpha val="85097"/>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52" name="Text Box 32"/>
            <p:cNvSpPr txBox="1">
              <a:spLocks noChangeArrowheads="1"/>
            </p:cNvSpPr>
            <p:nvPr/>
          </p:nvSpPr>
          <p:spPr bwMode="auto">
            <a:xfrm>
              <a:off x="6364288" y="3484140"/>
              <a:ext cx="247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t>I</a:t>
              </a:r>
              <a:endParaRPr lang="tr-TR"/>
            </a:p>
          </p:txBody>
        </p:sp>
        <p:sp>
          <p:nvSpPr>
            <p:cNvPr id="5153" name="Text Box 33"/>
            <p:cNvSpPr txBox="1">
              <a:spLocks noChangeArrowheads="1"/>
            </p:cNvSpPr>
            <p:nvPr/>
          </p:nvSpPr>
          <p:spPr bwMode="auto">
            <a:xfrm>
              <a:off x="8667750" y="262054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t>II</a:t>
              </a:r>
              <a:endParaRPr lang="tr-TR"/>
            </a:p>
          </p:txBody>
        </p:sp>
        <p:sp>
          <p:nvSpPr>
            <p:cNvPr id="5154" name="Text Box 34"/>
            <p:cNvSpPr txBox="1">
              <a:spLocks noChangeArrowheads="1"/>
            </p:cNvSpPr>
            <p:nvPr/>
          </p:nvSpPr>
          <p:spPr bwMode="auto">
            <a:xfrm>
              <a:off x="8812213" y="3988965"/>
              <a:ext cx="374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t>III</a:t>
              </a:r>
              <a:endParaRPr lang="tr-TR"/>
            </a:p>
          </p:txBody>
        </p:sp>
        <p:sp>
          <p:nvSpPr>
            <p:cNvPr id="5155" name="Text Box 35"/>
            <p:cNvSpPr txBox="1">
              <a:spLocks noChangeArrowheads="1"/>
            </p:cNvSpPr>
            <p:nvPr/>
          </p:nvSpPr>
          <p:spPr bwMode="auto">
            <a:xfrm>
              <a:off x="7299325" y="3196802"/>
              <a:ext cx="400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t>IV</a:t>
              </a:r>
              <a:endParaRPr lang="tr-TR"/>
            </a:p>
          </p:txBody>
        </p:sp>
        <p:sp>
          <p:nvSpPr>
            <p:cNvPr id="5156" name="Text Box 36"/>
            <p:cNvSpPr txBox="1">
              <a:spLocks noChangeArrowheads="1"/>
            </p:cNvSpPr>
            <p:nvPr/>
          </p:nvSpPr>
          <p:spPr bwMode="auto">
            <a:xfrm>
              <a:off x="5140325" y="4924002"/>
              <a:ext cx="3365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t>V</a:t>
              </a:r>
              <a:endParaRPr lang="tr-TR"/>
            </a:p>
          </p:txBody>
        </p:sp>
        <p:sp>
          <p:nvSpPr>
            <p:cNvPr id="5157" name="Text Box 37"/>
            <p:cNvSpPr txBox="1">
              <a:spLocks noChangeArrowheads="1"/>
            </p:cNvSpPr>
            <p:nvPr/>
          </p:nvSpPr>
          <p:spPr bwMode="auto">
            <a:xfrm>
              <a:off x="3700463" y="4997027"/>
              <a:ext cx="400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t>VI</a:t>
              </a:r>
              <a:endParaRPr lang="tr-TR"/>
            </a:p>
          </p:txBody>
        </p:sp>
        <p:sp>
          <p:nvSpPr>
            <p:cNvPr id="5158" name="Text Box 38"/>
            <p:cNvSpPr txBox="1">
              <a:spLocks noChangeArrowheads="1"/>
            </p:cNvSpPr>
            <p:nvPr/>
          </p:nvSpPr>
          <p:spPr bwMode="auto">
            <a:xfrm>
              <a:off x="3700463" y="2547515"/>
              <a:ext cx="463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t>VII</a:t>
              </a:r>
              <a:endParaRPr lang="tr-TR"/>
            </a:p>
          </p:txBody>
        </p:sp>
        <p:sp>
          <p:nvSpPr>
            <p:cNvPr id="5159" name="Text Box 39"/>
            <p:cNvSpPr txBox="1">
              <a:spLocks noChangeArrowheads="1"/>
            </p:cNvSpPr>
            <p:nvPr/>
          </p:nvSpPr>
          <p:spPr bwMode="auto">
            <a:xfrm>
              <a:off x="5067300" y="2691977"/>
              <a:ext cx="527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t>VIII</a:t>
              </a:r>
              <a:endParaRPr lang="tr-TR"/>
            </a:p>
          </p:txBody>
        </p:sp>
      </p:grpSp>
      <p:sp>
        <p:nvSpPr>
          <p:cNvPr id="25623" name="Text Box 9"/>
          <p:cNvSpPr txBox="1">
            <a:spLocks noChangeArrowheads="1"/>
          </p:cNvSpPr>
          <p:nvPr/>
        </p:nvSpPr>
        <p:spPr bwMode="auto">
          <a:xfrm>
            <a:off x="3234016" y="75530"/>
            <a:ext cx="558511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sz="3200" b="1" dirty="0">
                <a:solidFill>
                  <a:schemeClr val="tx2"/>
                </a:solidFill>
                <a:latin typeface="+mn-lt"/>
              </a:rPr>
              <a:t>Qaraciyərin cərrahi anatomiyası</a:t>
            </a:r>
          </a:p>
        </p:txBody>
      </p:sp>
      <p:sp>
        <p:nvSpPr>
          <p:cNvPr id="41" name="TextBox 40"/>
          <p:cNvSpPr txBox="1"/>
          <p:nvPr/>
        </p:nvSpPr>
        <p:spPr>
          <a:xfrm>
            <a:off x="200738" y="1856236"/>
            <a:ext cx="2589457" cy="1631216"/>
          </a:xfrm>
          <a:prstGeom prst="rect">
            <a:avLst/>
          </a:prstGeom>
          <a:noFill/>
        </p:spPr>
        <p:txBody>
          <a:bodyPr wrap="square" rtlCol="0">
            <a:spAutoFit/>
          </a:bodyPr>
          <a:lstStyle/>
          <a:p>
            <a:r>
              <a:rPr lang="az-Latn-AZ" sz="2000" b="1" dirty="0">
                <a:solidFill>
                  <a:srgbClr val="C00000"/>
                </a:solidFill>
              </a:rPr>
              <a:t>Qaraciyər  venalardan və qapı elementlərindən keçən müstəvilərlə 8 seqmentə bölünür</a:t>
            </a:r>
            <a:endParaRPr lang="en-US" sz="2000" b="1" dirty="0">
              <a:solidFill>
                <a:srgbClr val="C00000"/>
              </a:solidFill>
            </a:endParaRPr>
          </a:p>
        </p:txBody>
      </p:sp>
      <p:sp>
        <p:nvSpPr>
          <p:cNvPr id="2" name="Footer Placeholder 1"/>
          <p:cNvSpPr>
            <a:spLocks noGrp="1"/>
          </p:cNvSpPr>
          <p:nvPr>
            <p:ph type="ftr" sz="quarter" idx="11"/>
          </p:nvPr>
        </p:nvSpPr>
        <p:spPr/>
        <p:txBody>
          <a:bodyPr/>
          <a:lstStyle/>
          <a:p>
            <a:pPr>
              <a:defRPr/>
            </a:pPr>
            <a:r>
              <a:rPr lang="az-Latn-AZ"/>
              <a:t>Prof. NYBay</a:t>
            </a:r>
          </a:p>
        </p:txBody>
      </p:sp>
      <p:sp>
        <p:nvSpPr>
          <p:cNvPr id="43" name="TextBox 42">
            <a:extLst>
              <a:ext uri="{FF2B5EF4-FFF2-40B4-BE49-F238E27FC236}">
                <a16:creationId xmlns:a16="http://schemas.microsoft.com/office/drawing/2014/main" id="{B86B39E1-203A-4BA9-B5FC-F516FECE3933}"/>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structure of the liverÕs functional uni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6038" y="1340768"/>
            <a:ext cx="3435350"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Box 1"/>
          <p:cNvSpPr txBox="1">
            <a:spLocks noChangeArrowheads="1"/>
          </p:cNvSpPr>
          <p:nvPr/>
        </p:nvSpPr>
        <p:spPr bwMode="auto">
          <a:xfrm>
            <a:off x="4367808" y="106363"/>
            <a:ext cx="38851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3200" b="1" dirty="0">
                <a:solidFill>
                  <a:schemeClr val="tx2"/>
                </a:solidFill>
                <a:latin typeface="+mn-lt"/>
              </a:rPr>
              <a:t>Qaraciyərin paycıqları</a:t>
            </a:r>
            <a:endParaRPr lang="en-US" sz="3200" b="1" dirty="0">
              <a:solidFill>
                <a:schemeClr val="tx2"/>
              </a:solidFill>
              <a:latin typeface="+mn-lt"/>
            </a:endParaRPr>
          </a:p>
        </p:txBody>
      </p:sp>
      <p:pic>
        <p:nvPicPr>
          <p:cNvPr id="26628" name="Picture 6" descr="lobu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9936" y="1590676"/>
            <a:ext cx="48958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a:xfrm>
            <a:off x="1" y="6525344"/>
            <a:ext cx="12191544" cy="332656"/>
          </a:xfrm>
        </p:spPr>
        <p:txBody>
          <a:bodyPr/>
          <a:lstStyle/>
          <a:p>
            <a:pPr>
              <a:defRPr/>
            </a:pPr>
            <a:r>
              <a:rPr lang="az-Latn-AZ"/>
              <a:t>Prof. NYBay</a:t>
            </a:r>
            <a:endParaRPr lang="az-Latn-AZ" dirty="0"/>
          </a:p>
        </p:txBody>
      </p:sp>
      <p:sp>
        <p:nvSpPr>
          <p:cNvPr id="6" name="TextBox 5">
            <a:extLst>
              <a:ext uri="{FF2B5EF4-FFF2-40B4-BE49-F238E27FC236}">
                <a16:creationId xmlns:a16="http://schemas.microsoft.com/office/drawing/2014/main" id="{006B2F88-5BA5-41F3-95C0-9E468D8A58DA}"/>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32009" y="1396448"/>
            <a:ext cx="5184578" cy="45458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431705" y="664820"/>
            <a:ext cx="6421053" cy="1107996"/>
          </a:xfrm>
          <a:prstGeom prst="rect">
            <a:avLst/>
          </a:prstGeom>
          <a:noFill/>
        </p:spPr>
        <p:txBody>
          <a:bodyPr wrap="none" rtlCol="0">
            <a:spAutoFit/>
          </a:bodyPr>
          <a:lstStyle/>
          <a:p>
            <a:pPr>
              <a:defRPr/>
            </a:pPr>
            <a:r>
              <a:rPr lang="az-Latn-AZ" b="1" dirty="0">
                <a:solidFill>
                  <a:srgbClr val="002060"/>
                </a:solidFill>
              </a:rPr>
              <a:t>Təmizləmə (detoksikasiya) – kimyəvi və  immun</a:t>
            </a:r>
          </a:p>
          <a:p>
            <a:pPr lvl="1">
              <a:defRPr/>
            </a:pPr>
            <a:r>
              <a:rPr lang="az-Latn-AZ" sz="1600" dirty="0">
                <a:solidFill>
                  <a:srgbClr val="002060"/>
                </a:solidFill>
              </a:rPr>
              <a:t>Ekzogen maddələrin zərərsizləşdirilməsi (dərmanlar, toksinlər və s.)</a:t>
            </a:r>
          </a:p>
          <a:p>
            <a:pPr lvl="1">
              <a:defRPr/>
            </a:pPr>
            <a:r>
              <a:rPr lang="az-Latn-AZ" sz="1600" dirty="0">
                <a:solidFill>
                  <a:srgbClr val="002060"/>
                </a:solidFill>
              </a:rPr>
              <a:t>Endogen məhsullarının zərərsizləşdirilməsi (ammonyak, bilirubin və s.)</a:t>
            </a:r>
          </a:p>
          <a:p>
            <a:pPr lvl="1">
              <a:defRPr/>
            </a:pPr>
            <a:r>
              <a:rPr lang="az-Latn-AZ" sz="1600" dirty="0">
                <a:solidFill>
                  <a:srgbClr val="002060"/>
                </a:solidFill>
              </a:rPr>
              <a:t>Bakteriaların tutulması</a:t>
            </a:r>
            <a:endParaRPr lang="en-US" sz="1600" dirty="0"/>
          </a:p>
        </p:txBody>
      </p:sp>
      <p:sp>
        <p:nvSpPr>
          <p:cNvPr id="4" name="TextBox 3"/>
          <p:cNvSpPr txBox="1"/>
          <p:nvPr/>
        </p:nvSpPr>
        <p:spPr>
          <a:xfrm>
            <a:off x="4871865" y="1844825"/>
            <a:ext cx="5616624" cy="646331"/>
          </a:xfrm>
          <a:prstGeom prst="rect">
            <a:avLst/>
          </a:prstGeom>
          <a:noFill/>
        </p:spPr>
        <p:txBody>
          <a:bodyPr wrap="square" rtlCol="0">
            <a:spAutoFit/>
          </a:bodyPr>
          <a:lstStyle/>
          <a:p>
            <a:pPr marL="0" lvl="1"/>
            <a:r>
              <a:rPr lang="az-Latn-AZ" b="1" dirty="0">
                <a:solidFill>
                  <a:srgbClr val="002060"/>
                </a:solidFill>
              </a:rPr>
              <a:t>Sintez </a:t>
            </a:r>
          </a:p>
          <a:p>
            <a:pPr marL="457200" lvl="2"/>
            <a:r>
              <a:rPr lang="az-Latn-AZ" dirty="0">
                <a:solidFill>
                  <a:srgbClr val="002060"/>
                </a:solidFill>
              </a:rPr>
              <a:t>Albumin, laxtalanma faktorları, Ig, CRP və digər</a:t>
            </a:r>
          </a:p>
        </p:txBody>
      </p:sp>
      <p:sp>
        <p:nvSpPr>
          <p:cNvPr id="9" name="Text Box 4"/>
          <p:cNvSpPr txBox="1">
            <a:spLocks noChangeArrowheads="1"/>
          </p:cNvSpPr>
          <p:nvPr/>
        </p:nvSpPr>
        <p:spPr bwMode="auto">
          <a:xfrm>
            <a:off x="5124598" y="3073024"/>
            <a:ext cx="5363891" cy="1508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az-Latn-AZ" sz="2000" b="1" dirty="0">
                <a:solidFill>
                  <a:srgbClr val="002060"/>
                </a:solidFill>
                <a:latin typeface="+mn-lt"/>
              </a:rPr>
              <a:t>Tənzimləmə - requlyasiya</a:t>
            </a:r>
          </a:p>
          <a:p>
            <a:pPr lvl="1">
              <a:defRPr/>
            </a:pPr>
            <a:r>
              <a:rPr lang="az-Latn-AZ" dirty="0">
                <a:solidFill>
                  <a:srgbClr val="002060"/>
                </a:solidFill>
              </a:rPr>
              <a:t>Aralıq mübadilə (lipoproteinlər, xolesterin, karbohidrat və s)</a:t>
            </a:r>
          </a:p>
          <a:p>
            <a:pPr lvl="1">
              <a:defRPr/>
            </a:pPr>
            <a:r>
              <a:rPr lang="az-Latn-AZ" dirty="0">
                <a:solidFill>
                  <a:srgbClr val="002060"/>
                </a:solidFill>
              </a:rPr>
              <a:t>Hormonların korreksiyası </a:t>
            </a:r>
          </a:p>
          <a:p>
            <a:pPr lvl="1">
              <a:defRPr/>
            </a:pPr>
            <a:r>
              <a:rPr lang="az-Latn-AZ" dirty="0">
                <a:solidFill>
                  <a:srgbClr val="002060"/>
                </a:solidFill>
                <a:latin typeface="+mn-lt"/>
              </a:rPr>
              <a:t>Depolama – qlükogen, vit B12, və s</a:t>
            </a:r>
          </a:p>
        </p:txBody>
      </p:sp>
      <p:sp>
        <p:nvSpPr>
          <p:cNvPr id="10" name="Text Box 5"/>
          <p:cNvSpPr txBox="1">
            <a:spLocks noChangeArrowheads="1"/>
          </p:cNvSpPr>
          <p:nvPr/>
        </p:nvSpPr>
        <p:spPr bwMode="auto">
          <a:xfrm>
            <a:off x="4839112" y="4509120"/>
            <a:ext cx="5073312"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az-Latn-AZ" sz="2000" b="1" dirty="0">
                <a:solidFill>
                  <a:srgbClr val="002060"/>
                </a:solidFill>
                <a:latin typeface="+mn-lt"/>
              </a:rPr>
              <a:t>Sekresiya</a:t>
            </a:r>
          </a:p>
          <a:p>
            <a:pPr lvl="1">
              <a:defRPr/>
            </a:pPr>
            <a:r>
              <a:rPr lang="az-Latn-AZ" dirty="0" err="1">
                <a:solidFill>
                  <a:srgbClr val="002060"/>
                </a:solidFill>
                <a:latin typeface="+mn-lt"/>
              </a:rPr>
              <a:t>Bilirubin</a:t>
            </a:r>
            <a:endParaRPr lang="az-Latn-AZ" dirty="0">
              <a:solidFill>
                <a:srgbClr val="002060"/>
              </a:solidFill>
              <a:latin typeface="+mn-lt"/>
            </a:endParaRPr>
          </a:p>
          <a:p>
            <a:pPr lvl="1">
              <a:defRPr/>
            </a:pPr>
            <a:r>
              <a:rPr lang="az-Latn-AZ" dirty="0">
                <a:solidFill>
                  <a:srgbClr val="002060"/>
                </a:solidFill>
                <a:latin typeface="+mn-lt"/>
              </a:rPr>
              <a:t>Öd turşularının sintezi və ödə ifrazı</a:t>
            </a:r>
          </a:p>
          <a:p>
            <a:pPr lvl="1">
              <a:defRPr/>
            </a:pPr>
            <a:r>
              <a:rPr lang="az-Latn-AZ" dirty="0">
                <a:solidFill>
                  <a:srgbClr val="002060"/>
                </a:solidFill>
                <a:latin typeface="+mn-lt"/>
              </a:rPr>
              <a:t>Xolesterin və metabolizma məhsullarının ifrazı  </a:t>
            </a:r>
          </a:p>
        </p:txBody>
      </p:sp>
      <p:sp>
        <p:nvSpPr>
          <p:cNvPr id="11" name="Text Box 6"/>
          <p:cNvSpPr txBox="1">
            <a:spLocks noChangeArrowheads="1"/>
          </p:cNvSpPr>
          <p:nvPr/>
        </p:nvSpPr>
        <p:spPr bwMode="auto">
          <a:xfrm>
            <a:off x="4223793" y="5704220"/>
            <a:ext cx="6264696"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az-Latn-AZ" sz="2000" b="1" dirty="0">
                <a:solidFill>
                  <a:srgbClr val="002060"/>
                </a:solidFill>
                <a:latin typeface="+mn-lt"/>
              </a:rPr>
              <a:t>Hemodinamika</a:t>
            </a:r>
          </a:p>
          <a:p>
            <a:pPr lvl="1">
              <a:defRPr/>
            </a:pPr>
            <a:r>
              <a:rPr lang="az-Latn-AZ" dirty="0">
                <a:solidFill>
                  <a:srgbClr val="002060"/>
                </a:solidFill>
                <a:latin typeface="+mn-lt"/>
              </a:rPr>
              <a:t>Qapı venasından gələn qanın boş venaya axınını təmin etmə  </a:t>
            </a:r>
          </a:p>
        </p:txBody>
      </p:sp>
      <p:sp>
        <p:nvSpPr>
          <p:cNvPr id="6" name="TextBox 5"/>
          <p:cNvSpPr txBox="1"/>
          <p:nvPr/>
        </p:nvSpPr>
        <p:spPr>
          <a:xfrm rot="18735088">
            <a:off x="1826998" y="1502287"/>
            <a:ext cx="1326004" cy="400110"/>
          </a:xfrm>
          <a:prstGeom prst="rect">
            <a:avLst/>
          </a:prstGeom>
          <a:noFill/>
        </p:spPr>
        <p:txBody>
          <a:bodyPr wrap="none" rtlCol="0">
            <a:spAutoFit/>
          </a:bodyPr>
          <a:lstStyle/>
          <a:p>
            <a:pPr algn="ctr"/>
            <a:r>
              <a:rPr lang="az-Latn-AZ" sz="1000" dirty="0"/>
              <a:t>Hepatositlər</a:t>
            </a:r>
          </a:p>
          <a:p>
            <a:pPr algn="ctr"/>
            <a:r>
              <a:rPr lang="az-Latn-AZ" sz="1000" dirty="0"/>
              <a:t>Kuppffer hüceyrələri</a:t>
            </a:r>
          </a:p>
        </p:txBody>
      </p:sp>
      <p:sp>
        <p:nvSpPr>
          <p:cNvPr id="13" name="TextBox 12"/>
          <p:cNvSpPr txBox="1"/>
          <p:nvPr/>
        </p:nvSpPr>
        <p:spPr>
          <a:xfrm rot="19816668">
            <a:off x="3258199" y="2230251"/>
            <a:ext cx="1326004" cy="400110"/>
          </a:xfrm>
          <a:prstGeom prst="rect">
            <a:avLst/>
          </a:prstGeom>
          <a:noFill/>
        </p:spPr>
        <p:txBody>
          <a:bodyPr wrap="none" rtlCol="0">
            <a:spAutoFit/>
          </a:bodyPr>
          <a:lstStyle/>
          <a:p>
            <a:pPr algn="ctr"/>
            <a:r>
              <a:rPr lang="az-Latn-AZ" sz="1000" dirty="0"/>
              <a:t>Hepatositlər</a:t>
            </a:r>
          </a:p>
          <a:p>
            <a:pPr algn="ctr"/>
            <a:r>
              <a:rPr lang="az-Latn-AZ" sz="1000" dirty="0"/>
              <a:t>Kuppffer hüceyrələri</a:t>
            </a:r>
          </a:p>
        </p:txBody>
      </p:sp>
      <p:sp>
        <p:nvSpPr>
          <p:cNvPr id="14" name="TextBox 13"/>
          <p:cNvSpPr txBox="1"/>
          <p:nvPr/>
        </p:nvSpPr>
        <p:spPr>
          <a:xfrm rot="21404632">
            <a:off x="3939836" y="3355150"/>
            <a:ext cx="865943" cy="246221"/>
          </a:xfrm>
          <a:prstGeom prst="rect">
            <a:avLst/>
          </a:prstGeom>
          <a:noFill/>
        </p:spPr>
        <p:txBody>
          <a:bodyPr wrap="none" rtlCol="0">
            <a:spAutoFit/>
          </a:bodyPr>
          <a:lstStyle/>
          <a:p>
            <a:pPr algn="ctr"/>
            <a:r>
              <a:rPr lang="az-Latn-AZ" sz="1000" dirty="0"/>
              <a:t>Hepatositlər</a:t>
            </a:r>
            <a:endParaRPr lang="en-US" sz="1000" dirty="0"/>
          </a:p>
        </p:txBody>
      </p:sp>
      <p:sp>
        <p:nvSpPr>
          <p:cNvPr id="15" name="TextBox 14"/>
          <p:cNvSpPr txBox="1"/>
          <p:nvPr/>
        </p:nvSpPr>
        <p:spPr>
          <a:xfrm rot="1480563">
            <a:off x="3586773" y="4504100"/>
            <a:ext cx="865943" cy="400110"/>
          </a:xfrm>
          <a:prstGeom prst="rect">
            <a:avLst/>
          </a:prstGeom>
          <a:noFill/>
        </p:spPr>
        <p:txBody>
          <a:bodyPr wrap="none" rtlCol="0">
            <a:spAutoFit/>
          </a:bodyPr>
          <a:lstStyle/>
          <a:p>
            <a:pPr algn="ctr"/>
            <a:r>
              <a:rPr lang="az-Latn-AZ" sz="1000" dirty="0"/>
              <a:t>Hepatositlər</a:t>
            </a:r>
          </a:p>
          <a:p>
            <a:pPr algn="ctr"/>
            <a:r>
              <a:rPr lang="az-Latn-AZ" sz="1000" dirty="0"/>
              <a:t>Öd yolları</a:t>
            </a:r>
            <a:endParaRPr lang="en-US" sz="1000" dirty="0"/>
          </a:p>
        </p:txBody>
      </p:sp>
      <p:sp>
        <p:nvSpPr>
          <p:cNvPr id="16" name="TextBox 15"/>
          <p:cNvSpPr txBox="1"/>
          <p:nvPr/>
        </p:nvSpPr>
        <p:spPr>
          <a:xfrm rot="2941363">
            <a:off x="3186763" y="5638501"/>
            <a:ext cx="712054" cy="246221"/>
          </a:xfrm>
          <a:prstGeom prst="rect">
            <a:avLst/>
          </a:prstGeom>
          <a:noFill/>
        </p:spPr>
        <p:txBody>
          <a:bodyPr wrap="none" rtlCol="0">
            <a:spAutoFit/>
          </a:bodyPr>
          <a:lstStyle/>
          <a:p>
            <a:pPr algn="ctr"/>
            <a:r>
              <a:rPr lang="az-Latn-AZ" sz="1000" dirty="0"/>
              <a:t>Damarlar</a:t>
            </a:r>
            <a:endParaRPr lang="en-US" sz="1000" dirty="0"/>
          </a:p>
        </p:txBody>
      </p:sp>
      <p:sp>
        <p:nvSpPr>
          <p:cNvPr id="2" name="TextBox 1"/>
          <p:cNvSpPr txBox="1"/>
          <p:nvPr/>
        </p:nvSpPr>
        <p:spPr>
          <a:xfrm>
            <a:off x="3933542" y="-9563"/>
            <a:ext cx="4207177" cy="584775"/>
          </a:xfrm>
          <a:prstGeom prst="rect">
            <a:avLst/>
          </a:prstGeom>
          <a:noFill/>
        </p:spPr>
        <p:txBody>
          <a:bodyPr wrap="none" rtlCol="0">
            <a:spAutoFit/>
          </a:bodyPr>
          <a:lstStyle/>
          <a:p>
            <a:r>
              <a:rPr lang="az-Latn-AZ" sz="3200" b="1" dirty="0">
                <a:solidFill>
                  <a:schemeClr val="accent2">
                    <a:lumMod val="50000"/>
                  </a:schemeClr>
                </a:solidFill>
              </a:rPr>
              <a:t>Qaraciyərin funksiyaları</a:t>
            </a:r>
            <a:endParaRPr lang="en-US" sz="3200" b="1" dirty="0">
              <a:solidFill>
                <a:schemeClr val="accent2">
                  <a:lumMod val="50000"/>
                </a:schemeClr>
              </a:solidFill>
            </a:endParaRPr>
          </a:p>
        </p:txBody>
      </p:sp>
      <p:sp>
        <p:nvSpPr>
          <p:cNvPr id="17" name="Footer Placeholder 1"/>
          <p:cNvSpPr>
            <a:spLocks noGrp="1"/>
          </p:cNvSpPr>
          <p:nvPr>
            <p:ph type="ftr" sz="quarter" idx="11"/>
          </p:nvPr>
        </p:nvSpPr>
        <p:spPr>
          <a:xfrm>
            <a:off x="0" y="6620100"/>
            <a:ext cx="12192000" cy="265284"/>
          </a:xfrm>
        </p:spPr>
        <p:txBody>
          <a:bodyPr/>
          <a:lstStyle/>
          <a:p>
            <a:pPr>
              <a:defRPr/>
            </a:pPr>
            <a:r>
              <a:rPr lang="az-Latn-AZ" dirty="0"/>
              <a:t>Prof. NYBay</a:t>
            </a:r>
          </a:p>
        </p:txBody>
      </p:sp>
      <p:sp>
        <p:nvSpPr>
          <p:cNvPr id="18" name="TextBox 17">
            <a:extLst>
              <a:ext uri="{FF2B5EF4-FFF2-40B4-BE49-F238E27FC236}">
                <a16:creationId xmlns:a16="http://schemas.microsoft.com/office/drawing/2014/main" id="{9A2EF6A3-4950-40A1-9D6C-4A52572B7D2B}"/>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804126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855913" y="620688"/>
            <a:ext cx="660469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3200" b="1" dirty="0">
                <a:solidFill>
                  <a:schemeClr val="accent2">
                    <a:lumMod val="50000"/>
                  </a:schemeClr>
                </a:solidFill>
              </a:rPr>
              <a:t>Qaraciyər xəstəliklərinin təsnifatı</a:t>
            </a:r>
            <a:endParaRPr lang="tr-TR" sz="3200" b="1" dirty="0">
              <a:solidFill>
                <a:schemeClr val="accent2">
                  <a:lumMod val="50000"/>
                </a:schemeClr>
              </a:solidFill>
            </a:endParaRPr>
          </a:p>
        </p:txBody>
      </p:sp>
      <p:sp>
        <p:nvSpPr>
          <p:cNvPr id="8195" name="Text Box 3"/>
          <p:cNvSpPr txBox="1">
            <a:spLocks noChangeArrowheads="1"/>
          </p:cNvSpPr>
          <p:nvPr/>
        </p:nvSpPr>
        <p:spPr bwMode="auto">
          <a:xfrm>
            <a:off x="2995613" y="2252663"/>
            <a:ext cx="1606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3600" dirty="0">
                <a:solidFill>
                  <a:schemeClr val="tx2"/>
                </a:solidFill>
              </a:rPr>
              <a:t>Yayğın</a:t>
            </a:r>
            <a:endParaRPr lang="tr-TR" sz="3600" dirty="0">
              <a:solidFill>
                <a:schemeClr val="tx2"/>
              </a:solidFill>
            </a:endParaRPr>
          </a:p>
        </p:txBody>
      </p:sp>
      <p:sp>
        <p:nvSpPr>
          <p:cNvPr id="8196" name="Text Box 4"/>
          <p:cNvSpPr txBox="1">
            <a:spLocks noChangeArrowheads="1"/>
          </p:cNvSpPr>
          <p:nvPr/>
        </p:nvSpPr>
        <p:spPr bwMode="auto">
          <a:xfrm>
            <a:off x="7964488" y="2259013"/>
            <a:ext cx="1098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3600"/>
              <a:t>Yerli</a:t>
            </a:r>
            <a:endParaRPr lang="tr-TR" sz="3600"/>
          </a:p>
        </p:txBody>
      </p:sp>
      <p:sp>
        <p:nvSpPr>
          <p:cNvPr id="8197" name="Text Box 5"/>
          <p:cNvSpPr txBox="1">
            <a:spLocks noChangeArrowheads="1"/>
          </p:cNvSpPr>
          <p:nvPr/>
        </p:nvSpPr>
        <p:spPr bwMode="auto">
          <a:xfrm>
            <a:off x="7608888" y="3732214"/>
            <a:ext cx="180975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3600"/>
              <a:t>Kista</a:t>
            </a:r>
          </a:p>
          <a:p>
            <a:pPr eaLnBrk="1" hangingPunct="1"/>
            <a:r>
              <a:rPr lang="az-Latn-AZ" sz="3600"/>
              <a:t>Şişlər</a:t>
            </a:r>
          </a:p>
          <a:p>
            <a:pPr eaLnBrk="1" hangingPunct="1"/>
            <a:r>
              <a:rPr lang="az-Latn-AZ" sz="3600"/>
              <a:t>İltihab</a:t>
            </a:r>
          </a:p>
          <a:p>
            <a:pPr eaLnBrk="1" hangingPunct="1"/>
            <a:r>
              <a:rPr lang="az-Latn-AZ" sz="3600"/>
              <a:t>Kalsinat</a:t>
            </a:r>
            <a:endParaRPr lang="tr-TR" sz="3600"/>
          </a:p>
        </p:txBody>
      </p:sp>
      <p:sp>
        <p:nvSpPr>
          <p:cNvPr id="8198" name="Text Box 6"/>
          <p:cNvSpPr txBox="1">
            <a:spLocks noChangeArrowheads="1"/>
          </p:cNvSpPr>
          <p:nvPr/>
        </p:nvSpPr>
        <p:spPr bwMode="auto">
          <a:xfrm>
            <a:off x="2855913" y="3732213"/>
            <a:ext cx="188595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3600">
                <a:solidFill>
                  <a:schemeClr val="tx2"/>
                </a:solidFill>
              </a:rPr>
              <a:t>Hepatit</a:t>
            </a:r>
          </a:p>
          <a:p>
            <a:pPr eaLnBrk="1" hangingPunct="1"/>
            <a:r>
              <a:rPr lang="az-Latn-AZ" sz="3600">
                <a:solidFill>
                  <a:schemeClr val="tx2"/>
                </a:solidFill>
              </a:rPr>
              <a:t>Hepatoz</a:t>
            </a:r>
          </a:p>
          <a:p>
            <a:pPr eaLnBrk="1" hangingPunct="1"/>
            <a:r>
              <a:rPr lang="az-Latn-AZ" sz="3600">
                <a:solidFill>
                  <a:schemeClr val="tx2"/>
                </a:solidFill>
              </a:rPr>
              <a:t>Sirroz</a:t>
            </a:r>
            <a:endParaRPr lang="tr-TR" sz="3600">
              <a:solidFill>
                <a:schemeClr val="tx2"/>
              </a:solidFill>
            </a:endParaRPr>
          </a:p>
        </p:txBody>
      </p:sp>
      <p:cxnSp>
        <p:nvCxnSpPr>
          <p:cNvPr id="8201" name="AutoShape 9"/>
          <p:cNvCxnSpPr>
            <a:cxnSpLocks noChangeShapeType="1"/>
            <a:stCxn id="8196" idx="2"/>
            <a:endCxn id="8197" idx="0"/>
          </p:cNvCxnSpPr>
          <p:nvPr/>
        </p:nvCxnSpPr>
        <p:spPr bwMode="auto">
          <a:xfrm>
            <a:off x="8513763" y="2900363"/>
            <a:ext cx="0" cy="831850"/>
          </a:xfrm>
          <a:prstGeom prst="straightConnector1">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682" name="AutoShape 10"/>
          <p:cNvCxnSpPr>
            <a:cxnSpLocks noChangeShapeType="1"/>
            <a:stCxn id="8195" idx="2"/>
            <a:endCxn id="8198" idx="0"/>
          </p:cNvCxnSpPr>
          <p:nvPr/>
        </p:nvCxnSpPr>
        <p:spPr bwMode="auto">
          <a:xfrm>
            <a:off x="3798888" y="2894013"/>
            <a:ext cx="0" cy="838200"/>
          </a:xfrm>
          <a:prstGeom prst="straightConnector1">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203" name="Oval 11"/>
          <p:cNvSpPr>
            <a:spLocks noChangeArrowheads="1"/>
          </p:cNvSpPr>
          <p:nvPr/>
        </p:nvSpPr>
        <p:spPr bwMode="auto">
          <a:xfrm>
            <a:off x="2640014" y="4868864"/>
            <a:ext cx="2016125" cy="936625"/>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 name="Footer Placeholder 1"/>
          <p:cNvSpPr>
            <a:spLocks noGrp="1"/>
          </p:cNvSpPr>
          <p:nvPr>
            <p:ph type="ftr" sz="quarter" idx="11"/>
          </p:nvPr>
        </p:nvSpPr>
        <p:spPr>
          <a:xfrm>
            <a:off x="0" y="6608764"/>
            <a:ext cx="12191544" cy="323194"/>
          </a:xfrm>
        </p:spPr>
        <p:txBody>
          <a:bodyPr/>
          <a:lstStyle/>
          <a:p>
            <a:pPr>
              <a:defRPr/>
            </a:pPr>
            <a:r>
              <a:rPr lang="az-Latn-AZ"/>
              <a:t>Prof. NYBay</a:t>
            </a:r>
            <a:endParaRPr lang="az-Latn-AZ" dirty="0"/>
          </a:p>
        </p:txBody>
      </p:sp>
      <p:sp>
        <p:nvSpPr>
          <p:cNvPr id="13" name="TextBox 12">
            <a:extLst>
              <a:ext uri="{FF2B5EF4-FFF2-40B4-BE49-F238E27FC236}">
                <a16:creationId xmlns:a16="http://schemas.microsoft.com/office/drawing/2014/main" id="{55AED176-3146-4DEB-9A1B-1E8D9C10D1F7}"/>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cxnSp>
        <p:nvCxnSpPr>
          <p:cNvPr id="6" name="Straight Arrow Connector 5">
            <a:extLst>
              <a:ext uri="{FF2B5EF4-FFF2-40B4-BE49-F238E27FC236}">
                <a16:creationId xmlns:a16="http://schemas.microsoft.com/office/drawing/2014/main" id="{898D57E4-DF04-408B-98CC-24AE3982562F}"/>
              </a:ext>
            </a:extLst>
          </p:cNvPr>
          <p:cNvCxnSpPr>
            <a:stCxn id="8194" idx="2"/>
            <a:endCxn id="8195" idx="0"/>
          </p:cNvCxnSpPr>
          <p:nvPr/>
        </p:nvCxnSpPr>
        <p:spPr>
          <a:xfrm flipH="1">
            <a:off x="3798888" y="1205463"/>
            <a:ext cx="2359372" cy="104720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C2947D20-BDAE-4986-85B6-18C324F1B80A}"/>
              </a:ext>
            </a:extLst>
          </p:cNvPr>
          <p:cNvCxnSpPr>
            <a:stCxn id="8194" idx="2"/>
            <a:endCxn id="8196" idx="0"/>
          </p:cNvCxnSpPr>
          <p:nvPr/>
        </p:nvCxnSpPr>
        <p:spPr>
          <a:xfrm>
            <a:off x="6158260" y="1205463"/>
            <a:ext cx="2355503" cy="105355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linds(horizontal)">
                                      <p:cBhvr>
                                        <p:cTn id="7" dur="500"/>
                                        <p:tgtEl>
                                          <p:spTgt spid="819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195"/>
                                        </p:tgtEl>
                                        <p:attrNameLst>
                                          <p:attrName>style.visibility</p:attrName>
                                        </p:attrNameLst>
                                      </p:cBhvr>
                                      <p:to>
                                        <p:strVal val="visible"/>
                                      </p:to>
                                    </p:set>
                                    <p:animEffect transition="in" filter="blinds(horizontal)">
                                      <p:cBhvr>
                                        <p:cTn id="10" dur="500"/>
                                        <p:tgtEl>
                                          <p:spTgt spid="819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8682"/>
                                        </p:tgtEl>
                                        <p:attrNameLst>
                                          <p:attrName>style.visibility</p:attrName>
                                        </p:attrNameLst>
                                      </p:cBhvr>
                                      <p:to>
                                        <p:strVal val="visible"/>
                                      </p:to>
                                    </p:set>
                                    <p:animEffect transition="in" filter="fade">
                                      <p:cBhvr>
                                        <p:cTn id="15" dur="500"/>
                                        <p:tgtEl>
                                          <p:spTgt spid="2868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98"/>
                                        </p:tgtEl>
                                        <p:attrNameLst>
                                          <p:attrName>style.visibility</p:attrName>
                                        </p:attrNameLst>
                                      </p:cBhvr>
                                      <p:to>
                                        <p:strVal val="visible"/>
                                      </p:to>
                                    </p:set>
                                    <p:animEffect transition="in" filter="fade">
                                      <p:cBhvr>
                                        <p:cTn id="18" dur="500"/>
                                        <p:tgtEl>
                                          <p:spTgt spid="819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8201"/>
                                        </p:tgtEl>
                                        <p:attrNameLst>
                                          <p:attrName>style.visibility</p:attrName>
                                        </p:attrNameLst>
                                      </p:cBhvr>
                                      <p:to>
                                        <p:strVal val="visible"/>
                                      </p:to>
                                    </p:set>
                                    <p:animEffect transition="in" filter="barn(inVertical)">
                                      <p:cBhvr>
                                        <p:cTn id="23" dur="500"/>
                                        <p:tgtEl>
                                          <p:spTgt spid="8201"/>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8197"/>
                                        </p:tgtEl>
                                        <p:attrNameLst>
                                          <p:attrName>style.visibility</p:attrName>
                                        </p:attrNameLst>
                                      </p:cBhvr>
                                      <p:to>
                                        <p:strVal val="visible"/>
                                      </p:to>
                                    </p:set>
                                    <p:animEffect transition="in" filter="barn(inVertical)">
                                      <p:cBhvr>
                                        <p:cTn id="26" dur="500"/>
                                        <p:tgtEl>
                                          <p:spTgt spid="819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203"/>
                                        </p:tgtEl>
                                        <p:attrNameLst>
                                          <p:attrName>style.visibility</p:attrName>
                                        </p:attrNameLst>
                                      </p:cBhvr>
                                      <p:to>
                                        <p:strVal val="visible"/>
                                      </p:to>
                                    </p:set>
                                    <p:animEffect transition="in" filter="fade">
                                      <p:cBhvr>
                                        <p:cTn id="31" dur="500"/>
                                        <p:tgtEl>
                                          <p:spTgt spid="8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P spid="8197" grpId="0"/>
      <p:bldP spid="8198" grpId="0"/>
      <p:bldP spid="820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999734" y="154911"/>
            <a:ext cx="6192531" cy="695989"/>
          </a:xfrm>
        </p:spPr>
        <p:txBody>
          <a:bodyPr/>
          <a:lstStyle/>
          <a:p>
            <a:pPr algn="ctr"/>
            <a:r>
              <a:rPr lang="az-Latn-AZ" dirty="0"/>
              <a:t>Müasir tibbi təhsilin prinsipləri</a:t>
            </a:r>
            <a:endParaRPr lang="en-US" dirty="0"/>
          </a:p>
        </p:txBody>
      </p:sp>
      <p:sp>
        <p:nvSpPr>
          <p:cNvPr id="5" name="Content Placeholder 4"/>
          <p:cNvSpPr>
            <a:spLocks noGrp="1"/>
          </p:cNvSpPr>
          <p:nvPr>
            <p:ph idx="1"/>
          </p:nvPr>
        </p:nvSpPr>
        <p:spPr>
          <a:xfrm>
            <a:off x="1981200" y="1481138"/>
            <a:ext cx="8507288" cy="4525962"/>
          </a:xfrm>
        </p:spPr>
        <p:txBody>
          <a:bodyPr/>
          <a:lstStyle/>
          <a:p>
            <a:endParaRPr lang="az-Latn-AZ" sz="5400" b="1" dirty="0"/>
          </a:p>
          <a:p>
            <a:r>
              <a:rPr lang="az-Latn-AZ" sz="5400" b="1" dirty="0"/>
              <a:t>Şəriştəyönlü prinsip</a:t>
            </a:r>
          </a:p>
          <a:p>
            <a:endParaRPr lang="az-Latn-AZ" sz="5400" b="1" dirty="0"/>
          </a:p>
          <a:p>
            <a:r>
              <a:rPr lang="az-Latn-AZ" sz="5400" b="1" dirty="0"/>
              <a:t>2 səriştə - 2 səviyyə prinsipi</a:t>
            </a:r>
            <a:endParaRPr lang="en-US" sz="5400" b="1" dirty="0"/>
          </a:p>
        </p:txBody>
      </p:sp>
      <p:sp>
        <p:nvSpPr>
          <p:cNvPr id="6" name="TextBox 5">
            <a:extLst>
              <a:ext uri="{FF2B5EF4-FFF2-40B4-BE49-F238E27FC236}">
                <a16:creationId xmlns:a16="http://schemas.microsoft.com/office/drawing/2014/main" id="{113A3C07-9137-4643-9D6E-88F649B696BD}"/>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7" name="Footer Placeholder 3">
            <a:extLst>
              <a:ext uri="{FF2B5EF4-FFF2-40B4-BE49-F238E27FC236}">
                <a16:creationId xmlns:a16="http://schemas.microsoft.com/office/drawing/2014/main" id="{124330E8-172E-4306-88CD-0B365CDE69DA}"/>
              </a:ext>
            </a:extLst>
          </p:cNvPr>
          <p:cNvSpPr>
            <a:spLocks noGrp="1"/>
          </p:cNvSpPr>
          <p:nvPr>
            <p:ph type="ftr" sz="quarter" idx="11"/>
          </p:nvPr>
        </p:nvSpPr>
        <p:spPr>
          <a:xfrm>
            <a:off x="1" y="6538434"/>
            <a:ext cx="12191999" cy="319565"/>
          </a:xfrm>
        </p:spPr>
        <p:txBody>
          <a:bodyPr/>
          <a:lstStyle/>
          <a:p>
            <a:pPr>
              <a:defRPr/>
            </a:pPr>
            <a:r>
              <a:rPr lang="az-Latn-AZ"/>
              <a:t>Prof. NYBay</a:t>
            </a:r>
          </a:p>
        </p:txBody>
      </p:sp>
    </p:spTree>
    <p:extLst>
      <p:ext uri="{BB962C8B-B14F-4D97-AF65-F5344CB8AC3E}">
        <p14:creationId xmlns:p14="http://schemas.microsoft.com/office/powerpoint/2010/main" val="13131395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az-Latn-AZ" dirty="0"/>
              <a:t>Səriştə nədir?</a:t>
            </a:r>
            <a:endParaRPr lang="en-US" dirty="0"/>
          </a:p>
        </p:txBody>
      </p:sp>
      <p:sp>
        <p:nvSpPr>
          <p:cNvPr id="5" name="Content Placeholder 4"/>
          <p:cNvSpPr>
            <a:spLocks noGrp="1"/>
          </p:cNvSpPr>
          <p:nvPr>
            <p:ph idx="1"/>
          </p:nvPr>
        </p:nvSpPr>
        <p:spPr>
          <a:xfrm>
            <a:off x="1991544" y="1340768"/>
            <a:ext cx="8229600" cy="4525962"/>
          </a:xfrm>
        </p:spPr>
        <p:txBody>
          <a:bodyPr/>
          <a:lstStyle/>
          <a:p>
            <a:pPr algn="ctr"/>
            <a:endParaRPr lang="az-Latn-AZ" sz="5400" b="1" dirty="0">
              <a:solidFill>
                <a:srgbClr val="0070C0"/>
              </a:solidFill>
            </a:endParaRPr>
          </a:p>
          <a:p>
            <a:pPr marL="109537" indent="0" algn="ctr">
              <a:buNone/>
            </a:pPr>
            <a:r>
              <a:rPr lang="az-Latn-AZ" sz="5400" b="1" dirty="0">
                <a:solidFill>
                  <a:srgbClr val="0070C0"/>
                </a:solidFill>
              </a:rPr>
              <a:t>Bilik + bacarıq= səriştə</a:t>
            </a:r>
          </a:p>
          <a:p>
            <a:pPr marL="109537" indent="0" algn="ctr">
              <a:buNone/>
            </a:pPr>
            <a:endParaRPr lang="az-Latn-AZ" sz="5400" b="1" dirty="0">
              <a:solidFill>
                <a:srgbClr val="0070C0"/>
              </a:solidFill>
            </a:endParaRPr>
          </a:p>
          <a:p>
            <a:pPr marL="109537" indent="0" algn="r">
              <a:buNone/>
            </a:pPr>
            <a:r>
              <a:rPr lang="az-Latn-AZ" sz="4400" b="1" i="1" dirty="0"/>
              <a:t>«elmi biliklərə əsaslanan bacarığa səriştə deyilir»</a:t>
            </a:r>
            <a:endParaRPr lang="az-Latn-AZ" sz="4400" b="1" i="1" dirty="0">
              <a:solidFill>
                <a:srgbClr val="0070C0"/>
              </a:solidFill>
            </a:endParaRPr>
          </a:p>
          <a:p>
            <a:pPr algn="ctr"/>
            <a:endParaRPr lang="az-Latn-AZ" sz="5400" b="1" dirty="0">
              <a:solidFill>
                <a:srgbClr val="0070C0"/>
              </a:solidFill>
            </a:endParaRPr>
          </a:p>
          <a:p>
            <a:pPr marL="109537" indent="0" algn="ctr">
              <a:buNone/>
            </a:pPr>
            <a:endParaRPr lang="az-Latn-AZ" sz="5400" b="1" dirty="0">
              <a:solidFill>
                <a:srgbClr val="0070C0"/>
              </a:solidFill>
            </a:endParaRPr>
          </a:p>
        </p:txBody>
      </p:sp>
      <p:sp>
        <p:nvSpPr>
          <p:cNvPr id="2" name="Footer Placeholder 1"/>
          <p:cNvSpPr>
            <a:spLocks noGrp="1"/>
          </p:cNvSpPr>
          <p:nvPr>
            <p:ph type="ftr" sz="quarter" idx="11"/>
          </p:nvPr>
        </p:nvSpPr>
        <p:spPr/>
        <p:txBody>
          <a:bodyPr/>
          <a:lstStyle/>
          <a:p>
            <a:pPr>
              <a:defRPr/>
            </a:pPr>
            <a:r>
              <a:rPr lang="az-Latn-AZ"/>
              <a:t>Prof. NYBay</a:t>
            </a:r>
          </a:p>
        </p:txBody>
      </p:sp>
      <p:sp>
        <p:nvSpPr>
          <p:cNvPr id="6" name="TextBox 5">
            <a:extLst>
              <a:ext uri="{FF2B5EF4-FFF2-40B4-BE49-F238E27FC236}">
                <a16:creationId xmlns:a16="http://schemas.microsoft.com/office/drawing/2014/main" id="{D40F9C1E-21E7-45D1-9244-83E03BE40655}"/>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834480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az-Latn-AZ" dirty="0"/>
              <a:t>Səritənin növləri</a:t>
            </a:r>
            <a:endParaRPr lang="en-US" dirty="0"/>
          </a:p>
        </p:txBody>
      </p:sp>
      <p:sp>
        <p:nvSpPr>
          <p:cNvPr id="5" name="Content Placeholder 4"/>
          <p:cNvSpPr>
            <a:spLocks noGrp="1"/>
          </p:cNvSpPr>
          <p:nvPr>
            <p:ph idx="1"/>
          </p:nvPr>
        </p:nvSpPr>
        <p:spPr/>
        <p:txBody>
          <a:bodyPr/>
          <a:lstStyle/>
          <a:p>
            <a:pPr lvl="0"/>
            <a:r>
              <a:rPr lang="az-Latn-AZ" sz="2800" b="1" dirty="0">
                <a:solidFill>
                  <a:srgbClr val="C00000"/>
                </a:solidFill>
              </a:rPr>
              <a:t>Klinik səriştələr</a:t>
            </a:r>
            <a:r>
              <a:rPr lang="az-Latn-AZ" sz="2800" dirty="0">
                <a:solidFill>
                  <a:srgbClr val="C00000"/>
                </a:solidFill>
              </a:rPr>
              <a:t> </a:t>
            </a:r>
            <a:r>
              <a:rPr lang="az-Latn-AZ" sz="2800" dirty="0"/>
              <a:t>-  adətən elmi  əsaslandırılmış və qərarvermə xarakterli əqli bacarıqlardır.  Bunlara xəstəliyin </a:t>
            </a:r>
            <a:r>
              <a:rPr lang="az-Latn-AZ" sz="2800" b="1" dirty="0">
                <a:solidFill>
                  <a:srgbClr val="0070C0"/>
                </a:solidFill>
              </a:rPr>
              <a:t>diaqnostikasını, müalicəsini, profilkatikasını  və proqnozlaşdırmasını</a:t>
            </a:r>
            <a:r>
              <a:rPr lang="az-Latn-AZ" sz="2800" dirty="0"/>
              <a:t>  aid etmək olar.</a:t>
            </a:r>
          </a:p>
          <a:p>
            <a:pPr lvl="0"/>
            <a:endParaRPr lang="en-US" sz="2800" dirty="0"/>
          </a:p>
          <a:p>
            <a:pPr lvl="0"/>
            <a:r>
              <a:rPr lang="az-Latn-AZ" sz="2800" b="1" dirty="0">
                <a:solidFill>
                  <a:srgbClr val="C00000"/>
                </a:solidFill>
              </a:rPr>
              <a:t>Praktik səriştələr</a:t>
            </a:r>
            <a:r>
              <a:rPr lang="az-Latn-AZ" sz="2800" dirty="0">
                <a:solidFill>
                  <a:srgbClr val="C00000"/>
                </a:solidFill>
              </a:rPr>
              <a:t> </a:t>
            </a:r>
            <a:r>
              <a:rPr lang="az-Latn-AZ" sz="2800" dirty="0"/>
              <a:t>– elmi əsaslandırılmış əməli bacarıqlardır ki,  bunlara  </a:t>
            </a:r>
            <a:r>
              <a:rPr lang="az-Latn-AZ" sz="2800" b="1" dirty="0">
                <a:solidFill>
                  <a:srgbClr val="0070C0"/>
                </a:solidFill>
              </a:rPr>
              <a:t>müdaxilə və əməliyyatları</a:t>
            </a:r>
            <a:r>
              <a:rPr lang="az-Latn-AZ" sz="2800" dirty="0"/>
              <a:t> aid etmək olar.</a:t>
            </a:r>
            <a:endParaRPr lang="en-US" sz="2800" dirty="0"/>
          </a:p>
        </p:txBody>
      </p:sp>
      <p:sp>
        <p:nvSpPr>
          <p:cNvPr id="2" name="Footer Placeholder 1"/>
          <p:cNvSpPr>
            <a:spLocks noGrp="1"/>
          </p:cNvSpPr>
          <p:nvPr>
            <p:ph type="ftr" sz="quarter" idx="11"/>
          </p:nvPr>
        </p:nvSpPr>
        <p:spPr/>
        <p:txBody>
          <a:bodyPr/>
          <a:lstStyle/>
          <a:p>
            <a:pPr>
              <a:defRPr/>
            </a:pPr>
            <a:r>
              <a:rPr lang="az-Latn-AZ"/>
              <a:t>Prof. NYBay</a:t>
            </a:r>
          </a:p>
        </p:txBody>
      </p:sp>
      <p:sp>
        <p:nvSpPr>
          <p:cNvPr id="6" name="TextBox 5">
            <a:extLst>
              <a:ext uri="{FF2B5EF4-FFF2-40B4-BE49-F238E27FC236}">
                <a16:creationId xmlns:a16="http://schemas.microsoft.com/office/drawing/2014/main" id="{C9B4295C-935F-4763-A200-B5885C61322B}"/>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0359614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E93CE3B-643A-46DB-B352-BE77A20DED07}"/>
              </a:ext>
            </a:extLst>
          </p:cNvPr>
          <p:cNvSpPr txBox="1"/>
          <p:nvPr/>
        </p:nvSpPr>
        <p:spPr>
          <a:xfrm>
            <a:off x="2495600" y="5287764"/>
            <a:ext cx="7200800" cy="1021556"/>
          </a:xfrm>
          <a:prstGeom prst="roundRect">
            <a:avLst/>
          </a:prstGeom>
          <a:solidFill>
            <a:schemeClr val="bg2"/>
          </a:solidFill>
          <a:ln>
            <a:solidFill>
              <a:schemeClr val="accent1"/>
            </a:solidFill>
          </a:ln>
        </p:spPr>
        <p:txBody>
          <a:bodyPr wrap="square" rtlCol="0">
            <a:spAutoFit/>
          </a:bodyPr>
          <a:lstStyle/>
          <a:p>
            <a:pPr algn="ctr"/>
            <a:endParaRPr lang="az-Latn-AZ" b="1" dirty="0"/>
          </a:p>
          <a:p>
            <a:pPr algn="ctr"/>
            <a:r>
              <a:rPr lang="az-Latn-AZ" b="1" dirty="0"/>
              <a:t>Nə üçün, nə vaxt və necə </a:t>
            </a:r>
            <a:r>
              <a:rPr lang="az-Latn-AZ" b="1" dirty="0" err="1"/>
              <a:t>edildiyini</a:t>
            </a:r>
            <a:r>
              <a:rPr lang="az-Latn-AZ" b="1" dirty="0"/>
              <a:t> İZAH EDİR (bilir, qavrayır)</a:t>
            </a:r>
          </a:p>
          <a:p>
            <a:pPr algn="ctr"/>
            <a:endParaRPr lang="az-Latn-AZ" b="1" dirty="0"/>
          </a:p>
        </p:txBody>
      </p:sp>
      <p:sp>
        <p:nvSpPr>
          <p:cNvPr id="7" name="TextBox 6">
            <a:extLst>
              <a:ext uri="{FF2B5EF4-FFF2-40B4-BE49-F238E27FC236}">
                <a16:creationId xmlns:a16="http://schemas.microsoft.com/office/drawing/2014/main" id="{A8188FF9-1DB9-4C1C-988C-A8C327D87FED}"/>
              </a:ext>
            </a:extLst>
          </p:cNvPr>
          <p:cNvSpPr txBox="1"/>
          <p:nvPr/>
        </p:nvSpPr>
        <p:spPr>
          <a:xfrm>
            <a:off x="3596630" y="4283190"/>
            <a:ext cx="6099771" cy="1021556"/>
          </a:xfrm>
          <a:prstGeom prst="roundRect">
            <a:avLst/>
          </a:prstGeom>
          <a:solidFill>
            <a:schemeClr val="accent2">
              <a:lumMod val="40000"/>
              <a:lumOff val="60000"/>
            </a:schemeClr>
          </a:solidFill>
          <a:ln>
            <a:solidFill>
              <a:schemeClr val="accent1"/>
            </a:solidFill>
          </a:ln>
        </p:spPr>
        <p:txBody>
          <a:bodyPr wrap="square" rtlCol="0">
            <a:spAutoFit/>
          </a:bodyPr>
          <a:lstStyle/>
          <a:p>
            <a:pPr algn="ctr"/>
            <a:endParaRPr lang="az-Latn-AZ" b="1" dirty="0"/>
          </a:p>
          <a:p>
            <a:pPr algn="ctr"/>
            <a:r>
              <a:rPr lang="az-Latn-AZ" b="1" dirty="0"/>
              <a:t>Necə </a:t>
            </a:r>
            <a:r>
              <a:rPr lang="az-Latn-AZ" b="1" dirty="0" err="1"/>
              <a:t>edildiyini</a:t>
            </a:r>
            <a:r>
              <a:rPr lang="az-Latn-AZ" b="1" dirty="0"/>
              <a:t> GÖSTƏRİR</a:t>
            </a:r>
          </a:p>
          <a:p>
            <a:pPr algn="ctr"/>
            <a:endParaRPr lang="az-Latn-AZ" b="1" dirty="0"/>
          </a:p>
        </p:txBody>
      </p:sp>
      <p:sp>
        <p:nvSpPr>
          <p:cNvPr id="10" name="TextBox 9">
            <a:extLst>
              <a:ext uri="{FF2B5EF4-FFF2-40B4-BE49-F238E27FC236}">
                <a16:creationId xmlns:a16="http://schemas.microsoft.com/office/drawing/2014/main" id="{ACD77619-4DD9-4196-8C09-6697E9B3EDD7}"/>
              </a:ext>
            </a:extLst>
          </p:cNvPr>
          <p:cNvSpPr txBox="1"/>
          <p:nvPr/>
        </p:nvSpPr>
        <p:spPr>
          <a:xfrm>
            <a:off x="4355102" y="3278617"/>
            <a:ext cx="5341298" cy="1021556"/>
          </a:xfrm>
          <a:prstGeom prst="roundRect">
            <a:avLst/>
          </a:prstGeom>
          <a:solidFill>
            <a:schemeClr val="accent5">
              <a:lumMod val="20000"/>
              <a:lumOff val="80000"/>
            </a:schemeClr>
          </a:solidFill>
          <a:ln>
            <a:solidFill>
              <a:schemeClr val="accent1"/>
            </a:solidFill>
          </a:ln>
        </p:spPr>
        <p:txBody>
          <a:bodyPr wrap="square" rtlCol="0">
            <a:spAutoFit/>
          </a:bodyPr>
          <a:lstStyle/>
          <a:p>
            <a:pPr algn="ctr"/>
            <a:endParaRPr lang="az-Latn-AZ" b="1" dirty="0"/>
          </a:p>
          <a:p>
            <a:pPr algn="ctr"/>
            <a:r>
              <a:rPr lang="az-Latn-AZ" b="1" dirty="0"/>
              <a:t>GÖNDƏRİR (Transfer)</a:t>
            </a:r>
          </a:p>
          <a:p>
            <a:pPr algn="ctr"/>
            <a:endParaRPr lang="az-Latn-AZ" b="1" dirty="0"/>
          </a:p>
        </p:txBody>
      </p:sp>
      <p:sp>
        <p:nvSpPr>
          <p:cNvPr id="13" name="TextBox 12">
            <a:extLst>
              <a:ext uri="{FF2B5EF4-FFF2-40B4-BE49-F238E27FC236}">
                <a16:creationId xmlns:a16="http://schemas.microsoft.com/office/drawing/2014/main" id="{D06E7C0F-AEB8-4FA1-ABE4-9663068CDD9F}"/>
              </a:ext>
            </a:extLst>
          </p:cNvPr>
          <p:cNvSpPr txBox="1"/>
          <p:nvPr/>
        </p:nvSpPr>
        <p:spPr>
          <a:xfrm>
            <a:off x="5248422" y="2274044"/>
            <a:ext cx="4447979" cy="1021556"/>
          </a:xfrm>
          <a:prstGeom prst="roundRect">
            <a:avLst/>
          </a:prstGeom>
          <a:solidFill>
            <a:schemeClr val="accent6">
              <a:lumMod val="20000"/>
              <a:lumOff val="80000"/>
            </a:schemeClr>
          </a:solidFill>
          <a:ln>
            <a:solidFill>
              <a:schemeClr val="accent1"/>
            </a:solidFill>
          </a:ln>
        </p:spPr>
        <p:txBody>
          <a:bodyPr wrap="square" rtlCol="0">
            <a:spAutoFit/>
          </a:bodyPr>
          <a:lstStyle/>
          <a:p>
            <a:pPr algn="ctr"/>
            <a:endParaRPr lang="az-Latn-AZ" b="1" dirty="0"/>
          </a:p>
          <a:p>
            <a:pPr algn="ctr"/>
            <a:r>
              <a:rPr lang="az-Latn-AZ" b="1" dirty="0"/>
              <a:t>Məcburi vəziyyətlərdə EDİR</a:t>
            </a:r>
          </a:p>
          <a:p>
            <a:pPr algn="ctr"/>
            <a:endParaRPr lang="az-Latn-AZ" b="1" dirty="0"/>
          </a:p>
        </p:txBody>
      </p:sp>
      <p:sp>
        <p:nvSpPr>
          <p:cNvPr id="16" name="TextBox 15">
            <a:extLst>
              <a:ext uri="{FF2B5EF4-FFF2-40B4-BE49-F238E27FC236}">
                <a16:creationId xmlns:a16="http://schemas.microsoft.com/office/drawing/2014/main" id="{50716BCB-A9F0-4C90-BB2A-41FBE318B66C}"/>
              </a:ext>
            </a:extLst>
          </p:cNvPr>
          <p:cNvSpPr txBox="1"/>
          <p:nvPr/>
        </p:nvSpPr>
        <p:spPr>
          <a:xfrm>
            <a:off x="6057460" y="1269471"/>
            <a:ext cx="3638940" cy="1021556"/>
          </a:xfrm>
          <a:prstGeom prst="roundRect">
            <a:avLst/>
          </a:prstGeom>
          <a:solidFill>
            <a:schemeClr val="accent3">
              <a:lumMod val="20000"/>
              <a:lumOff val="80000"/>
            </a:schemeClr>
          </a:solidFill>
          <a:ln>
            <a:solidFill>
              <a:schemeClr val="accent1"/>
            </a:solidFill>
          </a:ln>
        </p:spPr>
        <p:txBody>
          <a:bodyPr wrap="square" rtlCol="0">
            <a:spAutoFit/>
          </a:bodyPr>
          <a:lstStyle/>
          <a:p>
            <a:pPr algn="ctr"/>
            <a:endParaRPr lang="az-Latn-AZ" b="1" dirty="0"/>
          </a:p>
          <a:p>
            <a:pPr algn="ctr"/>
            <a:r>
              <a:rPr lang="az-Latn-AZ" b="1" dirty="0"/>
              <a:t>Standart hallarda EDİR</a:t>
            </a:r>
          </a:p>
          <a:p>
            <a:pPr algn="ctr"/>
            <a:endParaRPr lang="az-Latn-AZ" b="1" dirty="0"/>
          </a:p>
        </p:txBody>
      </p:sp>
      <p:sp>
        <p:nvSpPr>
          <p:cNvPr id="19" name="TextBox 18">
            <a:extLst>
              <a:ext uri="{FF2B5EF4-FFF2-40B4-BE49-F238E27FC236}">
                <a16:creationId xmlns:a16="http://schemas.microsoft.com/office/drawing/2014/main" id="{DD23C04D-B460-4F9C-B4A9-D4C1E6903B76}"/>
              </a:ext>
            </a:extLst>
          </p:cNvPr>
          <p:cNvSpPr txBox="1"/>
          <p:nvPr/>
        </p:nvSpPr>
        <p:spPr>
          <a:xfrm>
            <a:off x="6587784" y="264898"/>
            <a:ext cx="3108617" cy="1021556"/>
          </a:xfrm>
          <a:prstGeom prst="roundRect">
            <a:avLst/>
          </a:prstGeom>
          <a:solidFill>
            <a:schemeClr val="accent2"/>
          </a:solidFill>
          <a:ln>
            <a:solidFill>
              <a:schemeClr val="accent1"/>
            </a:solidFill>
          </a:ln>
        </p:spPr>
        <p:txBody>
          <a:bodyPr wrap="square" rtlCol="0">
            <a:spAutoFit/>
          </a:bodyPr>
          <a:lstStyle/>
          <a:p>
            <a:pPr algn="ctr"/>
            <a:endParaRPr lang="az-Latn-AZ" b="1" dirty="0"/>
          </a:p>
          <a:p>
            <a:pPr algn="ctr"/>
            <a:r>
              <a:rPr lang="az-Latn-AZ" b="1" dirty="0"/>
              <a:t>Bütün hallarda EDİR</a:t>
            </a:r>
          </a:p>
          <a:p>
            <a:pPr algn="ctr"/>
            <a:endParaRPr lang="az-Latn-AZ" b="1" dirty="0"/>
          </a:p>
        </p:txBody>
      </p:sp>
      <p:sp>
        <p:nvSpPr>
          <p:cNvPr id="23" name="TextBox 22">
            <a:extLst>
              <a:ext uri="{FF2B5EF4-FFF2-40B4-BE49-F238E27FC236}">
                <a16:creationId xmlns:a16="http://schemas.microsoft.com/office/drawing/2014/main" id="{29C231BB-137D-433F-A820-98920EDFEA42}"/>
              </a:ext>
            </a:extLst>
          </p:cNvPr>
          <p:cNvSpPr txBox="1"/>
          <p:nvPr/>
        </p:nvSpPr>
        <p:spPr>
          <a:xfrm>
            <a:off x="9633088" y="5480362"/>
            <a:ext cx="855400" cy="612934"/>
          </a:xfrm>
          <a:prstGeom prst="roundRect">
            <a:avLst/>
          </a:prstGeom>
          <a:noFill/>
        </p:spPr>
        <p:txBody>
          <a:bodyPr wrap="square" rtlCol="0">
            <a:spAutoFit/>
          </a:bodyPr>
          <a:lstStyle/>
          <a:p>
            <a:pPr algn="ctr"/>
            <a:r>
              <a:rPr lang="az-Latn-AZ" sz="3000" b="1" dirty="0"/>
              <a:t>İ</a:t>
            </a:r>
          </a:p>
        </p:txBody>
      </p:sp>
      <p:sp>
        <p:nvSpPr>
          <p:cNvPr id="24" name="TextBox 23">
            <a:extLst>
              <a:ext uri="{FF2B5EF4-FFF2-40B4-BE49-F238E27FC236}">
                <a16:creationId xmlns:a16="http://schemas.microsoft.com/office/drawing/2014/main" id="{4247265F-1C92-484C-9F60-C0051A0809BB}"/>
              </a:ext>
            </a:extLst>
          </p:cNvPr>
          <p:cNvSpPr txBox="1"/>
          <p:nvPr/>
        </p:nvSpPr>
        <p:spPr>
          <a:xfrm>
            <a:off x="9633088" y="4472250"/>
            <a:ext cx="855400" cy="612934"/>
          </a:xfrm>
          <a:prstGeom prst="roundRect">
            <a:avLst/>
          </a:prstGeom>
          <a:noFill/>
        </p:spPr>
        <p:txBody>
          <a:bodyPr wrap="square" rtlCol="0">
            <a:spAutoFit/>
          </a:bodyPr>
          <a:lstStyle/>
          <a:p>
            <a:pPr algn="ctr"/>
            <a:r>
              <a:rPr lang="az-Latn-AZ" sz="3000" b="1" dirty="0"/>
              <a:t>G</a:t>
            </a:r>
          </a:p>
        </p:txBody>
      </p:sp>
      <p:sp>
        <p:nvSpPr>
          <p:cNvPr id="25" name="TextBox 24">
            <a:extLst>
              <a:ext uri="{FF2B5EF4-FFF2-40B4-BE49-F238E27FC236}">
                <a16:creationId xmlns:a16="http://schemas.microsoft.com/office/drawing/2014/main" id="{6D254F75-91DF-415F-8FC4-813571D74C14}"/>
              </a:ext>
            </a:extLst>
          </p:cNvPr>
          <p:cNvSpPr txBox="1"/>
          <p:nvPr/>
        </p:nvSpPr>
        <p:spPr>
          <a:xfrm>
            <a:off x="9633088" y="3464138"/>
            <a:ext cx="855400" cy="612934"/>
          </a:xfrm>
          <a:prstGeom prst="roundRect">
            <a:avLst/>
          </a:prstGeom>
          <a:noFill/>
        </p:spPr>
        <p:txBody>
          <a:bodyPr wrap="square" rtlCol="0">
            <a:spAutoFit/>
          </a:bodyPr>
          <a:lstStyle/>
          <a:p>
            <a:pPr algn="ctr"/>
            <a:r>
              <a:rPr lang="az-Latn-AZ" sz="3000" b="1" dirty="0"/>
              <a:t>T</a:t>
            </a:r>
          </a:p>
        </p:txBody>
      </p:sp>
      <p:sp>
        <p:nvSpPr>
          <p:cNvPr id="26" name="TextBox 25">
            <a:extLst>
              <a:ext uri="{FF2B5EF4-FFF2-40B4-BE49-F238E27FC236}">
                <a16:creationId xmlns:a16="http://schemas.microsoft.com/office/drawing/2014/main" id="{2A68E0FF-58F6-42AE-AAA9-EB93CC2EDFBD}"/>
              </a:ext>
            </a:extLst>
          </p:cNvPr>
          <p:cNvSpPr txBox="1"/>
          <p:nvPr/>
        </p:nvSpPr>
        <p:spPr>
          <a:xfrm>
            <a:off x="9633088" y="2456026"/>
            <a:ext cx="855400" cy="612934"/>
          </a:xfrm>
          <a:prstGeom prst="roundRect">
            <a:avLst/>
          </a:prstGeom>
          <a:noFill/>
        </p:spPr>
        <p:txBody>
          <a:bodyPr wrap="square" rtlCol="0">
            <a:spAutoFit/>
          </a:bodyPr>
          <a:lstStyle/>
          <a:p>
            <a:pPr algn="ctr"/>
            <a:r>
              <a:rPr lang="az-Latn-AZ" sz="3000" b="1" dirty="0"/>
              <a:t>E1</a:t>
            </a:r>
          </a:p>
        </p:txBody>
      </p:sp>
      <p:sp>
        <p:nvSpPr>
          <p:cNvPr id="27" name="TextBox 26">
            <a:extLst>
              <a:ext uri="{FF2B5EF4-FFF2-40B4-BE49-F238E27FC236}">
                <a16:creationId xmlns:a16="http://schemas.microsoft.com/office/drawing/2014/main" id="{A612DA5A-7216-4036-8808-0DDEB13D10C3}"/>
              </a:ext>
            </a:extLst>
          </p:cNvPr>
          <p:cNvSpPr txBox="1"/>
          <p:nvPr/>
        </p:nvSpPr>
        <p:spPr>
          <a:xfrm>
            <a:off x="9633088" y="1447914"/>
            <a:ext cx="855400" cy="612934"/>
          </a:xfrm>
          <a:prstGeom prst="roundRect">
            <a:avLst/>
          </a:prstGeom>
          <a:noFill/>
        </p:spPr>
        <p:txBody>
          <a:bodyPr wrap="square" rtlCol="0">
            <a:spAutoFit/>
          </a:bodyPr>
          <a:lstStyle/>
          <a:p>
            <a:pPr algn="ctr"/>
            <a:r>
              <a:rPr lang="az-Latn-AZ" sz="3000" b="1" dirty="0"/>
              <a:t>E2</a:t>
            </a:r>
          </a:p>
        </p:txBody>
      </p:sp>
      <p:sp>
        <p:nvSpPr>
          <p:cNvPr id="28" name="TextBox 27">
            <a:extLst>
              <a:ext uri="{FF2B5EF4-FFF2-40B4-BE49-F238E27FC236}">
                <a16:creationId xmlns:a16="http://schemas.microsoft.com/office/drawing/2014/main" id="{DE0FCB20-78F6-4FC0-8146-779A56982CF0}"/>
              </a:ext>
            </a:extLst>
          </p:cNvPr>
          <p:cNvSpPr txBox="1"/>
          <p:nvPr/>
        </p:nvSpPr>
        <p:spPr>
          <a:xfrm>
            <a:off x="9633088" y="439802"/>
            <a:ext cx="855400" cy="612934"/>
          </a:xfrm>
          <a:prstGeom prst="roundRect">
            <a:avLst/>
          </a:prstGeom>
          <a:noFill/>
        </p:spPr>
        <p:txBody>
          <a:bodyPr wrap="square" rtlCol="0">
            <a:spAutoFit/>
          </a:bodyPr>
          <a:lstStyle/>
          <a:p>
            <a:pPr algn="ctr"/>
            <a:r>
              <a:rPr lang="az-Latn-AZ" sz="3000" b="1" dirty="0"/>
              <a:t>E3</a:t>
            </a:r>
          </a:p>
        </p:txBody>
      </p:sp>
      <p:sp>
        <p:nvSpPr>
          <p:cNvPr id="2" name="TextBox 1">
            <a:extLst>
              <a:ext uri="{FF2B5EF4-FFF2-40B4-BE49-F238E27FC236}">
                <a16:creationId xmlns:a16="http://schemas.microsoft.com/office/drawing/2014/main" id="{EAC3B3BE-D834-4CAC-A90D-F6BEEDBE3ADA}"/>
              </a:ext>
            </a:extLst>
          </p:cNvPr>
          <p:cNvSpPr txBox="1"/>
          <p:nvPr/>
        </p:nvSpPr>
        <p:spPr>
          <a:xfrm>
            <a:off x="1727038" y="423524"/>
            <a:ext cx="3720891" cy="523220"/>
          </a:xfrm>
          <a:prstGeom prst="rect">
            <a:avLst/>
          </a:prstGeom>
          <a:noFill/>
        </p:spPr>
        <p:txBody>
          <a:bodyPr wrap="none" rtlCol="0">
            <a:spAutoFit/>
          </a:bodyPr>
          <a:lstStyle/>
          <a:p>
            <a:pPr algn="ctr"/>
            <a:r>
              <a:rPr lang="az-Latn-AZ" sz="2800" b="1" dirty="0">
                <a:solidFill>
                  <a:srgbClr val="C00000"/>
                </a:solidFill>
              </a:rPr>
              <a:t>Səriştənin dərəcələri</a:t>
            </a:r>
          </a:p>
        </p:txBody>
      </p:sp>
      <p:sp>
        <p:nvSpPr>
          <p:cNvPr id="4" name="Footer Placeholder 3">
            <a:extLst>
              <a:ext uri="{FF2B5EF4-FFF2-40B4-BE49-F238E27FC236}">
                <a16:creationId xmlns:a16="http://schemas.microsoft.com/office/drawing/2014/main" id="{3EE7EDF2-7180-4E18-9A2A-50070C739E6A}"/>
              </a:ext>
            </a:extLst>
          </p:cNvPr>
          <p:cNvSpPr>
            <a:spLocks noGrp="1"/>
          </p:cNvSpPr>
          <p:nvPr>
            <p:ph type="ftr" sz="quarter" idx="11"/>
          </p:nvPr>
        </p:nvSpPr>
        <p:spPr/>
        <p:txBody>
          <a:bodyPr/>
          <a:lstStyle/>
          <a:p>
            <a:pPr>
              <a:defRPr/>
            </a:pPr>
            <a:r>
              <a:rPr lang="az-Latn-AZ"/>
              <a:t>Prof. NYBay</a:t>
            </a:r>
          </a:p>
        </p:txBody>
      </p:sp>
      <p:sp>
        <p:nvSpPr>
          <p:cNvPr id="17" name="TextBox 16">
            <a:extLst>
              <a:ext uri="{FF2B5EF4-FFF2-40B4-BE49-F238E27FC236}">
                <a16:creationId xmlns:a16="http://schemas.microsoft.com/office/drawing/2014/main" id="{D50C194D-B2B8-4097-9FAE-5DE1F76EC7ED}"/>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5702713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CDA8F8F-24DC-4BA6-BDB2-20DA9CF6AB18}"/>
              </a:ext>
            </a:extLst>
          </p:cNvPr>
          <p:cNvSpPr>
            <a:spLocks noGrp="1"/>
          </p:cNvSpPr>
          <p:nvPr>
            <p:ph type="title"/>
          </p:nvPr>
        </p:nvSpPr>
        <p:spPr/>
        <p:txBody>
          <a:bodyPr>
            <a:normAutofit fontScale="90000"/>
          </a:bodyPr>
          <a:lstStyle/>
          <a:p>
            <a:pPr algn="ctr"/>
            <a:r>
              <a:rPr lang="az-Latn-AZ" dirty="0"/>
              <a:t>Patologiyaların və </a:t>
            </a:r>
            <a:r>
              <a:rPr lang="az-Latn-AZ" dirty="0" err="1"/>
              <a:t>müdaxilələrinnin</a:t>
            </a:r>
            <a:r>
              <a:rPr lang="az-Latn-AZ" dirty="0"/>
              <a:t> növləri</a:t>
            </a:r>
          </a:p>
        </p:txBody>
      </p:sp>
      <p:sp>
        <p:nvSpPr>
          <p:cNvPr id="2" name="Content Placeholder 1">
            <a:extLst>
              <a:ext uri="{FF2B5EF4-FFF2-40B4-BE49-F238E27FC236}">
                <a16:creationId xmlns:a16="http://schemas.microsoft.com/office/drawing/2014/main" id="{44055D74-B95B-453B-9863-98083C9AF953}"/>
              </a:ext>
            </a:extLst>
          </p:cNvPr>
          <p:cNvSpPr>
            <a:spLocks noGrp="1"/>
          </p:cNvSpPr>
          <p:nvPr>
            <p:ph idx="1"/>
          </p:nvPr>
        </p:nvSpPr>
        <p:spPr>
          <a:xfrm>
            <a:off x="1981200" y="1484784"/>
            <a:ext cx="8229600" cy="4525962"/>
          </a:xfrm>
        </p:spPr>
        <p:txBody>
          <a:bodyPr/>
          <a:lstStyle/>
          <a:p>
            <a:r>
              <a:rPr lang="az-Latn-AZ" sz="3200" b="1" dirty="0">
                <a:solidFill>
                  <a:srgbClr val="C00000"/>
                </a:solidFill>
              </a:rPr>
              <a:t>Təməl cərrahi patologiyalar</a:t>
            </a:r>
          </a:p>
          <a:p>
            <a:pPr lvl="1"/>
            <a:r>
              <a:rPr lang="az-Latn-AZ" sz="2800" b="1" dirty="0"/>
              <a:t>təcili və çox rast gələn xəstəliklər</a:t>
            </a:r>
          </a:p>
          <a:p>
            <a:pPr lvl="1"/>
            <a:endParaRPr lang="az-Latn-AZ" sz="2800" b="1" dirty="0"/>
          </a:p>
          <a:p>
            <a:pPr lvl="1"/>
            <a:endParaRPr lang="az-Latn-AZ" sz="2800" b="1" dirty="0"/>
          </a:p>
          <a:p>
            <a:pPr lvl="1"/>
            <a:endParaRPr lang="az-Latn-AZ" sz="2800" b="1" dirty="0"/>
          </a:p>
          <a:p>
            <a:r>
              <a:rPr lang="az-Latn-AZ" sz="3200" b="1" dirty="0">
                <a:solidFill>
                  <a:srgbClr val="C00000"/>
                </a:solidFill>
              </a:rPr>
              <a:t>İrəli cərrahi patologiyalar</a:t>
            </a:r>
          </a:p>
          <a:p>
            <a:pPr lvl="1"/>
            <a:r>
              <a:rPr lang="az-Latn-AZ" sz="2800" b="1" dirty="0"/>
              <a:t>az rast gələn və mürəkkəb cərrahi patologiyalar</a:t>
            </a:r>
          </a:p>
        </p:txBody>
      </p:sp>
      <p:sp>
        <p:nvSpPr>
          <p:cNvPr id="4" name="Footer Placeholder 3">
            <a:extLst>
              <a:ext uri="{FF2B5EF4-FFF2-40B4-BE49-F238E27FC236}">
                <a16:creationId xmlns:a16="http://schemas.microsoft.com/office/drawing/2014/main" id="{1119DDA6-3893-4604-BD68-6CCAA0D5466A}"/>
              </a:ext>
            </a:extLst>
          </p:cNvPr>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0B48ED9B-F39F-4E63-9F42-94CBD27C478D}"/>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774135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az-Latn-AZ" dirty="0"/>
              <a:t>Səriştənin səviyyələri</a:t>
            </a:r>
            <a:endParaRPr lang="en-US" dirty="0"/>
          </a:p>
        </p:txBody>
      </p:sp>
      <p:sp>
        <p:nvSpPr>
          <p:cNvPr id="5" name="Content Placeholder 4"/>
          <p:cNvSpPr>
            <a:spLocks noGrp="1"/>
          </p:cNvSpPr>
          <p:nvPr>
            <p:ph idx="1"/>
          </p:nvPr>
        </p:nvSpPr>
        <p:spPr/>
        <p:txBody>
          <a:bodyPr/>
          <a:lstStyle/>
          <a:p>
            <a:pPr lvl="0"/>
            <a:endParaRPr lang="az-Latn-AZ" sz="2800" b="1" dirty="0"/>
          </a:p>
          <a:p>
            <a:pPr lvl="0"/>
            <a:r>
              <a:rPr lang="az-Latn-AZ" sz="2800" b="1" dirty="0"/>
              <a:t>Təməl  </a:t>
            </a:r>
            <a:r>
              <a:rPr lang="az-Latn-AZ" sz="2800" dirty="0"/>
              <a:t>patologiyalarda klinik səriştələrə cərrahi xəstəliyin </a:t>
            </a:r>
            <a:r>
              <a:rPr lang="az-Latn-AZ" sz="2800" b="1" dirty="0">
                <a:solidFill>
                  <a:srgbClr val="0070C0"/>
                </a:solidFill>
              </a:rPr>
              <a:t>diaqnostikasını göstərmək</a:t>
            </a:r>
            <a:endParaRPr lang="az-Latn-AZ" sz="2800" dirty="0"/>
          </a:p>
          <a:p>
            <a:pPr lvl="0"/>
            <a:endParaRPr lang="az-Latn-AZ" sz="2800" dirty="0"/>
          </a:p>
          <a:p>
            <a:pPr lvl="0"/>
            <a:r>
              <a:rPr lang="az-Latn-AZ" sz="2800" b="1" dirty="0"/>
              <a:t>İrəli səviyyə </a:t>
            </a:r>
            <a:r>
              <a:rPr lang="az-Latn-AZ" sz="2800" dirty="0"/>
              <a:t>patologiyalarda - diaqnostikanı, müalicəni, profilaktika və proqnozlaşdırmanı </a:t>
            </a:r>
            <a:r>
              <a:rPr lang="az-Latn-AZ" sz="2800" b="1" dirty="0">
                <a:solidFill>
                  <a:srgbClr val="0070C0"/>
                </a:solidFill>
              </a:rPr>
              <a:t>izah etmək - elmi əsaslandırmaq </a:t>
            </a:r>
            <a:endParaRPr lang="en-US" sz="2800" b="1" dirty="0">
              <a:solidFill>
                <a:srgbClr val="0070C0"/>
              </a:solidFill>
            </a:endParaRPr>
          </a:p>
        </p:txBody>
      </p:sp>
      <p:sp>
        <p:nvSpPr>
          <p:cNvPr id="2" name="Footer Placeholder 1"/>
          <p:cNvSpPr>
            <a:spLocks noGrp="1"/>
          </p:cNvSpPr>
          <p:nvPr>
            <p:ph type="ftr" sz="quarter" idx="11"/>
          </p:nvPr>
        </p:nvSpPr>
        <p:spPr/>
        <p:txBody>
          <a:bodyPr/>
          <a:lstStyle/>
          <a:p>
            <a:pPr>
              <a:defRPr/>
            </a:pPr>
            <a:r>
              <a:rPr lang="az-Latn-AZ"/>
              <a:t>Prof. NYBay</a:t>
            </a:r>
          </a:p>
        </p:txBody>
      </p:sp>
      <p:sp>
        <p:nvSpPr>
          <p:cNvPr id="6" name="TextBox 5">
            <a:extLst>
              <a:ext uri="{FF2B5EF4-FFF2-40B4-BE49-F238E27FC236}">
                <a16:creationId xmlns:a16="http://schemas.microsoft.com/office/drawing/2014/main" id="{49641D7F-DC22-47C5-9F57-D1280DE47CD0}"/>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636860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91744" y="476673"/>
            <a:ext cx="4854214" cy="646331"/>
          </a:xfrm>
          <a:prstGeom prst="rect">
            <a:avLst/>
          </a:prstGeom>
          <a:noFill/>
        </p:spPr>
        <p:txBody>
          <a:bodyPr wrap="none" rtlCol="0">
            <a:spAutoFit/>
          </a:bodyPr>
          <a:lstStyle/>
          <a:p>
            <a:r>
              <a:rPr lang="az-Latn-AZ" sz="3600" b="1" dirty="0"/>
              <a:t>Əsas klinik məsələlər</a:t>
            </a:r>
            <a:endParaRPr lang="en-US" sz="3600" b="1" dirty="0"/>
          </a:p>
        </p:txBody>
      </p:sp>
      <p:sp>
        <p:nvSpPr>
          <p:cNvPr id="3" name="TextBox 2"/>
          <p:cNvSpPr txBox="1"/>
          <p:nvPr/>
        </p:nvSpPr>
        <p:spPr>
          <a:xfrm>
            <a:off x="2423592" y="2009166"/>
            <a:ext cx="1700274" cy="461665"/>
          </a:xfrm>
          <a:prstGeom prst="rect">
            <a:avLst/>
          </a:prstGeom>
          <a:noFill/>
        </p:spPr>
        <p:txBody>
          <a:bodyPr wrap="none" rtlCol="0">
            <a:spAutoFit/>
          </a:bodyPr>
          <a:lstStyle/>
          <a:p>
            <a:r>
              <a:rPr lang="az-Latn-AZ" sz="2400" b="1" dirty="0">
                <a:solidFill>
                  <a:srgbClr val="008000"/>
                </a:solidFill>
                <a:latin typeface="+mn-lt"/>
              </a:rPr>
              <a:t>Diaqnostika</a:t>
            </a:r>
          </a:p>
        </p:txBody>
      </p:sp>
      <p:sp>
        <p:nvSpPr>
          <p:cNvPr id="6" name="TextBox 5"/>
          <p:cNvSpPr txBox="1"/>
          <p:nvPr/>
        </p:nvSpPr>
        <p:spPr>
          <a:xfrm>
            <a:off x="5591944" y="2009166"/>
            <a:ext cx="1467068" cy="461665"/>
          </a:xfrm>
          <a:prstGeom prst="rect">
            <a:avLst/>
          </a:prstGeom>
          <a:noFill/>
        </p:spPr>
        <p:txBody>
          <a:bodyPr wrap="none" rtlCol="0">
            <a:spAutoFit/>
          </a:bodyPr>
          <a:lstStyle/>
          <a:p>
            <a:r>
              <a:rPr lang="az-Latn-AZ" sz="2400" b="1" dirty="0">
                <a:solidFill>
                  <a:schemeClr val="tx2">
                    <a:lumMod val="90000"/>
                    <a:lumOff val="10000"/>
                  </a:schemeClr>
                </a:solidFill>
                <a:latin typeface="+mn-lt"/>
              </a:rPr>
              <a:t>Əlamətlər</a:t>
            </a:r>
            <a:endParaRPr lang="en-US" sz="2400" b="1" dirty="0">
              <a:solidFill>
                <a:schemeClr val="tx2">
                  <a:lumMod val="90000"/>
                  <a:lumOff val="10000"/>
                </a:schemeClr>
              </a:solidFill>
              <a:latin typeface="+mn-lt"/>
            </a:endParaRPr>
          </a:p>
        </p:txBody>
      </p:sp>
      <p:sp>
        <p:nvSpPr>
          <p:cNvPr id="7" name="TextBox 6"/>
          <p:cNvSpPr txBox="1"/>
          <p:nvPr/>
        </p:nvSpPr>
        <p:spPr>
          <a:xfrm>
            <a:off x="2423593" y="3541659"/>
            <a:ext cx="1232517" cy="461665"/>
          </a:xfrm>
          <a:prstGeom prst="rect">
            <a:avLst/>
          </a:prstGeom>
          <a:noFill/>
        </p:spPr>
        <p:txBody>
          <a:bodyPr wrap="none" rtlCol="0">
            <a:spAutoFit/>
          </a:bodyPr>
          <a:lstStyle/>
          <a:p>
            <a:r>
              <a:rPr lang="az-Latn-AZ" sz="2400" b="1" dirty="0">
                <a:solidFill>
                  <a:srgbClr val="008000"/>
                </a:solidFill>
                <a:latin typeface="+mn-lt"/>
              </a:rPr>
              <a:t>Proqnoz</a:t>
            </a:r>
            <a:endParaRPr lang="en-US" sz="2400" b="1" dirty="0">
              <a:solidFill>
                <a:srgbClr val="008000"/>
              </a:solidFill>
              <a:latin typeface="+mn-lt"/>
            </a:endParaRPr>
          </a:p>
        </p:txBody>
      </p:sp>
      <p:sp>
        <p:nvSpPr>
          <p:cNvPr id="8" name="TextBox 7"/>
          <p:cNvSpPr txBox="1"/>
          <p:nvPr/>
        </p:nvSpPr>
        <p:spPr>
          <a:xfrm>
            <a:off x="5591945" y="3541659"/>
            <a:ext cx="974947" cy="461665"/>
          </a:xfrm>
          <a:prstGeom prst="rect">
            <a:avLst/>
          </a:prstGeom>
          <a:noFill/>
        </p:spPr>
        <p:txBody>
          <a:bodyPr wrap="none" rtlCol="0">
            <a:spAutoFit/>
          </a:bodyPr>
          <a:lstStyle/>
          <a:p>
            <a:r>
              <a:rPr lang="az-Latn-AZ" sz="2400" b="1" dirty="0">
                <a:solidFill>
                  <a:schemeClr val="tx2">
                    <a:lumMod val="90000"/>
                    <a:lumOff val="10000"/>
                  </a:schemeClr>
                </a:solidFill>
                <a:latin typeface="+mn-lt"/>
              </a:rPr>
              <a:t>Gedişi</a:t>
            </a:r>
            <a:endParaRPr lang="en-US" sz="2400" b="1" dirty="0">
              <a:solidFill>
                <a:schemeClr val="tx2">
                  <a:lumMod val="90000"/>
                  <a:lumOff val="10000"/>
                </a:schemeClr>
              </a:solidFill>
              <a:latin typeface="+mn-lt"/>
            </a:endParaRPr>
          </a:p>
        </p:txBody>
      </p:sp>
      <p:sp>
        <p:nvSpPr>
          <p:cNvPr id="9" name="TextBox 8"/>
          <p:cNvSpPr txBox="1"/>
          <p:nvPr/>
        </p:nvSpPr>
        <p:spPr>
          <a:xfrm>
            <a:off x="2423593" y="5269851"/>
            <a:ext cx="1205779" cy="461665"/>
          </a:xfrm>
          <a:prstGeom prst="rect">
            <a:avLst/>
          </a:prstGeom>
          <a:noFill/>
        </p:spPr>
        <p:txBody>
          <a:bodyPr wrap="none" rtlCol="0">
            <a:spAutoFit/>
          </a:bodyPr>
          <a:lstStyle/>
          <a:p>
            <a:r>
              <a:rPr lang="az-Latn-AZ" sz="2400" b="1" dirty="0">
                <a:solidFill>
                  <a:srgbClr val="008000"/>
                </a:solidFill>
                <a:latin typeface="+mn-lt"/>
              </a:rPr>
              <a:t>Müalicə</a:t>
            </a:r>
            <a:endParaRPr lang="en-US" sz="2400" b="1" dirty="0">
              <a:solidFill>
                <a:srgbClr val="008000"/>
              </a:solidFill>
              <a:latin typeface="+mn-lt"/>
            </a:endParaRPr>
          </a:p>
        </p:txBody>
      </p:sp>
      <p:sp>
        <p:nvSpPr>
          <p:cNvPr id="10" name="TextBox 9"/>
          <p:cNvSpPr txBox="1"/>
          <p:nvPr/>
        </p:nvSpPr>
        <p:spPr>
          <a:xfrm>
            <a:off x="5591945" y="5269851"/>
            <a:ext cx="3195875" cy="461665"/>
          </a:xfrm>
          <a:prstGeom prst="rect">
            <a:avLst/>
          </a:prstGeom>
          <a:noFill/>
        </p:spPr>
        <p:txBody>
          <a:bodyPr wrap="none" rtlCol="0">
            <a:spAutoFit/>
          </a:bodyPr>
          <a:lstStyle/>
          <a:p>
            <a:r>
              <a:rPr lang="az-Latn-AZ" sz="2400" b="1" dirty="0">
                <a:solidFill>
                  <a:schemeClr val="tx2">
                    <a:lumMod val="90000"/>
                    <a:lumOff val="10000"/>
                  </a:schemeClr>
                </a:solidFill>
                <a:latin typeface="+mn-lt"/>
              </a:rPr>
              <a:t>Etio-patogenez və gediş</a:t>
            </a:r>
            <a:endParaRPr lang="en-US" sz="2400" b="1" dirty="0">
              <a:solidFill>
                <a:schemeClr val="tx2">
                  <a:lumMod val="90000"/>
                  <a:lumOff val="10000"/>
                </a:schemeClr>
              </a:solidFill>
              <a:latin typeface="+mn-lt"/>
            </a:endParaRPr>
          </a:p>
        </p:txBody>
      </p:sp>
      <p:sp>
        <p:nvSpPr>
          <p:cNvPr id="12" name="Left Arrow 11"/>
          <p:cNvSpPr/>
          <p:nvPr/>
        </p:nvSpPr>
        <p:spPr>
          <a:xfrm>
            <a:off x="4583832" y="2060848"/>
            <a:ext cx="504056" cy="40998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Left Arrow 12"/>
          <p:cNvSpPr/>
          <p:nvPr/>
        </p:nvSpPr>
        <p:spPr>
          <a:xfrm>
            <a:off x="4583832" y="3595082"/>
            <a:ext cx="504056" cy="40998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Left Arrow 13"/>
          <p:cNvSpPr/>
          <p:nvPr/>
        </p:nvSpPr>
        <p:spPr>
          <a:xfrm>
            <a:off x="4583832" y="5373216"/>
            <a:ext cx="504056" cy="40998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p:cNvSpPr>
            <a:spLocks noGrp="1"/>
          </p:cNvSpPr>
          <p:nvPr>
            <p:ph type="ftr" sz="quarter" idx="11"/>
          </p:nvPr>
        </p:nvSpPr>
        <p:spPr/>
        <p:txBody>
          <a:bodyPr/>
          <a:lstStyle/>
          <a:p>
            <a:pPr>
              <a:defRPr/>
            </a:pPr>
            <a:r>
              <a:rPr lang="az-Latn-AZ"/>
              <a:t>Prof. NYBay</a:t>
            </a:r>
          </a:p>
        </p:txBody>
      </p:sp>
      <p:sp>
        <p:nvSpPr>
          <p:cNvPr id="15" name="TextBox 14">
            <a:extLst>
              <a:ext uri="{FF2B5EF4-FFF2-40B4-BE49-F238E27FC236}">
                <a16:creationId xmlns:a16="http://schemas.microsoft.com/office/drawing/2014/main" id="{773DBDD6-7523-4376-9BAE-59CC27A1DE36}"/>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267997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arn(inVertical)">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2"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91744" y="476673"/>
            <a:ext cx="5852884" cy="646331"/>
          </a:xfrm>
          <a:prstGeom prst="rect">
            <a:avLst/>
          </a:prstGeom>
          <a:noFill/>
        </p:spPr>
        <p:txBody>
          <a:bodyPr wrap="none" rtlCol="0">
            <a:spAutoFit/>
          </a:bodyPr>
          <a:lstStyle/>
          <a:p>
            <a:r>
              <a:rPr lang="az-Latn-AZ" sz="3600" b="1" dirty="0">
                <a:solidFill>
                  <a:srgbClr val="C00000"/>
                </a:solidFill>
              </a:rPr>
              <a:t>Diaqnostikanın prinsipləri</a:t>
            </a:r>
            <a:endParaRPr lang="en-US" sz="3600" b="1" dirty="0">
              <a:solidFill>
                <a:srgbClr val="C00000"/>
              </a:solidFill>
            </a:endParaRPr>
          </a:p>
        </p:txBody>
      </p:sp>
      <p:sp>
        <p:nvSpPr>
          <p:cNvPr id="4" name="TextBox 3"/>
          <p:cNvSpPr txBox="1"/>
          <p:nvPr/>
        </p:nvSpPr>
        <p:spPr>
          <a:xfrm>
            <a:off x="3371134" y="2276873"/>
            <a:ext cx="5798383" cy="3170099"/>
          </a:xfrm>
          <a:prstGeom prst="rect">
            <a:avLst/>
          </a:prstGeom>
          <a:noFill/>
        </p:spPr>
        <p:txBody>
          <a:bodyPr wrap="none" rtlCol="0">
            <a:spAutoFit/>
          </a:bodyPr>
          <a:lstStyle/>
          <a:p>
            <a:pPr algn="ctr"/>
            <a:r>
              <a:rPr lang="az-Latn-AZ" sz="4000" b="1" i="1" dirty="0">
                <a:solidFill>
                  <a:srgbClr val="008000"/>
                </a:solidFill>
              </a:rPr>
              <a:t>1-ci prinsip</a:t>
            </a:r>
          </a:p>
          <a:p>
            <a:pPr algn="ctr"/>
            <a:endParaRPr lang="az-Latn-AZ" sz="4000" b="1" dirty="0"/>
          </a:p>
          <a:p>
            <a:pPr algn="ctr"/>
            <a:r>
              <a:rPr lang="az-Latn-AZ" sz="4000" b="1" dirty="0">
                <a:solidFill>
                  <a:srgbClr val="0070C0"/>
                </a:solidFill>
              </a:rPr>
              <a:t>Axtarılmayan tapılmaz</a:t>
            </a:r>
          </a:p>
          <a:p>
            <a:pPr algn="ctr"/>
            <a:r>
              <a:rPr lang="az-Latn-AZ" sz="4000" b="1" i="1" dirty="0">
                <a:solidFill>
                  <a:srgbClr val="C00000"/>
                </a:solidFill>
              </a:rPr>
              <a:t>Aranmayan bulunamaz</a:t>
            </a:r>
          </a:p>
          <a:p>
            <a:pPr algn="ctr"/>
            <a:r>
              <a:rPr lang="az-Latn-AZ" sz="4000" b="1" i="1" dirty="0"/>
              <a:t>(No find if no search)</a:t>
            </a:r>
            <a:endParaRPr lang="en-US" sz="4000" b="1" i="1" dirty="0"/>
          </a:p>
        </p:txBody>
      </p:sp>
      <p:sp>
        <p:nvSpPr>
          <p:cNvPr id="3" name="Footer Placeholder 2"/>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AFF35BEA-45D9-4034-9D6A-E9773EE4AD8B}"/>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3291035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59696" y="332657"/>
            <a:ext cx="5852884" cy="646331"/>
          </a:xfrm>
          <a:prstGeom prst="rect">
            <a:avLst/>
          </a:prstGeom>
          <a:noFill/>
        </p:spPr>
        <p:txBody>
          <a:bodyPr wrap="none" rtlCol="0">
            <a:spAutoFit/>
          </a:bodyPr>
          <a:lstStyle/>
          <a:p>
            <a:r>
              <a:rPr lang="az-Latn-AZ" sz="3600" b="1" dirty="0">
                <a:solidFill>
                  <a:srgbClr val="C00000"/>
                </a:solidFill>
              </a:rPr>
              <a:t>Diaqnostikanın prinsipləri</a:t>
            </a:r>
            <a:endParaRPr lang="en-US" sz="3600" b="1" dirty="0">
              <a:solidFill>
                <a:srgbClr val="C00000"/>
              </a:solidFill>
            </a:endParaRPr>
          </a:p>
        </p:txBody>
      </p:sp>
      <p:sp>
        <p:nvSpPr>
          <p:cNvPr id="4" name="TextBox 3"/>
          <p:cNvSpPr txBox="1"/>
          <p:nvPr/>
        </p:nvSpPr>
        <p:spPr>
          <a:xfrm>
            <a:off x="1477616" y="980729"/>
            <a:ext cx="9284914" cy="5632311"/>
          </a:xfrm>
          <a:prstGeom prst="rect">
            <a:avLst/>
          </a:prstGeom>
          <a:noFill/>
        </p:spPr>
        <p:txBody>
          <a:bodyPr wrap="none" rtlCol="0">
            <a:spAutoFit/>
          </a:bodyPr>
          <a:lstStyle/>
          <a:p>
            <a:pPr algn="ctr"/>
            <a:r>
              <a:rPr lang="az-Latn-AZ" sz="2400" b="1" i="1" dirty="0">
                <a:solidFill>
                  <a:srgbClr val="008000"/>
                </a:solidFill>
              </a:rPr>
              <a:t>2-ci prinsip</a:t>
            </a:r>
          </a:p>
          <a:p>
            <a:pPr algn="ctr"/>
            <a:endParaRPr lang="az-Latn-AZ" sz="2400" b="1" dirty="0"/>
          </a:p>
          <a:p>
            <a:pPr algn="ctr"/>
            <a:r>
              <a:rPr lang="az-Latn-AZ" sz="2400" b="1" dirty="0">
                <a:solidFill>
                  <a:srgbClr val="0070C0"/>
                </a:solidFill>
              </a:rPr>
              <a:t>Müayinələr – 4 növü (müsbət və mənfi proqnostika)</a:t>
            </a:r>
          </a:p>
          <a:p>
            <a:pPr algn="ctr"/>
            <a:endParaRPr lang="az-Latn-AZ" sz="2400" b="1" dirty="0">
              <a:solidFill>
                <a:srgbClr val="0070C0"/>
              </a:solidFill>
            </a:endParaRPr>
          </a:p>
          <a:p>
            <a:pPr marL="457200" indent="-457200">
              <a:buAutoNum type="arabicPeriod"/>
            </a:pPr>
            <a:r>
              <a:rPr lang="az-Latn-AZ" sz="2400" b="1" i="1" dirty="0">
                <a:solidFill>
                  <a:schemeClr val="accent3">
                    <a:lumMod val="50000"/>
                  </a:schemeClr>
                </a:solidFill>
              </a:rPr>
              <a:t>Göstərirsə var deməkdir, göstərmirsə yox deməkdir</a:t>
            </a:r>
          </a:p>
          <a:p>
            <a:pPr lvl="2"/>
            <a:r>
              <a:rPr lang="az-Latn-AZ" sz="2400" b="1" i="1" dirty="0">
                <a:solidFill>
                  <a:schemeClr val="accent3">
                    <a:lumMod val="50000"/>
                  </a:schemeClr>
                </a:solidFill>
              </a:rPr>
              <a:t>(məsələn MRT-də xoledoxda daş)</a:t>
            </a:r>
          </a:p>
          <a:p>
            <a:pPr marL="457200" indent="-457200">
              <a:buAutoNum type="arabicPeriod"/>
            </a:pPr>
            <a:endParaRPr lang="az-Latn-AZ" sz="2400" b="1" i="1" dirty="0">
              <a:solidFill>
                <a:srgbClr val="0070C0"/>
              </a:solidFill>
            </a:endParaRPr>
          </a:p>
          <a:p>
            <a:pPr marL="457200" indent="-457200">
              <a:buAutoNum type="arabicPeriod"/>
            </a:pPr>
            <a:r>
              <a:rPr lang="az-Latn-AZ" sz="2400" b="1" i="1" dirty="0">
                <a:solidFill>
                  <a:srgbClr val="C00000"/>
                </a:solidFill>
              </a:rPr>
              <a:t>Göstərirsə var deməkdir, göstərmirsə yox demək deyil</a:t>
            </a:r>
          </a:p>
          <a:p>
            <a:pPr lvl="2"/>
            <a:r>
              <a:rPr lang="az-Latn-AZ" sz="2400" b="1" i="1" dirty="0">
                <a:solidFill>
                  <a:srgbClr val="C00000"/>
                </a:solidFill>
              </a:rPr>
              <a:t>(məsələn USM-də xoledoxda daş)</a:t>
            </a:r>
          </a:p>
          <a:p>
            <a:pPr lvl="2"/>
            <a:endParaRPr lang="az-Latn-AZ" sz="2400" b="1" i="1" dirty="0">
              <a:solidFill>
                <a:srgbClr val="C00000"/>
              </a:solidFill>
            </a:endParaRPr>
          </a:p>
          <a:p>
            <a:pPr marL="457200" indent="-457200">
              <a:buAutoNum type="arabicPeriod"/>
            </a:pPr>
            <a:r>
              <a:rPr lang="az-Latn-AZ" sz="2400" b="1" i="1" dirty="0">
                <a:solidFill>
                  <a:srgbClr val="0070C0"/>
                </a:solidFill>
              </a:rPr>
              <a:t>Göstərirsə var demək deyi, göstərmirsə yox deməkdir</a:t>
            </a:r>
          </a:p>
          <a:p>
            <a:pPr lvl="2"/>
            <a:r>
              <a:rPr lang="az-Latn-AZ" sz="2400" b="1" i="1" dirty="0">
                <a:solidFill>
                  <a:srgbClr val="0070C0"/>
                </a:solidFill>
              </a:rPr>
              <a:t>(məsələn appendisitdə ağrı)</a:t>
            </a:r>
          </a:p>
          <a:p>
            <a:pPr marL="457200" indent="-457200">
              <a:buAutoNum type="arabicPeriod"/>
            </a:pPr>
            <a:endParaRPr lang="az-Latn-AZ" sz="2400" b="1" i="1" dirty="0">
              <a:solidFill>
                <a:srgbClr val="0070C0"/>
              </a:solidFill>
            </a:endParaRPr>
          </a:p>
          <a:p>
            <a:pPr marL="457200" indent="-457200">
              <a:buAutoNum type="arabicPeriod"/>
            </a:pPr>
            <a:r>
              <a:rPr lang="az-Latn-AZ" sz="2400" b="1" i="1" dirty="0">
                <a:solidFill>
                  <a:srgbClr val="C00000"/>
                </a:solidFill>
              </a:rPr>
              <a:t>Göstərirsə var demək deyil, göstərmirsə yox demək deyil</a:t>
            </a:r>
          </a:p>
          <a:p>
            <a:pPr lvl="2"/>
            <a:r>
              <a:rPr lang="az-Latn-AZ" sz="2400" b="1" i="1" dirty="0">
                <a:solidFill>
                  <a:srgbClr val="C00000"/>
                </a:solidFill>
              </a:rPr>
              <a:t>(məsələn bilirubin  və mexaniki sarılıq)</a:t>
            </a:r>
            <a:endParaRPr lang="en-US" sz="2400" b="1" i="1" dirty="0">
              <a:solidFill>
                <a:srgbClr val="C00000"/>
              </a:solidFill>
            </a:endParaRPr>
          </a:p>
        </p:txBody>
      </p:sp>
      <p:sp>
        <p:nvSpPr>
          <p:cNvPr id="3" name="Footer Placeholder 2"/>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79342D23-CDFA-4B15-8354-9A59C02551B5}"/>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7028587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99B76DC5-ED5D-4FCB-AF7B-1506F82187D7}"/>
              </a:ext>
            </a:extLst>
          </p:cNvPr>
          <p:cNvSpPr txBox="1"/>
          <p:nvPr/>
        </p:nvSpPr>
        <p:spPr>
          <a:xfrm>
            <a:off x="1660160" y="1331015"/>
            <a:ext cx="3931784" cy="5079921"/>
          </a:xfrm>
          <a:prstGeom prst="roundRect">
            <a:avLst>
              <a:gd name="adj" fmla="val 12407"/>
            </a:avLst>
          </a:prstGeom>
          <a:solidFill>
            <a:schemeClr val="bg2">
              <a:lumMod val="60000"/>
              <a:lumOff val="40000"/>
            </a:schemeClr>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az-Latn-AZ" b="1" dirty="0">
                <a:solidFill>
                  <a:schemeClr val="accent2">
                    <a:lumMod val="50000"/>
                  </a:schemeClr>
                </a:solidFill>
              </a:rPr>
              <a:t>Müayinələr</a:t>
            </a: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p:txBody>
      </p:sp>
      <p:sp>
        <p:nvSpPr>
          <p:cNvPr id="21" name="TextBox 20">
            <a:extLst>
              <a:ext uri="{FF2B5EF4-FFF2-40B4-BE49-F238E27FC236}">
                <a16:creationId xmlns:a16="http://schemas.microsoft.com/office/drawing/2014/main" id="{914F0040-7A53-44A1-A4EC-569888E05BEB}"/>
              </a:ext>
            </a:extLst>
          </p:cNvPr>
          <p:cNvSpPr txBox="1"/>
          <p:nvPr/>
        </p:nvSpPr>
        <p:spPr>
          <a:xfrm>
            <a:off x="6456040" y="1331014"/>
            <a:ext cx="4068438" cy="4987052"/>
          </a:xfrm>
          <a:prstGeom prst="roundRect">
            <a:avLst>
              <a:gd name="adj" fmla="val 8022"/>
            </a:avLst>
          </a:prstGeom>
          <a:solidFill>
            <a:schemeClr val="accent2">
              <a:lumMod val="20000"/>
              <a:lumOff val="80000"/>
            </a:schemeClr>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r"/>
            <a:r>
              <a:rPr lang="az-Latn-AZ" b="1" dirty="0">
                <a:solidFill>
                  <a:srgbClr val="C00000"/>
                </a:solidFill>
              </a:rPr>
              <a:t>Suallar və </a:t>
            </a:r>
            <a:r>
              <a:rPr lang="az-Latn-AZ" b="1" dirty="0" err="1">
                <a:solidFill>
                  <a:srgbClr val="C00000"/>
                </a:solidFill>
              </a:rPr>
              <a:t>dəyərləndirmələr</a:t>
            </a: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a:p>
            <a:pPr algn="ctr"/>
            <a:endParaRPr lang="az-Latn-AZ" dirty="0"/>
          </a:p>
        </p:txBody>
      </p:sp>
      <p:sp>
        <p:nvSpPr>
          <p:cNvPr id="4" name="TextBox 3">
            <a:extLst>
              <a:ext uri="{FF2B5EF4-FFF2-40B4-BE49-F238E27FC236}">
                <a16:creationId xmlns:a16="http://schemas.microsoft.com/office/drawing/2014/main" id="{4B0EB81E-4F6E-4F62-B66D-3E7C30DDAC33}"/>
              </a:ext>
            </a:extLst>
          </p:cNvPr>
          <p:cNvSpPr txBox="1"/>
          <p:nvPr/>
        </p:nvSpPr>
        <p:spPr>
          <a:xfrm>
            <a:off x="2514083" y="2214736"/>
            <a:ext cx="1806906" cy="400110"/>
          </a:xfrm>
          <a:prstGeom prst="rect">
            <a:avLst/>
          </a:prstGeom>
          <a:noFill/>
        </p:spPr>
        <p:txBody>
          <a:bodyPr wrap="none" rtlCol="0">
            <a:spAutoFit/>
          </a:bodyPr>
          <a:lstStyle/>
          <a:p>
            <a:pPr algn="ctr"/>
            <a:r>
              <a:rPr lang="az-Latn-AZ" sz="2000" b="1" dirty="0">
                <a:solidFill>
                  <a:srgbClr val="002060"/>
                </a:solidFill>
              </a:rPr>
              <a:t>İlkin müayinə</a:t>
            </a:r>
          </a:p>
        </p:txBody>
      </p:sp>
      <p:sp>
        <p:nvSpPr>
          <p:cNvPr id="5" name="TextBox 4">
            <a:extLst>
              <a:ext uri="{FF2B5EF4-FFF2-40B4-BE49-F238E27FC236}">
                <a16:creationId xmlns:a16="http://schemas.microsoft.com/office/drawing/2014/main" id="{B54347DB-64DC-40BE-9879-B586B23CF0CC}"/>
              </a:ext>
            </a:extLst>
          </p:cNvPr>
          <p:cNvSpPr txBox="1"/>
          <p:nvPr/>
        </p:nvSpPr>
        <p:spPr>
          <a:xfrm>
            <a:off x="7530980" y="2060848"/>
            <a:ext cx="1721945" cy="707886"/>
          </a:xfrm>
          <a:prstGeom prst="rect">
            <a:avLst/>
          </a:prstGeom>
          <a:noFill/>
        </p:spPr>
        <p:txBody>
          <a:bodyPr wrap="none" rtlCol="0">
            <a:spAutoFit/>
          </a:bodyPr>
          <a:lstStyle/>
          <a:p>
            <a:pPr algn="ctr"/>
            <a:r>
              <a:rPr lang="az-Latn-AZ" sz="2000" b="1" i="1" dirty="0">
                <a:solidFill>
                  <a:srgbClr val="002060"/>
                </a:solidFill>
              </a:rPr>
              <a:t>Nə ola bilər?</a:t>
            </a:r>
          </a:p>
          <a:p>
            <a:pPr algn="ctr"/>
            <a:r>
              <a:rPr lang="az-Latn-AZ" sz="2000" b="1" dirty="0">
                <a:solidFill>
                  <a:srgbClr val="8A0000"/>
                </a:solidFill>
              </a:rPr>
              <a:t>Şübhə</a:t>
            </a:r>
          </a:p>
        </p:txBody>
      </p:sp>
      <p:sp>
        <p:nvSpPr>
          <p:cNvPr id="6" name="TextBox 5">
            <a:extLst>
              <a:ext uri="{FF2B5EF4-FFF2-40B4-BE49-F238E27FC236}">
                <a16:creationId xmlns:a16="http://schemas.microsoft.com/office/drawing/2014/main" id="{99CB7904-F116-4E91-BCCC-35F016F79789}"/>
              </a:ext>
            </a:extLst>
          </p:cNvPr>
          <p:cNvSpPr txBox="1"/>
          <p:nvPr/>
        </p:nvSpPr>
        <p:spPr>
          <a:xfrm>
            <a:off x="1773497" y="3811106"/>
            <a:ext cx="3288081" cy="400110"/>
          </a:xfrm>
          <a:prstGeom prst="rect">
            <a:avLst/>
          </a:prstGeom>
          <a:noFill/>
        </p:spPr>
        <p:txBody>
          <a:bodyPr wrap="none" rtlCol="0">
            <a:spAutoFit/>
          </a:bodyPr>
          <a:lstStyle/>
          <a:p>
            <a:pPr algn="ctr"/>
            <a:r>
              <a:rPr lang="az-Latn-AZ" sz="2000" b="1" dirty="0" err="1">
                <a:solidFill>
                  <a:srgbClr val="002060"/>
                </a:solidFill>
              </a:rPr>
              <a:t>Dəqiqləşdirici</a:t>
            </a:r>
            <a:r>
              <a:rPr lang="az-Latn-AZ" sz="2000" b="1" dirty="0">
                <a:solidFill>
                  <a:srgbClr val="002060"/>
                </a:solidFill>
              </a:rPr>
              <a:t> müayinələr</a:t>
            </a:r>
          </a:p>
        </p:txBody>
      </p:sp>
      <p:sp>
        <p:nvSpPr>
          <p:cNvPr id="7" name="TextBox 6">
            <a:extLst>
              <a:ext uri="{FF2B5EF4-FFF2-40B4-BE49-F238E27FC236}">
                <a16:creationId xmlns:a16="http://schemas.microsoft.com/office/drawing/2014/main" id="{10A139A2-A2FF-4CDD-A239-10CD1DCB2929}"/>
              </a:ext>
            </a:extLst>
          </p:cNvPr>
          <p:cNvSpPr txBox="1"/>
          <p:nvPr/>
        </p:nvSpPr>
        <p:spPr>
          <a:xfrm>
            <a:off x="6384033" y="3657218"/>
            <a:ext cx="4015843" cy="707886"/>
          </a:xfrm>
          <a:prstGeom prst="rect">
            <a:avLst/>
          </a:prstGeom>
          <a:noFill/>
        </p:spPr>
        <p:txBody>
          <a:bodyPr wrap="none" rtlCol="0">
            <a:spAutoFit/>
          </a:bodyPr>
          <a:lstStyle/>
          <a:p>
            <a:pPr algn="ctr"/>
            <a:r>
              <a:rPr lang="az-Latn-AZ" sz="2000" b="1" i="1" dirty="0">
                <a:solidFill>
                  <a:srgbClr val="002060"/>
                </a:solidFill>
              </a:rPr>
              <a:t>Varmı? Nədir?</a:t>
            </a:r>
          </a:p>
          <a:p>
            <a:pPr algn="ctr"/>
            <a:r>
              <a:rPr lang="az-Latn-AZ" sz="2000" b="1" dirty="0" err="1">
                <a:solidFill>
                  <a:srgbClr val="8A0000"/>
                </a:solidFill>
              </a:rPr>
              <a:t>Diferensasiya</a:t>
            </a:r>
            <a:r>
              <a:rPr lang="az-Latn-AZ" sz="2000" b="1" dirty="0">
                <a:solidFill>
                  <a:srgbClr val="8A0000"/>
                </a:solidFill>
              </a:rPr>
              <a:t> və </a:t>
            </a:r>
            <a:r>
              <a:rPr lang="az-Latn-AZ" sz="2000" b="1" dirty="0" err="1">
                <a:solidFill>
                  <a:srgbClr val="8A0000"/>
                </a:solidFill>
              </a:rPr>
              <a:t>dəqiqləşdirmə</a:t>
            </a:r>
            <a:endParaRPr lang="az-Latn-AZ" sz="2000" b="1" dirty="0">
              <a:solidFill>
                <a:srgbClr val="8A0000"/>
              </a:solidFill>
            </a:endParaRPr>
          </a:p>
        </p:txBody>
      </p:sp>
      <p:sp>
        <p:nvSpPr>
          <p:cNvPr id="8" name="TextBox 7">
            <a:extLst>
              <a:ext uri="{FF2B5EF4-FFF2-40B4-BE49-F238E27FC236}">
                <a16:creationId xmlns:a16="http://schemas.microsoft.com/office/drawing/2014/main" id="{CBAD055B-E463-40B2-BC7E-49B0505E5F2B}"/>
              </a:ext>
            </a:extLst>
          </p:cNvPr>
          <p:cNvSpPr txBox="1"/>
          <p:nvPr/>
        </p:nvSpPr>
        <p:spPr>
          <a:xfrm>
            <a:off x="1559497" y="5529426"/>
            <a:ext cx="3716081" cy="707886"/>
          </a:xfrm>
          <a:prstGeom prst="rect">
            <a:avLst/>
          </a:prstGeom>
          <a:noFill/>
        </p:spPr>
        <p:txBody>
          <a:bodyPr wrap="none" rtlCol="0">
            <a:spAutoFit/>
          </a:bodyPr>
          <a:lstStyle/>
          <a:p>
            <a:pPr algn="ctr"/>
            <a:r>
              <a:rPr lang="az-Latn-AZ" sz="2000" b="1" dirty="0">
                <a:solidFill>
                  <a:srgbClr val="002060"/>
                </a:solidFill>
              </a:rPr>
              <a:t>Səbəb və ağırlıq dərəcəsinin </a:t>
            </a:r>
          </a:p>
          <a:p>
            <a:pPr algn="ctr"/>
            <a:r>
              <a:rPr lang="az-Latn-AZ" sz="2000" b="1" dirty="0">
                <a:solidFill>
                  <a:srgbClr val="002060"/>
                </a:solidFill>
              </a:rPr>
              <a:t>üçün müayinələr</a:t>
            </a:r>
          </a:p>
        </p:txBody>
      </p:sp>
      <p:sp>
        <p:nvSpPr>
          <p:cNvPr id="9" name="TextBox 8">
            <a:extLst>
              <a:ext uri="{FF2B5EF4-FFF2-40B4-BE49-F238E27FC236}">
                <a16:creationId xmlns:a16="http://schemas.microsoft.com/office/drawing/2014/main" id="{B60D3D1C-0AB5-413A-A3E0-7C1B6CAF27DC}"/>
              </a:ext>
            </a:extLst>
          </p:cNvPr>
          <p:cNvSpPr txBox="1"/>
          <p:nvPr/>
        </p:nvSpPr>
        <p:spPr>
          <a:xfrm>
            <a:off x="6726270" y="5529426"/>
            <a:ext cx="3331360" cy="707886"/>
          </a:xfrm>
          <a:prstGeom prst="rect">
            <a:avLst/>
          </a:prstGeom>
          <a:noFill/>
        </p:spPr>
        <p:txBody>
          <a:bodyPr wrap="none" rtlCol="0">
            <a:spAutoFit/>
          </a:bodyPr>
          <a:lstStyle/>
          <a:p>
            <a:pPr algn="ctr"/>
            <a:r>
              <a:rPr lang="az-Latn-AZ" sz="2000" b="1" i="1" dirty="0">
                <a:solidFill>
                  <a:srgbClr val="002060"/>
                </a:solidFill>
              </a:rPr>
              <a:t>Necədir?</a:t>
            </a:r>
          </a:p>
          <a:p>
            <a:pPr algn="ctr"/>
            <a:r>
              <a:rPr lang="az-Latn-AZ" sz="2000" b="1" dirty="0">
                <a:solidFill>
                  <a:srgbClr val="8A0000"/>
                </a:solidFill>
              </a:rPr>
              <a:t>Səbəb və ağırlıq dərəcəsi</a:t>
            </a:r>
          </a:p>
        </p:txBody>
      </p:sp>
      <p:sp>
        <p:nvSpPr>
          <p:cNvPr id="22" name="TextBox 21">
            <a:extLst>
              <a:ext uri="{FF2B5EF4-FFF2-40B4-BE49-F238E27FC236}">
                <a16:creationId xmlns:a16="http://schemas.microsoft.com/office/drawing/2014/main" id="{AB5734AA-1C64-42FE-89C0-EBA0599F7D87}"/>
              </a:ext>
            </a:extLst>
          </p:cNvPr>
          <p:cNvSpPr txBox="1"/>
          <p:nvPr/>
        </p:nvSpPr>
        <p:spPr>
          <a:xfrm>
            <a:off x="2115987" y="241484"/>
            <a:ext cx="7653057" cy="523220"/>
          </a:xfrm>
          <a:prstGeom prst="rect">
            <a:avLst/>
          </a:prstGeom>
          <a:noFill/>
        </p:spPr>
        <p:txBody>
          <a:bodyPr wrap="none" rtlCol="0">
            <a:spAutoFit/>
          </a:bodyPr>
          <a:lstStyle/>
          <a:p>
            <a:pPr algn="ctr"/>
            <a:r>
              <a:rPr lang="az-Latn-AZ" sz="2800" b="1" dirty="0">
                <a:solidFill>
                  <a:srgbClr val="002060"/>
                </a:solidFill>
              </a:rPr>
              <a:t>3-cü prinsip - diaqnostik prosesin ardıcıllığı</a:t>
            </a:r>
          </a:p>
        </p:txBody>
      </p:sp>
      <p:cxnSp>
        <p:nvCxnSpPr>
          <p:cNvPr id="32" name="Straight Arrow Connector 31">
            <a:extLst>
              <a:ext uri="{FF2B5EF4-FFF2-40B4-BE49-F238E27FC236}">
                <a16:creationId xmlns:a16="http://schemas.microsoft.com/office/drawing/2014/main" id="{952BD757-0BFB-4053-A152-82DCB18B6AB9}"/>
              </a:ext>
            </a:extLst>
          </p:cNvPr>
          <p:cNvCxnSpPr>
            <a:cxnSpLocks/>
            <a:stCxn id="4" idx="3"/>
            <a:endCxn id="5" idx="1"/>
          </p:cNvCxnSpPr>
          <p:nvPr/>
        </p:nvCxnSpPr>
        <p:spPr>
          <a:xfrm>
            <a:off x="4320989" y="2414791"/>
            <a:ext cx="3209990" cy="0"/>
          </a:xfrm>
          <a:prstGeom prst="straightConnector1">
            <a:avLst/>
          </a:prstGeom>
          <a:ln w="28575">
            <a:solidFill>
              <a:srgbClr val="0070C0"/>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DFDFA442-C3DE-41B1-B416-6890697A60BD}"/>
              </a:ext>
            </a:extLst>
          </p:cNvPr>
          <p:cNvCxnSpPr>
            <a:cxnSpLocks/>
            <a:stCxn id="6" idx="3"/>
            <a:endCxn id="7" idx="1"/>
          </p:cNvCxnSpPr>
          <p:nvPr/>
        </p:nvCxnSpPr>
        <p:spPr>
          <a:xfrm>
            <a:off x="5061578" y="4011161"/>
            <a:ext cx="1322455" cy="0"/>
          </a:xfrm>
          <a:prstGeom prst="straightConnector1">
            <a:avLst/>
          </a:prstGeom>
          <a:ln w="28575">
            <a:solidFill>
              <a:srgbClr val="0070C0"/>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17ACB9C-4460-41DC-8B03-6011C045787F}"/>
              </a:ext>
            </a:extLst>
          </p:cNvPr>
          <p:cNvCxnSpPr>
            <a:cxnSpLocks/>
            <a:stCxn id="8" idx="3"/>
            <a:endCxn id="9" idx="1"/>
          </p:cNvCxnSpPr>
          <p:nvPr/>
        </p:nvCxnSpPr>
        <p:spPr>
          <a:xfrm>
            <a:off x="5275578" y="5883369"/>
            <a:ext cx="1450693" cy="0"/>
          </a:xfrm>
          <a:prstGeom prst="straightConnector1">
            <a:avLst/>
          </a:prstGeom>
          <a:ln w="28575">
            <a:solidFill>
              <a:srgbClr val="0070C0"/>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49" name="Connector: Elbow 48">
            <a:extLst>
              <a:ext uri="{FF2B5EF4-FFF2-40B4-BE49-F238E27FC236}">
                <a16:creationId xmlns:a16="http://schemas.microsoft.com/office/drawing/2014/main" id="{0CF0AEB6-B8B9-4926-839A-0258D0997DEC}"/>
              </a:ext>
            </a:extLst>
          </p:cNvPr>
          <p:cNvCxnSpPr>
            <a:stCxn id="5" idx="2"/>
            <a:endCxn id="6" idx="0"/>
          </p:cNvCxnSpPr>
          <p:nvPr/>
        </p:nvCxnSpPr>
        <p:spPr>
          <a:xfrm rot="5400000">
            <a:off x="5383559" y="802714"/>
            <a:ext cx="1042372" cy="4974415"/>
          </a:xfrm>
          <a:prstGeom prst="bentConnector3">
            <a:avLst/>
          </a:prstGeom>
          <a:ln w="28575">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1" name="Connector: Elbow 50">
            <a:extLst>
              <a:ext uri="{FF2B5EF4-FFF2-40B4-BE49-F238E27FC236}">
                <a16:creationId xmlns:a16="http://schemas.microsoft.com/office/drawing/2014/main" id="{289D652C-4C75-43DB-A590-89EB38A5E3FA}"/>
              </a:ext>
            </a:extLst>
          </p:cNvPr>
          <p:cNvCxnSpPr>
            <a:stCxn id="7" idx="2"/>
            <a:endCxn id="8" idx="0"/>
          </p:cNvCxnSpPr>
          <p:nvPr/>
        </p:nvCxnSpPr>
        <p:spPr>
          <a:xfrm rot="5400000">
            <a:off x="5322585" y="2460058"/>
            <a:ext cx="1164322" cy="4974417"/>
          </a:xfrm>
          <a:prstGeom prst="bentConnector3">
            <a:avLst/>
          </a:prstGeom>
          <a:ln w="28575">
            <a:headEnd w="lg" len="lg"/>
            <a:tailEnd type="stealth" w="lg" len="lg"/>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6531DC1-1079-4977-A110-58BD650DB2C2}"/>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18" name="Footer Placeholder 3">
            <a:extLst>
              <a:ext uri="{FF2B5EF4-FFF2-40B4-BE49-F238E27FC236}">
                <a16:creationId xmlns:a16="http://schemas.microsoft.com/office/drawing/2014/main" id="{5CC9245E-4C42-4D49-A5B6-A23463152D0F}"/>
              </a:ext>
            </a:extLst>
          </p:cNvPr>
          <p:cNvSpPr txBox="1">
            <a:spLocks/>
          </p:cNvSpPr>
          <p:nvPr/>
        </p:nvSpPr>
        <p:spPr>
          <a:xfrm>
            <a:off x="1" y="6538434"/>
            <a:ext cx="12191999" cy="319565"/>
          </a:xfrm>
          <a:prstGeom prst="rect">
            <a:avLst/>
          </a:prstGeom>
          <a:solidFill>
            <a:schemeClr val="accent5"/>
          </a:solidFill>
          <a:ln>
            <a:solidFill>
              <a:schemeClr val="bg1"/>
            </a:solidFill>
          </a:ln>
        </p:spPr>
        <p:txBody>
          <a:bodyPr vert="horz" lIns="91440" tIns="45720" rIns="91440" bIns="45720" rtlCol="0" anchor="ctr"/>
          <a:lstStyle>
            <a:defPPr>
              <a:defRPr lang="en-US"/>
            </a:defPPr>
            <a:lvl1pPr marL="0" algn="ctr" defTabSz="457200" rtl="0" eaLnBrk="1" latinLnBrk="0" hangingPunct="1">
              <a:defRPr sz="105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a:pPr>
            <a:r>
              <a:rPr lang="az-Latn-AZ"/>
              <a:t>Prof. NYBay</a:t>
            </a:r>
          </a:p>
        </p:txBody>
      </p:sp>
    </p:spTree>
    <p:extLst>
      <p:ext uri="{BB962C8B-B14F-4D97-AF65-F5344CB8AC3E}">
        <p14:creationId xmlns:p14="http://schemas.microsoft.com/office/powerpoint/2010/main" val="3126206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barn(inVertical)">
                                      <p:cBhvr>
                                        <p:cTn id="11" dur="500"/>
                                        <p:tgtEl>
                                          <p:spTgt spid="32"/>
                                        </p:tgtEl>
                                      </p:cBhvr>
                                    </p:animEffect>
                                  </p:childTnLst>
                                </p:cTn>
                              </p:par>
                              <p:par>
                                <p:cTn id="12" presetID="16" presetClass="entr" presetSubtype="2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wipe(down)">
                                      <p:cBhvr>
                                        <p:cTn id="40" dur="500"/>
                                        <p:tgtEl>
                                          <p:spTgt spid="51"/>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500"/>
                                        <p:tgtEl>
                                          <p:spTgt spid="8"/>
                                        </p:tgtEl>
                                      </p:cBhvr>
                                    </p:animEffect>
                                  </p:childTnLst>
                                </p:cTn>
                              </p:par>
                              <p:par>
                                <p:cTn id="44" presetID="22" presetClass="entr" presetSubtype="4" fill="hold"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wipe(down)">
                                      <p:cBhvr>
                                        <p:cTn id="4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4800600" y="1428230"/>
            <a:ext cx="857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Sintez</a:t>
            </a:r>
            <a:endParaRPr lang="tr-TR" b="1"/>
          </a:p>
        </p:txBody>
      </p:sp>
      <p:sp>
        <p:nvSpPr>
          <p:cNvPr id="7171" name="Text Box 3"/>
          <p:cNvSpPr txBox="1">
            <a:spLocks noChangeArrowheads="1"/>
          </p:cNvSpPr>
          <p:nvPr/>
        </p:nvSpPr>
        <p:spPr bwMode="auto">
          <a:xfrm>
            <a:off x="4800600" y="1902893"/>
            <a:ext cx="172354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Detoksikasiya</a:t>
            </a:r>
            <a:endParaRPr lang="tr-TR" b="1"/>
          </a:p>
        </p:txBody>
      </p:sp>
      <p:sp>
        <p:nvSpPr>
          <p:cNvPr id="7172" name="Freeform 4"/>
          <p:cNvSpPr>
            <a:spLocks/>
          </p:cNvSpPr>
          <p:nvPr/>
        </p:nvSpPr>
        <p:spPr bwMode="auto">
          <a:xfrm>
            <a:off x="1703389" y="2564632"/>
            <a:ext cx="2376487" cy="1368425"/>
          </a:xfrm>
          <a:custGeom>
            <a:avLst/>
            <a:gdLst>
              <a:gd name="T0" fmla="*/ 4424 w 4297"/>
              <a:gd name="T1" fmla="*/ 1114351 h 2833"/>
              <a:gd name="T2" fmla="*/ 115036 w 4297"/>
              <a:gd name="T3" fmla="*/ 528918 h 2833"/>
              <a:gd name="T4" fmla="*/ 397095 w 4297"/>
              <a:gd name="T5" fmla="*/ 102885 h 2833"/>
              <a:gd name="T6" fmla="*/ 914757 w 4297"/>
              <a:gd name="T7" fmla="*/ 3381 h 2833"/>
              <a:gd name="T8" fmla="*/ 1569023 w 4297"/>
              <a:gd name="T9" fmla="*/ 82598 h 2833"/>
              <a:gd name="T10" fmla="*/ 2268641 w 4297"/>
              <a:gd name="T11" fmla="*/ 147324 h 2833"/>
              <a:gd name="T12" fmla="*/ 2217760 w 4297"/>
              <a:gd name="T13" fmla="*/ 381111 h 2833"/>
              <a:gd name="T14" fmla="*/ 2046865 w 4297"/>
              <a:gd name="T15" fmla="*/ 572874 h 2833"/>
              <a:gd name="T16" fmla="*/ 1720561 w 4297"/>
              <a:gd name="T17" fmla="*/ 725995 h 2833"/>
              <a:gd name="T18" fmla="*/ 1344482 w 4297"/>
              <a:gd name="T19" fmla="*/ 769950 h 2833"/>
              <a:gd name="T20" fmla="*/ 1169163 w 4297"/>
              <a:gd name="T21" fmla="*/ 1098411 h 2833"/>
              <a:gd name="T22" fmla="*/ 570202 w 4297"/>
              <a:gd name="T23" fmla="*/ 1315775 h 2833"/>
              <a:gd name="T24" fmla="*/ 103422 w 4297"/>
              <a:gd name="T25" fmla="*/ 1335096 h 2833"/>
              <a:gd name="T26" fmla="*/ 4424 w 4297"/>
              <a:gd name="T27" fmla="*/ 1114351 h 283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297" h="2833">
                <a:moveTo>
                  <a:pt x="8" y="2307"/>
                </a:moveTo>
                <a:cubicBezTo>
                  <a:pt x="0" y="2027"/>
                  <a:pt x="90" y="1444"/>
                  <a:pt x="208" y="1095"/>
                </a:cubicBezTo>
                <a:cubicBezTo>
                  <a:pt x="326" y="746"/>
                  <a:pt x="477" y="394"/>
                  <a:pt x="718" y="213"/>
                </a:cubicBezTo>
                <a:cubicBezTo>
                  <a:pt x="959" y="32"/>
                  <a:pt x="1301" y="14"/>
                  <a:pt x="1654" y="7"/>
                </a:cubicBezTo>
                <a:cubicBezTo>
                  <a:pt x="2007" y="0"/>
                  <a:pt x="2429" y="121"/>
                  <a:pt x="2837" y="171"/>
                </a:cubicBezTo>
                <a:cubicBezTo>
                  <a:pt x="3245" y="221"/>
                  <a:pt x="3907" y="202"/>
                  <a:pt x="4102" y="305"/>
                </a:cubicBezTo>
                <a:cubicBezTo>
                  <a:pt x="4297" y="408"/>
                  <a:pt x="4077" y="642"/>
                  <a:pt x="4010" y="789"/>
                </a:cubicBezTo>
                <a:cubicBezTo>
                  <a:pt x="3943" y="936"/>
                  <a:pt x="3851" y="1067"/>
                  <a:pt x="3701" y="1186"/>
                </a:cubicBezTo>
                <a:cubicBezTo>
                  <a:pt x="3551" y="1305"/>
                  <a:pt x="3323" y="1435"/>
                  <a:pt x="3111" y="1503"/>
                </a:cubicBezTo>
                <a:cubicBezTo>
                  <a:pt x="2899" y="1571"/>
                  <a:pt x="2749" y="1652"/>
                  <a:pt x="2431" y="1594"/>
                </a:cubicBezTo>
                <a:cubicBezTo>
                  <a:pt x="2590" y="1820"/>
                  <a:pt x="2348" y="2093"/>
                  <a:pt x="2114" y="2274"/>
                </a:cubicBezTo>
                <a:cubicBezTo>
                  <a:pt x="1881" y="2462"/>
                  <a:pt x="1352" y="2642"/>
                  <a:pt x="1031" y="2724"/>
                </a:cubicBezTo>
                <a:cubicBezTo>
                  <a:pt x="710" y="2806"/>
                  <a:pt x="357" y="2833"/>
                  <a:pt x="187" y="2764"/>
                </a:cubicBezTo>
                <a:cubicBezTo>
                  <a:pt x="17" y="2695"/>
                  <a:pt x="45" y="2402"/>
                  <a:pt x="8" y="2307"/>
                </a:cubicBezTo>
                <a:close/>
              </a:path>
            </a:pathLst>
          </a:custGeom>
          <a:solidFill>
            <a:srgbClr val="CC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73" name="Text Box 5"/>
          <p:cNvSpPr txBox="1">
            <a:spLocks noChangeArrowheads="1"/>
          </p:cNvSpPr>
          <p:nvPr/>
        </p:nvSpPr>
        <p:spPr bwMode="auto">
          <a:xfrm>
            <a:off x="3792539" y="966267"/>
            <a:ext cx="3482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i="1">
                <a:solidFill>
                  <a:srgbClr val="002060"/>
                </a:solidFill>
              </a:rPr>
              <a:t>Laborator - Funksional</a:t>
            </a:r>
            <a:endParaRPr lang="tr-TR" sz="2400" b="1" i="1">
              <a:solidFill>
                <a:srgbClr val="002060"/>
              </a:solidFill>
            </a:endParaRPr>
          </a:p>
        </p:txBody>
      </p:sp>
      <p:sp>
        <p:nvSpPr>
          <p:cNvPr id="7174" name="Text Box 6"/>
          <p:cNvSpPr txBox="1">
            <a:spLocks noChangeArrowheads="1"/>
          </p:cNvSpPr>
          <p:nvPr/>
        </p:nvSpPr>
        <p:spPr bwMode="auto">
          <a:xfrm>
            <a:off x="8102600" y="1426642"/>
            <a:ext cx="2457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Albumin, Protrombin</a:t>
            </a:r>
            <a:endParaRPr lang="tr-TR" b="1"/>
          </a:p>
        </p:txBody>
      </p:sp>
      <p:sp>
        <p:nvSpPr>
          <p:cNvPr id="7175" name="Text Box 7"/>
          <p:cNvSpPr txBox="1">
            <a:spLocks noChangeArrowheads="1"/>
          </p:cNvSpPr>
          <p:nvPr/>
        </p:nvSpPr>
        <p:spPr bwMode="auto">
          <a:xfrm>
            <a:off x="8102600" y="1902892"/>
            <a:ext cx="16319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Bilirubin, İSG</a:t>
            </a:r>
            <a:endParaRPr lang="tr-TR" b="1"/>
          </a:p>
        </p:txBody>
      </p:sp>
      <p:sp>
        <p:nvSpPr>
          <p:cNvPr id="7176" name="Text Box 8"/>
          <p:cNvSpPr txBox="1">
            <a:spLocks noChangeArrowheads="1"/>
          </p:cNvSpPr>
          <p:nvPr/>
        </p:nvSpPr>
        <p:spPr bwMode="auto">
          <a:xfrm>
            <a:off x="4800600" y="2477567"/>
            <a:ext cx="2355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Metabolik-Energetik</a:t>
            </a:r>
            <a:endParaRPr lang="tr-TR" b="1"/>
          </a:p>
        </p:txBody>
      </p:sp>
      <p:sp>
        <p:nvSpPr>
          <p:cNvPr id="7177" name="Text Box 9"/>
          <p:cNvSpPr txBox="1">
            <a:spLocks noChangeArrowheads="1"/>
          </p:cNvSpPr>
          <p:nvPr/>
        </p:nvSpPr>
        <p:spPr bwMode="auto">
          <a:xfrm>
            <a:off x="8102600" y="2477567"/>
            <a:ext cx="1682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Qlukoza, Lipd</a:t>
            </a:r>
            <a:endParaRPr lang="tr-TR" b="1"/>
          </a:p>
        </p:txBody>
      </p:sp>
      <p:sp>
        <p:nvSpPr>
          <p:cNvPr id="7178" name="Text Box 10"/>
          <p:cNvSpPr txBox="1">
            <a:spLocks noChangeArrowheads="1"/>
          </p:cNvSpPr>
          <p:nvPr/>
        </p:nvSpPr>
        <p:spPr bwMode="auto">
          <a:xfrm>
            <a:off x="4800600" y="3053830"/>
            <a:ext cx="3092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Hepatosellular destruksiya</a:t>
            </a:r>
            <a:endParaRPr lang="tr-TR" b="1"/>
          </a:p>
        </p:txBody>
      </p:sp>
      <p:sp>
        <p:nvSpPr>
          <p:cNvPr id="7179" name="Text Box 11"/>
          <p:cNvSpPr txBox="1">
            <a:spLocks noChangeArrowheads="1"/>
          </p:cNvSpPr>
          <p:nvPr/>
        </p:nvSpPr>
        <p:spPr bwMode="auto">
          <a:xfrm>
            <a:off x="8102600" y="3055417"/>
            <a:ext cx="1212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ALT, AST</a:t>
            </a:r>
            <a:endParaRPr lang="tr-TR" b="1"/>
          </a:p>
        </p:txBody>
      </p:sp>
      <p:sp>
        <p:nvSpPr>
          <p:cNvPr id="7180" name="Text Box 12"/>
          <p:cNvSpPr txBox="1">
            <a:spLocks noChangeArrowheads="1"/>
          </p:cNvSpPr>
          <p:nvPr/>
        </p:nvSpPr>
        <p:spPr bwMode="auto">
          <a:xfrm>
            <a:off x="4800600" y="3558655"/>
            <a:ext cx="1111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Xolestaz</a:t>
            </a:r>
            <a:endParaRPr lang="tr-TR" b="1"/>
          </a:p>
        </p:txBody>
      </p:sp>
      <p:sp>
        <p:nvSpPr>
          <p:cNvPr id="7181" name="Text Box 13"/>
          <p:cNvSpPr txBox="1">
            <a:spLocks noChangeArrowheads="1"/>
          </p:cNvSpPr>
          <p:nvPr/>
        </p:nvSpPr>
        <p:spPr bwMode="auto">
          <a:xfrm>
            <a:off x="8102600" y="3558654"/>
            <a:ext cx="124495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t>ALP, QQT</a:t>
            </a:r>
            <a:endParaRPr lang="tr-TR" b="1" dirty="0"/>
          </a:p>
        </p:txBody>
      </p:sp>
      <p:cxnSp>
        <p:nvCxnSpPr>
          <p:cNvPr id="7182" name="AutoShape 14"/>
          <p:cNvCxnSpPr>
            <a:cxnSpLocks noChangeShapeType="1"/>
            <a:stCxn id="7170" idx="3"/>
            <a:endCxn id="7174" idx="1"/>
          </p:cNvCxnSpPr>
          <p:nvPr/>
        </p:nvCxnSpPr>
        <p:spPr bwMode="auto">
          <a:xfrm flipV="1">
            <a:off x="5657850" y="1610793"/>
            <a:ext cx="2444750" cy="1587"/>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83" name="AutoShape 15"/>
          <p:cNvCxnSpPr>
            <a:cxnSpLocks noChangeShapeType="1"/>
            <a:stCxn id="7171" idx="3"/>
            <a:endCxn id="7175" idx="1"/>
          </p:cNvCxnSpPr>
          <p:nvPr/>
        </p:nvCxnSpPr>
        <p:spPr bwMode="auto">
          <a:xfrm flipV="1">
            <a:off x="6524149" y="2087042"/>
            <a:ext cx="1578451" cy="517"/>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84" name="AutoShape 16"/>
          <p:cNvCxnSpPr>
            <a:cxnSpLocks noChangeShapeType="1"/>
            <a:stCxn id="7176" idx="3"/>
            <a:endCxn id="7177" idx="1"/>
          </p:cNvCxnSpPr>
          <p:nvPr/>
        </p:nvCxnSpPr>
        <p:spPr bwMode="auto">
          <a:xfrm>
            <a:off x="7156450" y="2661717"/>
            <a:ext cx="946150" cy="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85" name="AutoShape 17"/>
          <p:cNvCxnSpPr>
            <a:cxnSpLocks noChangeShapeType="1"/>
            <a:stCxn id="7178" idx="3"/>
            <a:endCxn id="7179" idx="1"/>
          </p:cNvCxnSpPr>
          <p:nvPr/>
        </p:nvCxnSpPr>
        <p:spPr bwMode="auto">
          <a:xfrm>
            <a:off x="7893050" y="3237979"/>
            <a:ext cx="209550" cy="1588"/>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86" name="AutoShape 18"/>
          <p:cNvCxnSpPr>
            <a:cxnSpLocks noChangeShapeType="1"/>
            <a:stCxn id="7180" idx="3"/>
            <a:endCxn id="7181" idx="1"/>
          </p:cNvCxnSpPr>
          <p:nvPr/>
        </p:nvCxnSpPr>
        <p:spPr bwMode="auto">
          <a:xfrm>
            <a:off x="5911850" y="3742012"/>
            <a:ext cx="2190750" cy="1309"/>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187" name="Text Box 19"/>
          <p:cNvSpPr txBox="1">
            <a:spLocks noChangeArrowheads="1"/>
          </p:cNvSpPr>
          <p:nvPr/>
        </p:nvSpPr>
        <p:spPr bwMode="auto">
          <a:xfrm>
            <a:off x="3987801" y="4407198"/>
            <a:ext cx="20986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i="1" dirty="0">
                <a:solidFill>
                  <a:srgbClr val="002060"/>
                </a:solidFill>
              </a:rPr>
              <a:t>Görüntüləmə</a:t>
            </a:r>
            <a:endParaRPr lang="tr-TR" sz="2400" b="1" i="1" dirty="0">
              <a:solidFill>
                <a:srgbClr val="002060"/>
              </a:solidFill>
            </a:endParaRPr>
          </a:p>
        </p:txBody>
      </p:sp>
      <p:sp>
        <p:nvSpPr>
          <p:cNvPr id="7188" name="Text Box 20"/>
          <p:cNvSpPr txBox="1">
            <a:spLocks noChangeArrowheads="1"/>
          </p:cNvSpPr>
          <p:nvPr/>
        </p:nvSpPr>
        <p:spPr bwMode="auto">
          <a:xfrm>
            <a:off x="4800600" y="4862488"/>
            <a:ext cx="692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t>USM</a:t>
            </a:r>
            <a:endParaRPr lang="tr-TR" b="1" dirty="0"/>
          </a:p>
        </p:txBody>
      </p:sp>
      <p:sp>
        <p:nvSpPr>
          <p:cNvPr id="7189" name="Text Box 21"/>
          <p:cNvSpPr txBox="1">
            <a:spLocks noChangeArrowheads="1"/>
          </p:cNvSpPr>
          <p:nvPr/>
        </p:nvSpPr>
        <p:spPr bwMode="auto">
          <a:xfrm>
            <a:off x="4800600" y="5197467"/>
            <a:ext cx="488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KT</a:t>
            </a:r>
            <a:endParaRPr lang="tr-TR" b="1"/>
          </a:p>
        </p:txBody>
      </p:sp>
      <p:sp>
        <p:nvSpPr>
          <p:cNvPr id="7190" name="Text Box 22"/>
          <p:cNvSpPr txBox="1">
            <a:spLocks noChangeArrowheads="1"/>
          </p:cNvSpPr>
          <p:nvPr/>
        </p:nvSpPr>
        <p:spPr bwMode="auto">
          <a:xfrm>
            <a:off x="4800600" y="5532445"/>
            <a:ext cx="679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MRT</a:t>
            </a:r>
            <a:endParaRPr lang="tr-TR" b="1"/>
          </a:p>
        </p:txBody>
      </p:sp>
      <p:sp>
        <p:nvSpPr>
          <p:cNvPr id="29719" name="Text Box 25"/>
          <p:cNvSpPr txBox="1">
            <a:spLocks noChangeArrowheads="1"/>
          </p:cNvSpPr>
          <p:nvPr/>
        </p:nvSpPr>
        <p:spPr bwMode="auto">
          <a:xfrm>
            <a:off x="2043113" y="2828156"/>
            <a:ext cx="16891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dirty="0">
                <a:solidFill>
                  <a:schemeClr val="bg1"/>
                </a:solidFill>
                <a:latin typeface="Times New Roman" pitchFamily="18" charset="0"/>
              </a:rPr>
              <a:t>Müayinələr</a:t>
            </a:r>
          </a:p>
        </p:txBody>
      </p:sp>
      <p:sp>
        <p:nvSpPr>
          <p:cNvPr id="7194" name="Text Box 26"/>
          <p:cNvSpPr txBox="1">
            <a:spLocks noChangeArrowheads="1"/>
          </p:cNvSpPr>
          <p:nvPr/>
        </p:nvSpPr>
        <p:spPr bwMode="auto">
          <a:xfrm>
            <a:off x="4800600" y="3998392"/>
            <a:ext cx="1682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t>Hemodinamik</a:t>
            </a:r>
            <a:endParaRPr lang="tr-TR" b="1"/>
          </a:p>
        </p:txBody>
      </p:sp>
      <p:sp>
        <p:nvSpPr>
          <p:cNvPr id="7195" name="Text Box 27"/>
          <p:cNvSpPr txBox="1">
            <a:spLocks noChangeArrowheads="1"/>
          </p:cNvSpPr>
          <p:nvPr/>
        </p:nvSpPr>
        <p:spPr bwMode="auto">
          <a:xfrm>
            <a:off x="8102600" y="3998392"/>
            <a:ext cx="326249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t>HVPG, Dopler, Elastoqrafiya</a:t>
            </a:r>
            <a:endParaRPr lang="tr-TR" b="1" dirty="0"/>
          </a:p>
        </p:txBody>
      </p:sp>
      <p:cxnSp>
        <p:nvCxnSpPr>
          <p:cNvPr id="7196" name="AutoShape 28"/>
          <p:cNvCxnSpPr>
            <a:cxnSpLocks noChangeShapeType="1"/>
            <a:stCxn id="7194" idx="3"/>
            <a:endCxn id="7195" idx="1"/>
          </p:cNvCxnSpPr>
          <p:nvPr/>
        </p:nvCxnSpPr>
        <p:spPr bwMode="auto">
          <a:xfrm>
            <a:off x="6483350" y="4181748"/>
            <a:ext cx="1619250" cy="131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1" name="Text Box 22"/>
          <p:cNvSpPr txBox="1">
            <a:spLocks noChangeArrowheads="1"/>
          </p:cNvSpPr>
          <p:nvPr/>
        </p:nvSpPr>
        <p:spPr bwMode="auto">
          <a:xfrm>
            <a:off x="4800601" y="5867424"/>
            <a:ext cx="163378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t>PET</a:t>
            </a:r>
          </a:p>
          <a:p>
            <a:pPr eaLnBrk="1" hangingPunct="1"/>
            <a:r>
              <a:rPr lang="az-Latn-AZ" b="1" dirty="0"/>
              <a:t>Elastoqrafiya</a:t>
            </a:r>
            <a:endParaRPr lang="tr-TR" b="1" dirty="0"/>
          </a:p>
        </p:txBody>
      </p:sp>
      <p:sp>
        <p:nvSpPr>
          <p:cNvPr id="29724" name="TextBox 1"/>
          <p:cNvSpPr txBox="1">
            <a:spLocks noChangeArrowheads="1"/>
          </p:cNvSpPr>
          <p:nvPr/>
        </p:nvSpPr>
        <p:spPr bwMode="auto">
          <a:xfrm>
            <a:off x="1919536" y="5157193"/>
            <a:ext cx="14668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i="1" dirty="0">
                <a:solidFill>
                  <a:srgbClr val="002060"/>
                </a:solidFill>
              </a:rPr>
              <a:t>Biopsiya</a:t>
            </a:r>
            <a:endParaRPr lang="en-US" sz="2400" b="1" i="1" dirty="0">
              <a:solidFill>
                <a:srgbClr val="002060"/>
              </a:solidFill>
            </a:endParaRPr>
          </a:p>
        </p:txBody>
      </p:sp>
      <p:sp>
        <p:nvSpPr>
          <p:cNvPr id="15" name="Up Arrow 14"/>
          <p:cNvSpPr/>
          <p:nvPr/>
        </p:nvSpPr>
        <p:spPr>
          <a:xfrm rot="2487973">
            <a:off x="3279383" y="1577968"/>
            <a:ext cx="433387" cy="93186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Up Arrow 45"/>
          <p:cNvSpPr/>
          <p:nvPr/>
        </p:nvSpPr>
        <p:spPr>
          <a:xfrm rot="8106934">
            <a:off x="3475374" y="3460140"/>
            <a:ext cx="431800" cy="93027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Up Arrow 46"/>
          <p:cNvSpPr/>
          <p:nvPr/>
        </p:nvSpPr>
        <p:spPr>
          <a:xfrm rot="10800000">
            <a:off x="2376441" y="4118184"/>
            <a:ext cx="431800" cy="93027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extBox 1"/>
          <p:cNvSpPr txBox="1"/>
          <p:nvPr/>
        </p:nvSpPr>
        <p:spPr>
          <a:xfrm>
            <a:off x="3809302" y="4654"/>
            <a:ext cx="4559390" cy="523220"/>
          </a:xfrm>
          <a:prstGeom prst="rect">
            <a:avLst/>
          </a:prstGeom>
          <a:noFill/>
        </p:spPr>
        <p:txBody>
          <a:bodyPr wrap="none" rtlCol="0">
            <a:spAutoFit/>
          </a:bodyPr>
          <a:lstStyle/>
          <a:p>
            <a:pPr algn="ctr"/>
            <a:r>
              <a:rPr lang="az-Latn-AZ" sz="2800" b="1" dirty="0">
                <a:solidFill>
                  <a:schemeClr val="accent2">
                    <a:lumMod val="50000"/>
                  </a:schemeClr>
                </a:solidFill>
                <a:latin typeface="+mn-lt"/>
              </a:rPr>
              <a:t>QARACİYƏRİN MÜAYİNƏLƏRİ</a:t>
            </a:r>
            <a:endParaRPr lang="en-US" sz="2800" b="1" dirty="0">
              <a:solidFill>
                <a:schemeClr val="accent2">
                  <a:lumMod val="50000"/>
                </a:schemeClr>
              </a:solidFill>
              <a:latin typeface="+mn-lt"/>
            </a:endParaRPr>
          </a:p>
        </p:txBody>
      </p:sp>
      <p:sp>
        <p:nvSpPr>
          <p:cNvPr id="3" name="TextBox 2"/>
          <p:cNvSpPr txBox="1"/>
          <p:nvPr/>
        </p:nvSpPr>
        <p:spPr>
          <a:xfrm>
            <a:off x="1914980" y="911683"/>
            <a:ext cx="954107" cy="369332"/>
          </a:xfrm>
          <a:prstGeom prst="rect">
            <a:avLst/>
          </a:prstGeom>
          <a:noFill/>
        </p:spPr>
        <p:txBody>
          <a:bodyPr wrap="none" rtlCol="0">
            <a:spAutoFit/>
          </a:bodyPr>
          <a:lstStyle/>
          <a:p>
            <a:r>
              <a:rPr lang="az-Latn-AZ" b="1" dirty="0">
                <a:solidFill>
                  <a:srgbClr val="002060"/>
                </a:solidFill>
              </a:rPr>
              <a:t>KLİNİK</a:t>
            </a:r>
            <a:endParaRPr lang="en-US" b="1" dirty="0">
              <a:solidFill>
                <a:srgbClr val="002060"/>
              </a:solidFill>
            </a:endParaRPr>
          </a:p>
        </p:txBody>
      </p:sp>
      <p:sp>
        <p:nvSpPr>
          <p:cNvPr id="34" name="Up Arrow 33"/>
          <p:cNvSpPr/>
          <p:nvPr/>
        </p:nvSpPr>
        <p:spPr>
          <a:xfrm>
            <a:off x="2207569" y="1412777"/>
            <a:ext cx="433387" cy="93186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 name="Footer Placeholder 3"/>
          <p:cNvSpPr>
            <a:spLocks noGrp="1"/>
          </p:cNvSpPr>
          <p:nvPr>
            <p:ph type="ftr" sz="quarter" idx="11"/>
          </p:nvPr>
        </p:nvSpPr>
        <p:spPr/>
        <p:txBody>
          <a:bodyPr/>
          <a:lstStyle/>
          <a:p>
            <a:pPr>
              <a:defRPr/>
            </a:pPr>
            <a:r>
              <a:rPr lang="az-Latn-AZ"/>
              <a:t>Prof. NYBay</a:t>
            </a:r>
          </a:p>
        </p:txBody>
      </p:sp>
      <p:sp>
        <p:nvSpPr>
          <p:cNvPr id="36" name="TextBox 35">
            <a:extLst>
              <a:ext uri="{FF2B5EF4-FFF2-40B4-BE49-F238E27FC236}">
                <a16:creationId xmlns:a16="http://schemas.microsoft.com/office/drawing/2014/main" id="{B894BC2C-0466-4569-9999-665AC0649A10}"/>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9719"/>
                                        </p:tgtEl>
                                        <p:attrNameLst>
                                          <p:attrName>style.visibility</p:attrName>
                                        </p:attrNameLst>
                                      </p:cBhvr>
                                      <p:to>
                                        <p:strVal val="visible"/>
                                      </p:to>
                                    </p:set>
                                    <p:animEffect transition="in" filter="barn(inVertical)">
                                      <p:cBhvr>
                                        <p:cTn id="7" dur="500"/>
                                        <p:tgtEl>
                                          <p:spTgt spid="2971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172"/>
                                        </p:tgtEl>
                                        <p:attrNameLst>
                                          <p:attrName>style.visibility</p:attrName>
                                        </p:attrNameLst>
                                      </p:cBhvr>
                                      <p:to>
                                        <p:strVal val="visible"/>
                                      </p:to>
                                    </p:set>
                                    <p:animEffect transition="in" filter="barn(inVertical)">
                                      <p:cBhvr>
                                        <p:cTn id="10" dur="500"/>
                                        <p:tgtEl>
                                          <p:spTgt spid="717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down)">
                                      <p:cBhvr>
                                        <p:cTn id="15" dur="500"/>
                                        <p:tgtEl>
                                          <p:spTgt spid="34"/>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down)">
                                      <p:cBhvr>
                                        <p:cTn id="21" dur="500"/>
                                        <p:tgtEl>
                                          <p:spTgt spid="15"/>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7173"/>
                                        </p:tgtEl>
                                        <p:attrNameLst>
                                          <p:attrName>style.visibility</p:attrName>
                                        </p:attrNameLst>
                                      </p:cBhvr>
                                      <p:to>
                                        <p:strVal val="visible"/>
                                      </p:to>
                                    </p:set>
                                    <p:animEffect transition="in" filter="wipe(down)">
                                      <p:cBhvr>
                                        <p:cTn id="24" dur="500"/>
                                        <p:tgtEl>
                                          <p:spTgt spid="717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down)">
                                      <p:cBhvr>
                                        <p:cTn id="27" dur="500"/>
                                        <p:tgtEl>
                                          <p:spTgt spid="46"/>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7187"/>
                                        </p:tgtEl>
                                        <p:attrNameLst>
                                          <p:attrName>style.visibility</p:attrName>
                                        </p:attrNameLst>
                                      </p:cBhvr>
                                      <p:to>
                                        <p:strVal val="visible"/>
                                      </p:to>
                                    </p:set>
                                    <p:animEffect transition="in" filter="wipe(down)">
                                      <p:cBhvr>
                                        <p:cTn id="30" dur="500"/>
                                        <p:tgtEl>
                                          <p:spTgt spid="7187"/>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29724"/>
                                        </p:tgtEl>
                                        <p:attrNameLst>
                                          <p:attrName>style.visibility</p:attrName>
                                        </p:attrNameLst>
                                      </p:cBhvr>
                                      <p:to>
                                        <p:strVal val="visible"/>
                                      </p:to>
                                    </p:set>
                                    <p:animEffect transition="in" filter="wipe(down)">
                                      <p:cBhvr>
                                        <p:cTn id="33" dur="500"/>
                                        <p:tgtEl>
                                          <p:spTgt spid="29724"/>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wipe(down)">
                                      <p:cBhvr>
                                        <p:cTn id="36" dur="500"/>
                                        <p:tgtEl>
                                          <p:spTgt spid="47"/>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7170"/>
                                        </p:tgtEl>
                                        <p:attrNameLst>
                                          <p:attrName>style.visibility</p:attrName>
                                        </p:attrNameLst>
                                      </p:cBhvr>
                                      <p:to>
                                        <p:strVal val="visible"/>
                                      </p:to>
                                    </p:set>
                                    <p:animEffect transition="in" filter="fade">
                                      <p:cBhvr>
                                        <p:cTn id="41" dur="1000"/>
                                        <p:tgtEl>
                                          <p:spTgt spid="7170"/>
                                        </p:tgtEl>
                                      </p:cBhvr>
                                    </p:animEffect>
                                    <p:anim calcmode="lin" valueType="num">
                                      <p:cBhvr>
                                        <p:cTn id="42" dur="1000" fill="hold"/>
                                        <p:tgtEl>
                                          <p:spTgt spid="7170"/>
                                        </p:tgtEl>
                                        <p:attrNameLst>
                                          <p:attrName>ppt_x</p:attrName>
                                        </p:attrNameLst>
                                      </p:cBhvr>
                                      <p:tavLst>
                                        <p:tav tm="0">
                                          <p:val>
                                            <p:strVal val="#ppt_x"/>
                                          </p:val>
                                        </p:tav>
                                        <p:tav tm="100000">
                                          <p:val>
                                            <p:strVal val="#ppt_x"/>
                                          </p:val>
                                        </p:tav>
                                      </p:tavLst>
                                    </p:anim>
                                    <p:anim calcmode="lin" valueType="num">
                                      <p:cBhvr>
                                        <p:cTn id="43" dur="1000" fill="hold"/>
                                        <p:tgtEl>
                                          <p:spTgt spid="717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7171"/>
                                        </p:tgtEl>
                                        <p:attrNameLst>
                                          <p:attrName>style.visibility</p:attrName>
                                        </p:attrNameLst>
                                      </p:cBhvr>
                                      <p:to>
                                        <p:strVal val="visible"/>
                                      </p:to>
                                    </p:set>
                                    <p:animEffect transition="in" filter="fade">
                                      <p:cBhvr>
                                        <p:cTn id="46" dur="1000"/>
                                        <p:tgtEl>
                                          <p:spTgt spid="7171"/>
                                        </p:tgtEl>
                                      </p:cBhvr>
                                    </p:animEffect>
                                    <p:anim calcmode="lin" valueType="num">
                                      <p:cBhvr>
                                        <p:cTn id="47" dur="1000" fill="hold"/>
                                        <p:tgtEl>
                                          <p:spTgt spid="7171"/>
                                        </p:tgtEl>
                                        <p:attrNameLst>
                                          <p:attrName>ppt_x</p:attrName>
                                        </p:attrNameLst>
                                      </p:cBhvr>
                                      <p:tavLst>
                                        <p:tav tm="0">
                                          <p:val>
                                            <p:strVal val="#ppt_x"/>
                                          </p:val>
                                        </p:tav>
                                        <p:tav tm="100000">
                                          <p:val>
                                            <p:strVal val="#ppt_x"/>
                                          </p:val>
                                        </p:tav>
                                      </p:tavLst>
                                    </p:anim>
                                    <p:anim calcmode="lin" valueType="num">
                                      <p:cBhvr>
                                        <p:cTn id="48" dur="1000" fill="hold"/>
                                        <p:tgtEl>
                                          <p:spTgt spid="7171"/>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7174"/>
                                        </p:tgtEl>
                                        <p:attrNameLst>
                                          <p:attrName>style.visibility</p:attrName>
                                        </p:attrNameLst>
                                      </p:cBhvr>
                                      <p:to>
                                        <p:strVal val="visible"/>
                                      </p:to>
                                    </p:set>
                                    <p:animEffect transition="in" filter="fade">
                                      <p:cBhvr>
                                        <p:cTn id="51" dur="1000"/>
                                        <p:tgtEl>
                                          <p:spTgt spid="7174"/>
                                        </p:tgtEl>
                                      </p:cBhvr>
                                    </p:animEffect>
                                    <p:anim calcmode="lin" valueType="num">
                                      <p:cBhvr>
                                        <p:cTn id="52" dur="1000" fill="hold"/>
                                        <p:tgtEl>
                                          <p:spTgt spid="7174"/>
                                        </p:tgtEl>
                                        <p:attrNameLst>
                                          <p:attrName>ppt_x</p:attrName>
                                        </p:attrNameLst>
                                      </p:cBhvr>
                                      <p:tavLst>
                                        <p:tav tm="0">
                                          <p:val>
                                            <p:strVal val="#ppt_x"/>
                                          </p:val>
                                        </p:tav>
                                        <p:tav tm="100000">
                                          <p:val>
                                            <p:strVal val="#ppt_x"/>
                                          </p:val>
                                        </p:tav>
                                      </p:tavLst>
                                    </p:anim>
                                    <p:anim calcmode="lin" valueType="num">
                                      <p:cBhvr>
                                        <p:cTn id="53" dur="1000" fill="hold"/>
                                        <p:tgtEl>
                                          <p:spTgt spid="717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7175"/>
                                        </p:tgtEl>
                                        <p:attrNameLst>
                                          <p:attrName>style.visibility</p:attrName>
                                        </p:attrNameLst>
                                      </p:cBhvr>
                                      <p:to>
                                        <p:strVal val="visible"/>
                                      </p:to>
                                    </p:set>
                                    <p:animEffect transition="in" filter="fade">
                                      <p:cBhvr>
                                        <p:cTn id="56" dur="1000"/>
                                        <p:tgtEl>
                                          <p:spTgt spid="7175"/>
                                        </p:tgtEl>
                                      </p:cBhvr>
                                    </p:animEffect>
                                    <p:anim calcmode="lin" valueType="num">
                                      <p:cBhvr>
                                        <p:cTn id="57" dur="1000" fill="hold"/>
                                        <p:tgtEl>
                                          <p:spTgt spid="7175"/>
                                        </p:tgtEl>
                                        <p:attrNameLst>
                                          <p:attrName>ppt_x</p:attrName>
                                        </p:attrNameLst>
                                      </p:cBhvr>
                                      <p:tavLst>
                                        <p:tav tm="0">
                                          <p:val>
                                            <p:strVal val="#ppt_x"/>
                                          </p:val>
                                        </p:tav>
                                        <p:tav tm="100000">
                                          <p:val>
                                            <p:strVal val="#ppt_x"/>
                                          </p:val>
                                        </p:tav>
                                      </p:tavLst>
                                    </p:anim>
                                    <p:anim calcmode="lin" valueType="num">
                                      <p:cBhvr>
                                        <p:cTn id="58" dur="1000" fill="hold"/>
                                        <p:tgtEl>
                                          <p:spTgt spid="717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7176"/>
                                        </p:tgtEl>
                                        <p:attrNameLst>
                                          <p:attrName>style.visibility</p:attrName>
                                        </p:attrNameLst>
                                      </p:cBhvr>
                                      <p:to>
                                        <p:strVal val="visible"/>
                                      </p:to>
                                    </p:set>
                                    <p:animEffect transition="in" filter="fade">
                                      <p:cBhvr>
                                        <p:cTn id="61" dur="1000"/>
                                        <p:tgtEl>
                                          <p:spTgt spid="7176"/>
                                        </p:tgtEl>
                                      </p:cBhvr>
                                    </p:animEffect>
                                    <p:anim calcmode="lin" valueType="num">
                                      <p:cBhvr>
                                        <p:cTn id="62" dur="1000" fill="hold"/>
                                        <p:tgtEl>
                                          <p:spTgt spid="7176"/>
                                        </p:tgtEl>
                                        <p:attrNameLst>
                                          <p:attrName>ppt_x</p:attrName>
                                        </p:attrNameLst>
                                      </p:cBhvr>
                                      <p:tavLst>
                                        <p:tav tm="0">
                                          <p:val>
                                            <p:strVal val="#ppt_x"/>
                                          </p:val>
                                        </p:tav>
                                        <p:tav tm="100000">
                                          <p:val>
                                            <p:strVal val="#ppt_x"/>
                                          </p:val>
                                        </p:tav>
                                      </p:tavLst>
                                    </p:anim>
                                    <p:anim calcmode="lin" valueType="num">
                                      <p:cBhvr>
                                        <p:cTn id="63" dur="1000" fill="hold"/>
                                        <p:tgtEl>
                                          <p:spTgt spid="717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7177"/>
                                        </p:tgtEl>
                                        <p:attrNameLst>
                                          <p:attrName>style.visibility</p:attrName>
                                        </p:attrNameLst>
                                      </p:cBhvr>
                                      <p:to>
                                        <p:strVal val="visible"/>
                                      </p:to>
                                    </p:set>
                                    <p:animEffect transition="in" filter="fade">
                                      <p:cBhvr>
                                        <p:cTn id="66" dur="1000"/>
                                        <p:tgtEl>
                                          <p:spTgt spid="7177"/>
                                        </p:tgtEl>
                                      </p:cBhvr>
                                    </p:animEffect>
                                    <p:anim calcmode="lin" valueType="num">
                                      <p:cBhvr>
                                        <p:cTn id="67" dur="1000" fill="hold"/>
                                        <p:tgtEl>
                                          <p:spTgt spid="7177"/>
                                        </p:tgtEl>
                                        <p:attrNameLst>
                                          <p:attrName>ppt_x</p:attrName>
                                        </p:attrNameLst>
                                      </p:cBhvr>
                                      <p:tavLst>
                                        <p:tav tm="0">
                                          <p:val>
                                            <p:strVal val="#ppt_x"/>
                                          </p:val>
                                        </p:tav>
                                        <p:tav tm="100000">
                                          <p:val>
                                            <p:strVal val="#ppt_x"/>
                                          </p:val>
                                        </p:tav>
                                      </p:tavLst>
                                    </p:anim>
                                    <p:anim calcmode="lin" valueType="num">
                                      <p:cBhvr>
                                        <p:cTn id="68" dur="1000" fill="hold"/>
                                        <p:tgtEl>
                                          <p:spTgt spid="717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7178"/>
                                        </p:tgtEl>
                                        <p:attrNameLst>
                                          <p:attrName>style.visibility</p:attrName>
                                        </p:attrNameLst>
                                      </p:cBhvr>
                                      <p:to>
                                        <p:strVal val="visible"/>
                                      </p:to>
                                    </p:set>
                                    <p:animEffect transition="in" filter="fade">
                                      <p:cBhvr>
                                        <p:cTn id="71" dur="1000"/>
                                        <p:tgtEl>
                                          <p:spTgt spid="7178"/>
                                        </p:tgtEl>
                                      </p:cBhvr>
                                    </p:animEffect>
                                    <p:anim calcmode="lin" valueType="num">
                                      <p:cBhvr>
                                        <p:cTn id="72" dur="1000" fill="hold"/>
                                        <p:tgtEl>
                                          <p:spTgt spid="7178"/>
                                        </p:tgtEl>
                                        <p:attrNameLst>
                                          <p:attrName>ppt_x</p:attrName>
                                        </p:attrNameLst>
                                      </p:cBhvr>
                                      <p:tavLst>
                                        <p:tav tm="0">
                                          <p:val>
                                            <p:strVal val="#ppt_x"/>
                                          </p:val>
                                        </p:tav>
                                        <p:tav tm="100000">
                                          <p:val>
                                            <p:strVal val="#ppt_x"/>
                                          </p:val>
                                        </p:tav>
                                      </p:tavLst>
                                    </p:anim>
                                    <p:anim calcmode="lin" valueType="num">
                                      <p:cBhvr>
                                        <p:cTn id="73" dur="1000" fill="hold"/>
                                        <p:tgtEl>
                                          <p:spTgt spid="717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7179"/>
                                        </p:tgtEl>
                                        <p:attrNameLst>
                                          <p:attrName>style.visibility</p:attrName>
                                        </p:attrNameLst>
                                      </p:cBhvr>
                                      <p:to>
                                        <p:strVal val="visible"/>
                                      </p:to>
                                    </p:set>
                                    <p:animEffect transition="in" filter="fade">
                                      <p:cBhvr>
                                        <p:cTn id="76" dur="1000"/>
                                        <p:tgtEl>
                                          <p:spTgt spid="7179"/>
                                        </p:tgtEl>
                                      </p:cBhvr>
                                    </p:animEffect>
                                    <p:anim calcmode="lin" valueType="num">
                                      <p:cBhvr>
                                        <p:cTn id="77" dur="1000" fill="hold"/>
                                        <p:tgtEl>
                                          <p:spTgt spid="7179"/>
                                        </p:tgtEl>
                                        <p:attrNameLst>
                                          <p:attrName>ppt_x</p:attrName>
                                        </p:attrNameLst>
                                      </p:cBhvr>
                                      <p:tavLst>
                                        <p:tav tm="0">
                                          <p:val>
                                            <p:strVal val="#ppt_x"/>
                                          </p:val>
                                        </p:tav>
                                        <p:tav tm="100000">
                                          <p:val>
                                            <p:strVal val="#ppt_x"/>
                                          </p:val>
                                        </p:tav>
                                      </p:tavLst>
                                    </p:anim>
                                    <p:anim calcmode="lin" valueType="num">
                                      <p:cBhvr>
                                        <p:cTn id="78" dur="1000" fill="hold"/>
                                        <p:tgtEl>
                                          <p:spTgt spid="7179"/>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80"/>
                                        </p:tgtEl>
                                        <p:attrNameLst>
                                          <p:attrName>style.visibility</p:attrName>
                                        </p:attrNameLst>
                                      </p:cBhvr>
                                      <p:to>
                                        <p:strVal val="visible"/>
                                      </p:to>
                                    </p:set>
                                    <p:animEffect transition="in" filter="fade">
                                      <p:cBhvr>
                                        <p:cTn id="81" dur="1000"/>
                                        <p:tgtEl>
                                          <p:spTgt spid="7180"/>
                                        </p:tgtEl>
                                      </p:cBhvr>
                                    </p:animEffect>
                                    <p:anim calcmode="lin" valueType="num">
                                      <p:cBhvr>
                                        <p:cTn id="82" dur="1000" fill="hold"/>
                                        <p:tgtEl>
                                          <p:spTgt spid="7180"/>
                                        </p:tgtEl>
                                        <p:attrNameLst>
                                          <p:attrName>ppt_x</p:attrName>
                                        </p:attrNameLst>
                                      </p:cBhvr>
                                      <p:tavLst>
                                        <p:tav tm="0">
                                          <p:val>
                                            <p:strVal val="#ppt_x"/>
                                          </p:val>
                                        </p:tav>
                                        <p:tav tm="100000">
                                          <p:val>
                                            <p:strVal val="#ppt_x"/>
                                          </p:val>
                                        </p:tav>
                                      </p:tavLst>
                                    </p:anim>
                                    <p:anim calcmode="lin" valueType="num">
                                      <p:cBhvr>
                                        <p:cTn id="83" dur="1000" fill="hold"/>
                                        <p:tgtEl>
                                          <p:spTgt spid="7180"/>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7181"/>
                                        </p:tgtEl>
                                        <p:attrNameLst>
                                          <p:attrName>style.visibility</p:attrName>
                                        </p:attrNameLst>
                                      </p:cBhvr>
                                      <p:to>
                                        <p:strVal val="visible"/>
                                      </p:to>
                                    </p:set>
                                    <p:animEffect transition="in" filter="fade">
                                      <p:cBhvr>
                                        <p:cTn id="86" dur="1000"/>
                                        <p:tgtEl>
                                          <p:spTgt spid="7181"/>
                                        </p:tgtEl>
                                      </p:cBhvr>
                                    </p:animEffect>
                                    <p:anim calcmode="lin" valueType="num">
                                      <p:cBhvr>
                                        <p:cTn id="87" dur="1000" fill="hold"/>
                                        <p:tgtEl>
                                          <p:spTgt spid="7181"/>
                                        </p:tgtEl>
                                        <p:attrNameLst>
                                          <p:attrName>ppt_x</p:attrName>
                                        </p:attrNameLst>
                                      </p:cBhvr>
                                      <p:tavLst>
                                        <p:tav tm="0">
                                          <p:val>
                                            <p:strVal val="#ppt_x"/>
                                          </p:val>
                                        </p:tav>
                                        <p:tav tm="100000">
                                          <p:val>
                                            <p:strVal val="#ppt_x"/>
                                          </p:val>
                                        </p:tav>
                                      </p:tavLst>
                                    </p:anim>
                                    <p:anim calcmode="lin" valueType="num">
                                      <p:cBhvr>
                                        <p:cTn id="88" dur="1000" fill="hold"/>
                                        <p:tgtEl>
                                          <p:spTgt spid="7181"/>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7182"/>
                                        </p:tgtEl>
                                        <p:attrNameLst>
                                          <p:attrName>style.visibility</p:attrName>
                                        </p:attrNameLst>
                                      </p:cBhvr>
                                      <p:to>
                                        <p:strVal val="visible"/>
                                      </p:to>
                                    </p:set>
                                    <p:animEffect transition="in" filter="fade">
                                      <p:cBhvr>
                                        <p:cTn id="91" dur="1000"/>
                                        <p:tgtEl>
                                          <p:spTgt spid="7182"/>
                                        </p:tgtEl>
                                      </p:cBhvr>
                                    </p:animEffect>
                                    <p:anim calcmode="lin" valueType="num">
                                      <p:cBhvr>
                                        <p:cTn id="92" dur="1000" fill="hold"/>
                                        <p:tgtEl>
                                          <p:spTgt spid="7182"/>
                                        </p:tgtEl>
                                        <p:attrNameLst>
                                          <p:attrName>ppt_x</p:attrName>
                                        </p:attrNameLst>
                                      </p:cBhvr>
                                      <p:tavLst>
                                        <p:tav tm="0">
                                          <p:val>
                                            <p:strVal val="#ppt_x"/>
                                          </p:val>
                                        </p:tav>
                                        <p:tav tm="100000">
                                          <p:val>
                                            <p:strVal val="#ppt_x"/>
                                          </p:val>
                                        </p:tav>
                                      </p:tavLst>
                                    </p:anim>
                                    <p:anim calcmode="lin" valueType="num">
                                      <p:cBhvr>
                                        <p:cTn id="93" dur="1000" fill="hold"/>
                                        <p:tgtEl>
                                          <p:spTgt spid="7182"/>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7183"/>
                                        </p:tgtEl>
                                        <p:attrNameLst>
                                          <p:attrName>style.visibility</p:attrName>
                                        </p:attrNameLst>
                                      </p:cBhvr>
                                      <p:to>
                                        <p:strVal val="visible"/>
                                      </p:to>
                                    </p:set>
                                    <p:animEffect transition="in" filter="fade">
                                      <p:cBhvr>
                                        <p:cTn id="96" dur="1000"/>
                                        <p:tgtEl>
                                          <p:spTgt spid="7183"/>
                                        </p:tgtEl>
                                      </p:cBhvr>
                                    </p:animEffect>
                                    <p:anim calcmode="lin" valueType="num">
                                      <p:cBhvr>
                                        <p:cTn id="97" dur="1000" fill="hold"/>
                                        <p:tgtEl>
                                          <p:spTgt spid="7183"/>
                                        </p:tgtEl>
                                        <p:attrNameLst>
                                          <p:attrName>ppt_x</p:attrName>
                                        </p:attrNameLst>
                                      </p:cBhvr>
                                      <p:tavLst>
                                        <p:tav tm="0">
                                          <p:val>
                                            <p:strVal val="#ppt_x"/>
                                          </p:val>
                                        </p:tav>
                                        <p:tav tm="100000">
                                          <p:val>
                                            <p:strVal val="#ppt_x"/>
                                          </p:val>
                                        </p:tav>
                                      </p:tavLst>
                                    </p:anim>
                                    <p:anim calcmode="lin" valueType="num">
                                      <p:cBhvr>
                                        <p:cTn id="98" dur="1000" fill="hold"/>
                                        <p:tgtEl>
                                          <p:spTgt spid="7183"/>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7184"/>
                                        </p:tgtEl>
                                        <p:attrNameLst>
                                          <p:attrName>style.visibility</p:attrName>
                                        </p:attrNameLst>
                                      </p:cBhvr>
                                      <p:to>
                                        <p:strVal val="visible"/>
                                      </p:to>
                                    </p:set>
                                    <p:animEffect transition="in" filter="fade">
                                      <p:cBhvr>
                                        <p:cTn id="101" dur="1000"/>
                                        <p:tgtEl>
                                          <p:spTgt spid="7184"/>
                                        </p:tgtEl>
                                      </p:cBhvr>
                                    </p:animEffect>
                                    <p:anim calcmode="lin" valueType="num">
                                      <p:cBhvr>
                                        <p:cTn id="102" dur="1000" fill="hold"/>
                                        <p:tgtEl>
                                          <p:spTgt spid="7184"/>
                                        </p:tgtEl>
                                        <p:attrNameLst>
                                          <p:attrName>ppt_x</p:attrName>
                                        </p:attrNameLst>
                                      </p:cBhvr>
                                      <p:tavLst>
                                        <p:tav tm="0">
                                          <p:val>
                                            <p:strVal val="#ppt_x"/>
                                          </p:val>
                                        </p:tav>
                                        <p:tav tm="100000">
                                          <p:val>
                                            <p:strVal val="#ppt_x"/>
                                          </p:val>
                                        </p:tav>
                                      </p:tavLst>
                                    </p:anim>
                                    <p:anim calcmode="lin" valueType="num">
                                      <p:cBhvr>
                                        <p:cTn id="103" dur="1000" fill="hold"/>
                                        <p:tgtEl>
                                          <p:spTgt spid="7184"/>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7185"/>
                                        </p:tgtEl>
                                        <p:attrNameLst>
                                          <p:attrName>style.visibility</p:attrName>
                                        </p:attrNameLst>
                                      </p:cBhvr>
                                      <p:to>
                                        <p:strVal val="visible"/>
                                      </p:to>
                                    </p:set>
                                    <p:animEffect transition="in" filter="fade">
                                      <p:cBhvr>
                                        <p:cTn id="106" dur="1000"/>
                                        <p:tgtEl>
                                          <p:spTgt spid="7185"/>
                                        </p:tgtEl>
                                      </p:cBhvr>
                                    </p:animEffect>
                                    <p:anim calcmode="lin" valueType="num">
                                      <p:cBhvr>
                                        <p:cTn id="107" dur="1000" fill="hold"/>
                                        <p:tgtEl>
                                          <p:spTgt spid="7185"/>
                                        </p:tgtEl>
                                        <p:attrNameLst>
                                          <p:attrName>ppt_x</p:attrName>
                                        </p:attrNameLst>
                                      </p:cBhvr>
                                      <p:tavLst>
                                        <p:tav tm="0">
                                          <p:val>
                                            <p:strVal val="#ppt_x"/>
                                          </p:val>
                                        </p:tav>
                                        <p:tav tm="100000">
                                          <p:val>
                                            <p:strVal val="#ppt_x"/>
                                          </p:val>
                                        </p:tav>
                                      </p:tavLst>
                                    </p:anim>
                                    <p:anim calcmode="lin" valueType="num">
                                      <p:cBhvr>
                                        <p:cTn id="108" dur="1000" fill="hold"/>
                                        <p:tgtEl>
                                          <p:spTgt spid="7185"/>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7186"/>
                                        </p:tgtEl>
                                        <p:attrNameLst>
                                          <p:attrName>style.visibility</p:attrName>
                                        </p:attrNameLst>
                                      </p:cBhvr>
                                      <p:to>
                                        <p:strVal val="visible"/>
                                      </p:to>
                                    </p:set>
                                    <p:animEffect transition="in" filter="fade">
                                      <p:cBhvr>
                                        <p:cTn id="111" dur="1000"/>
                                        <p:tgtEl>
                                          <p:spTgt spid="7186"/>
                                        </p:tgtEl>
                                      </p:cBhvr>
                                    </p:animEffect>
                                    <p:anim calcmode="lin" valueType="num">
                                      <p:cBhvr>
                                        <p:cTn id="112" dur="1000" fill="hold"/>
                                        <p:tgtEl>
                                          <p:spTgt spid="7186"/>
                                        </p:tgtEl>
                                        <p:attrNameLst>
                                          <p:attrName>ppt_x</p:attrName>
                                        </p:attrNameLst>
                                      </p:cBhvr>
                                      <p:tavLst>
                                        <p:tav tm="0">
                                          <p:val>
                                            <p:strVal val="#ppt_x"/>
                                          </p:val>
                                        </p:tav>
                                        <p:tav tm="100000">
                                          <p:val>
                                            <p:strVal val="#ppt_x"/>
                                          </p:val>
                                        </p:tav>
                                      </p:tavLst>
                                    </p:anim>
                                    <p:anim calcmode="lin" valueType="num">
                                      <p:cBhvr>
                                        <p:cTn id="113" dur="1000" fill="hold"/>
                                        <p:tgtEl>
                                          <p:spTgt spid="718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7194"/>
                                        </p:tgtEl>
                                        <p:attrNameLst>
                                          <p:attrName>style.visibility</p:attrName>
                                        </p:attrNameLst>
                                      </p:cBhvr>
                                      <p:to>
                                        <p:strVal val="visible"/>
                                      </p:to>
                                    </p:set>
                                    <p:animEffect transition="in" filter="fade">
                                      <p:cBhvr>
                                        <p:cTn id="116" dur="1000"/>
                                        <p:tgtEl>
                                          <p:spTgt spid="7194"/>
                                        </p:tgtEl>
                                      </p:cBhvr>
                                    </p:animEffect>
                                    <p:anim calcmode="lin" valueType="num">
                                      <p:cBhvr>
                                        <p:cTn id="117" dur="1000" fill="hold"/>
                                        <p:tgtEl>
                                          <p:spTgt spid="7194"/>
                                        </p:tgtEl>
                                        <p:attrNameLst>
                                          <p:attrName>ppt_x</p:attrName>
                                        </p:attrNameLst>
                                      </p:cBhvr>
                                      <p:tavLst>
                                        <p:tav tm="0">
                                          <p:val>
                                            <p:strVal val="#ppt_x"/>
                                          </p:val>
                                        </p:tav>
                                        <p:tav tm="100000">
                                          <p:val>
                                            <p:strVal val="#ppt_x"/>
                                          </p:val>
                                        </p:tav>
                                      </p:tavLst>
                                    </p:anim>
                                    <p:anim calcmode="lin" valueType="num">
                                      <p:cBhvr>
                                        <p:cTn id="118" dur="1000" fill="hold"/>
                                        <p:tgtEl>
                                          <p:spTgt spid="7194"/>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7195"/>
                                        </p:tgtEl>
                                        <p:attrNameLst>
                                          <p:attrName>style.visibility</p:attrName>
                                        </p:attrNameLst>
                                      </p:cBhvr>
                                      <p:to>
                                        <p:strVal val="visible"/>
                                      </p:to>
                                    </p:set>
                                    <p:animEffect transition="in" filter="fade">
                                      <p:cBhvr>
                                        <p:cTn id="121" dur="1000"/>
                                        <p:tgtEl>
                                          <p:spTgt spid="7195"/>
                                        </p:tgtEl>
                                      </p:cBhvr>
                                    </p:animEffect>
                                    <p:anim calcmode="lin" valueType="num">
                                      <p:cBhvr>
                                        <p:cTn id="122" dur="1000" fill="hold"/>
                                        <p:tgtEl>
                                          <p:spTgt spid="7195"/>
                                        </p:tgtEl>
                                        <p:attrNameLst>
                                          <p:attrName>ppt_x</p:attrName>
                                        </p:attrNameLst>
                                      </p:cBhvr>
                                      <p:tavLst>
                                        <p:tav tm="0">
                                          <p:val>
                                            <p:strVal val="#ppt_x"/>
                                          </p:val>
                                        </p:tav>
                                        <p:tav tm="100000">
                                          <p:val>
                                            <p:strVal val="#ppt_x"/>
                                          </p:val>
                                        </p:tav>
                                      </p:tavLst>
                                    </p:anim>
                                    <p:anim calcmode="lin" valueType="num">
                                      <p:cBhvr>
                                        <p:cTn id="123" dur="1000" fill="hold"/>
                                        <p:tgtEl>
                                          <p:spTgt spid="7195"/>
                                        </p:tgtEl>
                                        <p:attrNameLst>
                                          <p:attrName>ppt_y</p:attrName>
                                        </p:attrNameLst>
                                      </p:cBhvr>
                                      <p:tavLst>
                                        <p:tav tm="0">
                                          <p:val>
                                            <p:strVal val="#ppt_y+.1"/>
                                          </p:val>
                                        </p:tav>
                                        <p:tav tm="100000">
                                          <p:val>
                                            <p:strVal val="#ppt_y"/>
                                          </p:val>
                                        </p:tav>
                                      </p:tavLst>
                                    </p:anim>
                                  </p:childTnLst>
                                </p:cTn>
                              </p:par>
                              <p:par>
                                <p:cTn id="124" presetID="42" presetClass="entr" presetSubtype="0" fill="hold" nodeType="withEffect">
                                  <p:stCondLst>
                                    <p:cond delay="0"/>
                                  </p:stCondLst>
                                  <p:childTnLst>
                                    <p:set>
                                      <p:cBhvr>
                                        <p:cTn id="125" dur="1" fill="hold">
                                          <p:stCondLst>
                                            <p:cond delay="0"/>
                                          </p:stCondLst>
                                        </p:cTn>
                                        <p:tgtEl>
                                          <p:spTgt spid="7196"/>
                                        </p:tgtEl>
                                        <p:attrNameLst>
                                          <p:attrName>style.visibility</p:attrName>
                                        </p:attrNameLst>
                                      </p:cBhvr>
                                      <p:to>
                                        <p:strVal val="visible"/>
                                      </p:to>
                                    </p:set>
                                    <p:animEffect transition="in" filter="fade">
                                      <p:cBhvr>
                                        <p:cTn id="126" dur="1000"/>
                                        <p:tgtEl>
                                          <p:spTgt spid="7196"/>
                                        </p:tgtEl>
                                      </p:cBhvr>
                                    </p:animEffect>
                                    <p:anim calcmode="lin" valueType="num">
                                      <p:cBhvr>
                                        <p:cTn id="127" dur="1000" fill="hold"/>
                                        <p:tgtEl>
                                          <p:spTgt spid="7196"/>
                                        </p:tgtEl>
                                        <p:attrNameLst>
                                          <p:attrName>ppt_x</p:attrName>
                                        </p:attrNameLst>
                                      </p:cBhvr>
                                      <p:tavLst>
                                        <p:tav tm="0">
                                          <p:val>
                                            <p:strVal val="#ppt_x"/>
                                          </p:val>
                                        </p:tav>
                                        <p:tav tm="100000">
                                          <p:val>
                                            <p:strVal val="#ppt_x"/>
                                          </p:val>
                                        </p:tav>
                                      </p:tavLst>
                                    </p:anim>
                                    <p:anim calcmode="lin" valueType="num">
                                      <p:cBhvr>
                                        <p:cTn id="128" dur="1000" fill="hold"/>
                                        <p:tgtEl>
                                          <p:spTgt spid="7196"/>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4" fill="hold" grpId="0" nodeType="clickEffect">
                                  <p:stCondLst>
                                    <p:cond delay="0"/>
                                  </p:stCondLst>
                                  <p:childTnLst>
                                    <p:set>
                                      <p:cBhvr>
                                        <p:cTn id="132" dur="1" fill="hold">
                                          <p:stCondLst>
                                            <p:cond delay="0"/>
                                          </p:stCondLst>
                                        </p:cTn>
                                        <p:tgtEl>
                                          <p:spTgt spid="7189"/>
                                        </p:tgtEl>
                                        <p:attrNameLst>
                                          <p:attrName>style.visibility</p:attrName>
                                        </p:attrNameLst>
                                      </p:cBhvr>
                                      <p:to>
                                        <p:strVal val="visible"/>
                                      </p:to>
                                    </p:set>
                                    <p:anim calcmode="lin" valueType="num">
                                      <p:cBhvr additive="base">
                                        <p:cTn id="133" dur="500" fill="hold"/>
                                        <p:tgtEl>
                                          <p:spTgt spid="7189"/>
                                        </p:tgtEl>
                                        <p:attrNameLst>
                                          <p:attrName>ppt_x</p:attrName>
                                        </p:attrNameLst>
                                      </p:cBhvr>
                                      <p:tavLst>
                                        <p:tav tm="0">
                                          <p:val>
                                            <p:strVal val="#ppt_x"/>
                                          </p:val>
                                        </p:tav>
                                        <p:tav tm="100000">
                                          <p:val>
                                            <p:strVal val="#ppt_x"/>
                                          </p:val>
                                        </p:tav>
                                      </p:tavLst>
                                    </p:anim>
                                    <p:anim calcmode="lin" valueType="num">
                                      <p:cBhvr additive="base">
                                        <p:cTn id="134" dur="500" fill="hold"/>
                                        <p:tgtEl>
                                          <p:spTgt spid="7189"/>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7190"/>
                                        </p:tgtEl>
                                        <p:attrNameLst>
                                          <p:attrName>style.visibility</p:attrName>
                                        </p:attrNameLst>
                                      </p:cBhvr>
                                      <p:to>
                                        <p:strVal val="visible"/>
                                      </p:to>
                                    </p:set>
                                    <p:anim calcmode="lin" valueType="num">
                                      <p:cBhvr additive="base">
                                        <p:cTn id="137" dur="500" fill="hold"/>
                                        <p:tgtEl>
                                          <p:spTgt spid="7190"/>
                                        </p:tgtEl>
                                        <p:attrNameLst>
                                          <p:attrName>ppt_x</p:attrName>
                                        </p:attrNameLst>
                                      </p:cBhvr>
                                      <p:tavLst>
                                        <p:tav tm="0">
                                          <p:val>
                                            <p:strVal val="#ppt_x"/>
                                          </p:val>
                                        </p:tav>
                                        <p:tav tm="100000">
                                          <p:val>
                                            <p:strVal val="#ppt_x"/>
                                          </p:val>
                                        </p:tav>
                                      </p:tavLst>
                                    </p:anim>
                                    <p:anim calcmode="lin" valueType="num">
                                      <p:cBhvr additive="base">
                                        <p:cTn id="138" dur="500" fill="hold"/>
                                        <p:tgtEl>
                                          <p:spTgt spid="7190"/>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1"/>
                                        </p:tgtEl>
                                        <p:attrNameLst>
                                          <p:attrName>style.visibility</p:attrName>
                                        </p:attrNameLst>
                                      </p:cBhvr>
                                      <p:to>
                                        <p:strVal val="visible"/>
                                      </p:to>
                                    </p:set>
                                    <p:anim calcmode="lin" valueType="num">
                                      <p:cBhvr additive="base">
                                        <p:cTn id="141" dur="500" fill="hold"/>
                                        <p:tgtEl>
                                          <p:spTgt spid="31"/>
                                        </p:tgtEl>
                                        <p:attrNameLst>
                                          <p:attrName>ppt_x</p:attrName>
                                        </p:attrNameLst>
                                      </p:cBhvr>
                                      <p:tavLst>
                                        <p:tav tm="0">
                                          <p:val>
                                            <p:strVal val="#ppt_x"/>
                                          </p:val>
                                        </p:tav>
                                        <p:tav tm="100000">
                                          <p:val>
                                            <p:strVal val="#ppt_x"/>
                                          </p:val>
                                        </p:tav>
                                      </p:tavLst>
                                    </p:anim>
                                    <p:anim calcmode="lin" valueType="num">
                                      <p:cBhvr additive="base">
                                        <p:cTn id="142" dur="500" fill="hold"/>
                                        <p:tgtEl>
                                          <p:spTgt spid="31"/>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7188"/>
                                        </p:tgtEl>
                                        <p:attrNameLst>
                                          <p:attrName>style.visibility</p:attrName>
                                        </p:attrNameLst>
                                      </p:cBhvr>
                                      <p:to>
                                        <p:strVal val="visible"/>
                                      </p:to>
                                    </p:set>
                                    <p:anim calcmode="lin" valueType="num">
                                      <p:cBhvr additive="base">
                                        <p:cTn id="145" dur="500" fill="hold"/>
                                        <p:tgtEl>
                                          <p:spTgt spid="7188"/>
                                        </p:tgtEl>
                                        <p:attrNameLst>
                                          <p:attrName>ppt_x</p:attrName>
                                        </p:attrNameLst>
                                      </p:cBhvr>
                                      <p:tavLst>
                                        <p:tav tm="0">
                                          <p:val>
                                            <p:strVal val="#ppt_x"/>
                                          </p:val>
                                        </p:tav>
                                        <p:tav tm="100000">
                                          <p:val>
                                            <p:strVal val="#ppt_x"/>
                                          </p:val>
                                        </p:tav>
                                      </p:tavLst>
                                    </p:anim>
                                    <p:anim calcmode="lin" valueType="num">
                                      <p:cBhvr additive="base">
                                        <p:cTn id="146" dur="500" fill="hold"/>
                                        <p:tgtEl>
                                          <p:spTgt spid="71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P spid="7172" grpId="0" animBg="1"/>
      <p:bldP spid="7173" grpId="0"/>
      <p:bldP spid="7174" grpId="0"/>
      <p:bldP spid="7175" grpId="0"/>
      <p:bldP spid="7176" grpId="0"/>
      <p:bldP spid="7177" grpId="0"/>
      <p:bldP spid="7178" grpId="0"/>
      <p:bldP spid="7179" grpId="0"/>
      <p:bldP spid="7180" grpId="0"/>
      <p:bldP spid="7181" grpId="0"/>
      <p:bldP spid="7187" grpId="0"/>
      <p:bldP spid="7188" grpId="0"/>
      <p:bldP spid="7189" grpId="0"/>
      <p:bldP spid="7190" grpId="0"/>
      <p:bldP spid="29719" grpId="0"/>
      <p:bldP spid="7194" grpId="0"/>
      <p:bldP spid="7195" grpId="0"/>
      <p:bldP spid="31" grpId="0"/>
      <p:bldP spid="29724" grpId="0"/>
      <p:bldP spid="15" grpId="0" animBg="1"/>
      <p:bldP spid="46" grpId="0" animBg="1"/>
      <p:bldP spid="47" grpId="0" animBg="1"/>
      <p:bldP spid="3" grpId="0"/>
      <p:bldP spid="3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normAutofit/>
          </a:bodyPr>
          <a:lstStyle/>
          <a:p>
            <a:pPr algn="ctr" fontAlgn="auto">
              <a:spcAft>
                <a:spcPts val="0"/>
              </a:spcAft>
              <a:defRPr/>
            </a:pPr>
            <a:r>
              <a:rPr lang="az-Latn-AZ" sz="3200" dirty="0">
                <a:solidFill>
                  <a:schemeClr val="accent2">
                    <a:lumMod val="50000"/>
                  </a:schemeClr>
                </a:solidFill>
              </a:rPr>
              <a:t>Əsas diaqnostik məsələlər</a:t>
            </a:r>
          </a:p>
        </p:txBody>
      </p:sp>
      <p:sp>
        <p:nvSpPr>
          <p:cNvPr id="30722" name="Rectangle 3"/>
          <p:cNvSpPr>
            <a:spLocks noGrp="1" noChangeArrowheads="1"/>
          </p:cNvSpPr>
          <p:nvPr>
            <p:ph idx="1"/>
          </p:nvPr>
        </p:nvSpPr>
        <p:spPr/>
        <p:txBody>
          <a:bodyPr/>
          <a:lstStyle/>
          <a:p>
            <a:r>
              <a:rPr lang="az-Latn-AZ" b="1" dirty="0">
                <a:latin typeface="+mj-lt"/>
              </a:rPr>
              <a:t>Qaraciyər xəstəliyinə şübhə</a:t>
            </a:r>
          </a:p>
          <a:p>
            <a:endParaRPr lang="az-Latn-AZ" b="1" dirty="0">
              <a:latin typeface="+mj-lt"/>
            </a:endParaRPr>
          </a:p>
          <a:p>
            <a:r>
              <a:rPr lang="az-Latn-AZ" b="1" dirty="0">
                <a:latin typeface="+mj-lt"/>
              </a:rPr>
              <a:t>Qaraciyər xəstəliyi – törəmə va ya diffuz xəstəliyi varmı?</a:t>
            </a:r>
          </a:p>
          <a:p>
            <a:endParaRPr lang="az-Latn-AZ" b="1" dirty="0">
              <a:latin typeface="+mj-lt"/>
            </a:endParaRPr>
          </a:p>
          <a:p>
            <a:r>
              <a:rPr lang="az-Latn-AZ" b="1" dirty="0">
                <a:latin typeface="+mj-lt"/>
              </a:rPr>
              <a:t>Qaraciyər xəstəliyinin təbiəti nədir?</a:t>
            </a:r>
          </a:p>
          <a:p>
            <a:endParaRPr lang="az-Latn-AZ" b="1" dirty="0">
              <a:latin typeface="+mj-lt"/>
            </a:endParaRPr>
          </a:p>
          <a:p>
            <a:r>
              <a:rPr lang="az-Latn-AZ" b="1" dirty="0">
                <a:latin typeface="+mj-lt"/>
              </a:rPr>
              <a:t>Ağırlıq dərəcəsi hansıdır?</a:t>
            </a:r>
          </a:p>
        </p:txBody>
      </p:sp>
      <p:sp>
        <p:nvSpPr>
          <p:cNvPr id="30723" name="Footer Placeholder 4"/>
          <p:cNvSpPr>
            <a:spLocks noGrp="1"/>
          </p:cNvSpPr>
          <p:nvPr>
            <p:ph type="ftr" sz="quarter" idx="11"/>
          </p:nvPr>
        </p:nvSpPr>
        <p:spPr bwMode="auto">
          <a:solidFill>
            <a:srgbClr val="0070C0"/>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a:solidFill>
                  <a:schemeClr val="bg1"/>
                </a:solidFill>
              </a:rPr>
              <a:t>Prof. NYBay</a:t>
            </a:r>
          </a:p>
        </p:txBody>
      </p:sp>
      <p:sp>
        <p:nvSpPr>
          <p:cNvPr id="5" name="TextBox 4">
            <a:extLst>
              <a:ext uri="{FF2B5EF4-FFF2-40B4-BE49-F238E27FC236}">
                <a16:creationId xmlns:a16="http://schemas.microsoft.com/office/drawing/2014/main" id="{EF89FC41-5706-456E-BD9C-D774452E0E3F}"/>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a:bodyPr>
          <a:lstStyle/>
          <a:p>
            <a:pPr algn="ctr" fontAlgn="auto">
              <a:spcAft>
                <a:spcPts val="0"/>
              </a:spcAft>
              <a:defRPr/>
            </a:pPr>
            <a:r>
              <a:rPr lang="az-Latn-AZ" sz="3200" dirty="0">
                <a:solidFill>
                  <a:schemeClr val="accent2">
                    <a:lumMod val="50000"/>
                  </a:schemeClr>
                </a:solidFill>
              </a:rPr>
              <a:t>Qaraciyər xəstəliklərinə şübhə ?</a:t>
            </a:r>
          </a:p>
        </p:txBody>
      </p:sp>
      <p:sp>
        <p:nvSpPr>
          <p:cNvPr id="4099" name="Rectangle 3"/>
          <p:cNvSpPr>
            <a:spLocks noGrp="1" noChangeArrowheads="1"/>
          </p:cNvSpPr>
          <p:nvPr>
            <p:ph idx="1"/>
          </p:nvPr>
        </p:nvSpPr>
        <p:spPr>
          <a:xfrm>
            <a:off x="3215680" y="1481138"/>
            <a:ext cx="6995120" cy="4525962"/>
          </a:xfrm>
        </p:spPr>
        <p:txBody>
          <a:bodyPr>
            <a:normAutofit fontScale="92500" lnSpcReduction="10000"/>
          </a:bodyPr>
          <a:lstStyle/>
          <a:p>
            <a:pPr>
              <a:lnSpc>
                <a:spcPct val="90000"/>
              </a:lnSpc>
            </a:pPr>
            <a:r>
              <a:rPr lang="az-Latn-AZ" sz="2400" b="1" dirty="0">
                <a:latin typeface="+mj-lt"/>
              </a:rPr>
              <a:t>Sarılıq</a:t>
            </a:r>
          </a:p>
          <a:p>
            <a:pPr>
              <a:lnSpc>
                <a:spcPct val="90000"/>
              </a:lnSpc>
            </a:pPr>
            <a:r>
              <a:rPr lang="az-Latn-AZ" sz="2400" b="1" dirty="0">
                <a:latin typeface="+mj-lt"/>
              </a:rPr>
              <a:t>Halsızlıq</a:t>
            </a:r>
          </a:p>
          <a:p>
            <a:pPr>
              <a:lnSpc>
                <a:spcPct val="90000"/>
              </a:lnSpc>
            </a:pPr>
            <a:r>
              <a:rPr lang="az-Latn-AZ" sz="2400" b="1" dirty="0">
                <a:latin typeface="+mj-lt"/>
              </a:rPr>
              <a:t>Qaşınma</a:t>
            </a:r>
          </a:p>
          <a:p>
            <a:pPr>
              <a:lnSpc>
                <a:spcPct val="90000"/>
              </a:lnSpc>
            </a:pPr>
            <a:r>
              <a:rPr lang="az-Latn-AZ" sz="2400" b="1" dirty="0">
                <a:latin typeface="+mj-lt"/>
              </a:rPr>
              <a:t>Qarında ağrı</a:t>
            </a:r>
          </a:p>
          <a:p>
            <a:pPr>
              <a:lnSpc>
                <a:spcPct val="90000"/>
              </a:lnSpc>
            </a:pPr>
            <a:r>
              <a:rPr lang="az-Latn-AZ" sz="2400" b="1" dirty="0">
                <a:latin typeface="+mj-lt"/>
              </a:rPr>
              <a:t>Assit</a:t>
            </a:r>
          </a:p>
          <a:p>
            <a:pPr>
              <a:lnSpc>
                <a:spcPct val="90000"/>
              </a:lnSpc>
            </a:pPr>
            <a:r>
              <a:rPr lang="az-Latn-AZ" sz="2400" b="1" dirty="0">
                <a:latin typeface="+mj-lt"/>
              </a:rPr>
              <a:t>Piylənmə</a:t>
            </a:r>
          </a:p>
          <a:p>
            <a:pPr>
              <a:lnSpc>
                <a:spcPct val="90000"/>
              </a:lnSpc>
            </a:pPr>
            <a:r>
              <a:rPr lang="az-Latn-AZ" sz="2400" b="1" dirty="0">
                <a:latin typeface="+mj-lt"/>
              </a:rPr>
              <a:t>Mədə-bağırsaq qanaxması</a:t>
            </a:r>
          </a:p>
          <a:p>
            <a:pPr>
              <a:lnSpc>
                <a:spcPct val="90000"/>
              </a:lnSpc>
            </a:pPr>
            <a:r>
              <a:rPr lang="az-Latn-AZ" sz="2400" b="1" dirty="0">
                <a:latin typeface="+mj-lt"/>
              </a:rPr>
              <a:t>Hepatomeqaliya</a:t>
            </a:r>
          </a:p>
          <a:p>
            <a:pPr>
              <a:lnSpc>
                <a:spcPct val="90000"/>
              </a:lnSpc>
            </a:pPr>
            <a:r>
              <a:rPr lang="az-Latn-AZ" sz="2400" b="1" dirty="0">
                <a:latin typeface="+mj-lt"/>
              </a:rPr>
              <a:t>Laborator dəyişikliklər</a:t>
            </a:r>
          </a:p>
          <a:p>
            <a:pPr>
              <a:lnSpc>
                <a:spcPct val="90000"/>
              </a:lnSpc>
            </a:pPr>
            <a:r>
              <a:rPr lang="az-Latn-AZ" sz="2400" b="1" dirty="0">
                <a:latin typeface="+mj-lt"/>
              </a:rPr>
              <a:t>Metastaz axtarışı</a:t>
            </a:r>
          </a:p>
          <a:p>
            <a:pPr>
              <a:lnSpc>
                <a:spcPct val="90000"/>
              </a:lnSpc>
            </a:pPr>
            <a:r>
              <a:rPr lang="az-Latn-AZ" sz="2400" b="1" dirty="0">
                <a:latin typeface="+mj-lt"/>
              </a:rPr>
              <a:t>Skrining</a:t>
            </a:r>
            <a:endParaRPr lang="az-Latn-AZ" sz="1800" b="1" dirty="0">
              <a:latin typeface="+mj-lt"/>
            </a:endParaRPr>
          </a:p>
        </p:txBody>
      </p:sp>
      <p:sp>
        <p:nvSpPr>
          <p:cNvPr id="31747" name="Footer Placeholder 4"/>
          <p:cNvSpPr>
            <a:spLocks noGrp="1"/>
          </p:cNvSpPr>
          <p:nvPr>
            <p:ph type="ftr" sz="quarter" idx="11"/>
          </p:nvPr>
        </p:nvSpPr>
        <p:spPr bwMode="auto">
          <a:solidFill>
            <a:srgbClr val="0070C0"/>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DC068A85-2EFB-41A5-9B28-70692A51025C}"/>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11549057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p:cTn id="7" dur="1000" fill="hold"/>
                                        <p:tgtEl>
                                          <p:spTgt spid="4099">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9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9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4099">
                                            <p:txEl>
                                              <p:pRg st="1" end="1"/>
                                            </p:txEl>
                                          </p:spTgt>
                                        </p:tgtEl>
                                        <p:attrNameLst>
                                          <p:attrName>style.visibility</p:attrName>
                                        </p:attrNameLst>
                                      </p:cBhvr>
                                      <p:to>
                                        <p:strVal val="visible"/>
                                      </p:to>
                                    </p:set>
                                    <p:anim calcmode="lin" valueType="num">
                                      <p:cBhvr>
                                        <p:cTn id="14" dur="1000" fill="hold"/>
                                        <p:tgtEl>
                                          <p:spTgt spid="4099">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409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4099">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4099">
                                            <p:txEl>
                                              <p:pRg st="2" end="2"/>
                                            </p:txEl>
                                          </p:spTgt>
                                        </p:tgtEl>
                                        <p:attrNameLst>
                                          <p:attrName>style.visibility</p:attrName>
                                        </p:attrNameLst>
                                      </p:cBhvr>
                                      <p:to>
                                        <p:strVal val="visible"/>
                                      </p:to>
                                    </p:set>
                                    <p:anim calcmode="lin" valueType="num">
                                      <p:cBhvr>
                                        <p:cTn id="21" dur="1000" fill="hold"/>
                                        <p:tgtEl>
                                          <p:spTgt spid="4099">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409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4099">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4099">
                                            <p:txEl>
                                              <p:pRg st="3" end="3"/>
                                            </p:txEl>
                                          </p:spTgt>
                                        </p:tgtEl>
                                        <p:attrNameLst>
                                          <p:attrName>style.visibility</p:attrName>
                                        </p:attrNameLst>
                                      </p:cBhvr>
                                      <p:to>
                                        <p:strVal val="visible"/>
                                      </p:to>
                                    </p:set>
                                    <p:anim calcmode="lin" valueType="num">
                                      <p:cBhvr>
                                        <p:cTn id="28" dur="1000" fill="hold"/>
                                        <p:tgtEl>
                                          <p:spTgt spid="4099">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4099">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4099">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4099">
                                            <p:txEl>
                                              <p:pRg st="4" end="4"/>
                                            </p:txEl>
                                          </p:spTgt>
                                        </p:tgtEl>
                                        <p:attrNameLst>
                                          <p:attrName>style.visibility</p:attrName>
                                        </p:attrNameLst>
                                      </p:cBhvr>
                                      <p:to>
                                        <p:strVal val="visible"/>
                                      </p:to>
                                    </p:set>
                                    <p:anim calcmode="lin" valueType="num">
                                      <p:cBhvr>
                                        <p:cTn id="35" dur="1000" fill="hold"/>
                                        <p:tgtEl>
                                          <p:spTgt spid="4099">
                                            <p:txEl>
                                              <p:pRg st="4" end="4"/>
                                            </p:txEl>
                                          </p:spTgt>
                                        </p:tgtEl>
                                        <p:attrNameLst>
                                          <p:attrName>ppt_x</p:attrName>
                                        </p:attrNameLst>
                                      </p:cBhvr>
                                      <p:tavLst>
                                        <p:tav tm="0">
                                          <p:val>
                                            <p:strVal val="#ppt_x-.2"/>
                                          </p:val>
                                        </p:tav>
                                        <p:tav tm="100000">
                                          <p:val>
                                            <p:strVal val="#ppt_x"/>
                                          </p:val>
                                        </p:tav>
                                      </p:tavLst>
                                    </p:anim>
                                    <p:anim calcmode="lin" valueType="num">
                                      <p:cBhvr>
                                        <p:cTn id="36" dur="1000" fill="hold"/>
                                        <p:tgtEl>
                                          <p:spTgt spid="4099">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4099">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4099">
                                            <p:txEl>
                                              <p:pRg st="5" end="5"/>
                                            </p:txEl>
                                          </p:spTgt>
                                        </p:tgtEl>
                                        <p:attrNameLst>
                                          <p:attrName>style.visibility</p:attrName>
                                        </p:attrNameLst>
                                      </p:cBhvr>
                                      <p:to>
                                        <p:strVal val="visible"/>
                                      </p:to>
                                    </p:set>
                                    <p:anim calcmode="lin" valueType="num">
                                      <p:cBhvr>
                                        <p:cTn id="42" dur="1000" fill="hold"/>
                                        <p:tgtEl>
                                          <p:spTgt spid="4099">
                                            <p:txEl>
                                              <p:pRg st="5" end="5"/>
                                            </p:txEl>
                                          </p:spTgt>
                                        </p:tgtEl>
                                        <p:attrNameLst>
                                          <p:attrName>ppt_x</p:attrName>
                                        </p:attrNameLst>
                                      </p:cBhvr>
                                      <p:tavLst>
                                        <p:tav tm="0">
                                          <p:val>
                                            <p:strVal val="#ppt_x-.2"/>
                                          </p:val>
                                        </p:tav>
                                        <p:tav tm="100000">
                                          <p:val>
                                            <p:strVal val="#ppt_x"/>
                                          </p:val>
                                        </p:tav>
                                      </p:tavLst>
                                    </p:anim>
                                    <p:anim calcmode="lin" valueType="num">
                                      <p:cBhvr>
                                        <p:cTn id="43" dur="1000" fill="hold"/>
                                        <p:tgtEl>
                                          <p:spTgt spid="4099">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4099">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grpId="0" nodeType="clickEffect">
                                  <p:stCondLst>
                                    <p:cond delay="0"/>
                                  </p:stCondLst>
                                  <p:childTnLst>
                                    <p:set>
                                      <p:cBhvr>
                                        <p:cTn id="48" dur="1" fill="hold">
                                          <p:stCondLst>
                                            <p:cond delay="0"/>
                                          </p:stCondLst>
                                        </p:cTn>
                                        <p:tgtEl>
                                          <p:spTgt spid="4099">
                                            <p:txEl>
                                              <p:pRg st="6" end="6"/>
                                            </p:txEl>
                                          </p:spTgt>
                                        </p:tgtEl>
                                        <p:attrNameLst>
                                          <p:attrName>style.visibility</p:attrName>
                                        </p:attrNameLst>
                                      </p:cBhvr>
                                      <p:to>
                                        <p:strVal val="visible"/>
                                      </p:to>
                                    </p:set>
                                    <p:anim calcmode="lin" valueType="num">
                                      <p:cBhvr>
                                        <p:cTn id="49" dur="1000" fill="hold"/>
                                        <p:tgtEl>
                                          <p:spTgt spid="4099">
                                            <p:txEl>
                                              <p:pRg st="6" end="6"/>
                                            </p:txEl>
                                          </p:spTgt>
                                        </p:tgtEl>
                                        <p:attrNameLst>
                                          <p:attrName>ppt_x</p:attrName>
                                        </p:attrNameLst>
                                      </p:cBhvr>
                                      <p:tavLst>
                                        <p:tav tm="0">
                                          <p:val>
                                            <p:strVal val="#ppt_x-.2"/>
                                          </p:val>
                                        </p:tav>
                                        <p:tav tm="100000">
                                          <p:val>
                                            <p:strVal val="#ppt_x"/>
                                          </p:val>
                                        </p:tav>
                                      </p:tavLst>
                                    </p:anim>
                                    <p:anim calcmode="lin" valueType="num">
                                      <p:cBhvr>
                                        <p:cTn id="50" dur="1000" fill="hold"/>
                                        <p:tgtEl>
                                          <p:spTgt spid="4099">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51" dur="1000"/>
                                        <p:tgtEl>
                                          <p:spTgt spid="4099">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grpId="0" nodeType="clickEffect">
                                  <p:stCondLst>
                                    <p:cond delay="0"/>
                                  </p:stCondLst>
                                  <p:childTnLst>
                                    <p:set>
                                      <p:cBhvr>
                                        <p:cTn id="55" dur="1" fill="hold">
                                          <p:stCondLst>
                                            <p:cond delay="0"/>
                                          </p:stCondLst>
                                        </p:cTn>
                                        <p:tgtEl>
                                          <p:spTgt spid="4099">
                                            <p:txEl>
                                              <p:pRg st="7" end="7"/>
                                            </p:txEl>
                                          </p:spTgt>
                                        </p:tgtEl>
                                        <p:attrNameLst>
                                          <p:attrName>style.visibility</p:attrName>
                                        </p:attrNameLst>
                                      </p:cBhvr>
                                      <p:to>
                                        <p:strVal val="visible"/>
                                      </p:to>
                                    </p:set>
                                    <p:anim calcmode="lin" valueType="num">
                                      <p:cBhvr>
                                        <p:cTn id="56" dur="1000" fill="hold"/>
                                        <p:tgtEl>
                                          <p:spTgt spid="4099">
                                            <p:txEl>
                                              <p:pRg st="7" end="7"/>
                                            </p:txEl>
                                          </p:spTgt>
                                        </p:tgtEl>
                                        <p:attrNameLst>
                                          <p:attrName>ppt_x</p:attrName>
                                        </p:attrNameLst>
                                      </p:cBhvr>
                                      <p:tavLst>
                                        <p:tav tm="0">
                                          <p:val>
                                            <p:strVal val="#ppt_x-.2"/>
                                          </p:val>
                                        </p:tav>
                                        <p:tav tm="100000">
                                          <p:val>
                                            <p:strVal val="#ppt_x"/>
                                          </p:val>
                                        </p:tav>
                                      </p:tavLst>
                                    </p:anim>
                                    <p:anim calcmode="lin" valueType="num">
                                      <p:cBhvr>
                                        <p:cTn id="57" dur="1000" fill="hold"/>
                                        <p:tgtEl>
                                          <p:spTgt spid="4099">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8" dur="1000"/>
                                        <p:tgtEl>
                                          <p:spTgt spid="4099">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9" presetClass="entr" presetSubtype="0" fill="hold" grpId="0" nodeType="clickEffect">
                                  <p:stCondLst>
                                    <p:cond delay="0"/>
                                  </p:stCondLst>
                                  <p:childTnLst>
                                    <p:set>
                                      <p:cBhvr>
                                        <p:cTn id="62" dur="1" fill="hold">
                                          <p:stCondLst>
                                            <p:cond delay="0"/>
                                          </p:stCondLst>
                                        </p:cTn>
                                        <p:tgtEl>
                                          <p:spTgt spid="4099">
                                            <p:txEl>
                                              <p:pRg st="8" end="8"/>
                                            </p:txEl>
                                          </p:spTgt>
                                        </p:tgtEl>
                                        <p:attrNameLst>
                                          <p:attrName>style.visibility</p:attrName>
                                        </p:attrNameLst>
                                      </p:cBhvr>
                                      <p:to>
                                        <p:strVal val="visible"/>
                                      </p:to>
                                    </p:set>
                                    <p:anim calcmode="lin" valueType="num">
                                      <p:cBhvr>
                                        <p:cTn id="63" dur="1000" fill="hold"/>
                                        <p:tgtEl>
                                          <p:spTgt spid="4099">
                                            <p:txEl>
                                              <p:pRg st="8" end="8"/>
                                            </p:txEl>
                                          </p:spTgt>
                                        </p:tgtEl>
                                        <p:attrNameLst>
                                          <p:attrName>ppt_x</p:attrName>
                                        </p:attrNameLst>
                                      </p:cBhvr>
                                      <p:tavLst>
                                        <p:tav tm="0">
                                          <p:val>
                                            <p:strVal val="#ppt_x-.2"/>
                                          </p:val>
                                        </p:tav>
                                        <p:tav tm="100000">
                                          <p:val>
                                            <p:strVal val="#ppt_x"/>
                                          </p:val>
                                        </p:tav>
                                      </p:tavLst>
                                    </p:anim>
                                    <p:anim calcmode="lin" valueType="num">
                                      <p:cBhvr>
                                        <p:cTn id="64" dur="1000" fill="hold"/>
                                        <p:tgtEl>
                                          <p:spTgt spid="4099">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65" dur="1000"/>
                                        <p:tgtEl>
                                          <p:spTgt spid="4099">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29" presetClass="entr" presetSubtype="0" fill="hold" grpId="0" nodeType="clickEffect">
                                  <p:stCondLst>
                                    <p:cond delay="0"/>
                                  </p:stCondLst>
                                  <p:childTnLst>
                                    <p:set>
                                      <p:cBhvr>
                                        <p:cTn id="69" dur="1" fill="hold">
                                          <p:stCondLst>
                                            <p:cond delay="0"/>
                                          </p:stCondLst>
                                        </p:cTn>
                                        <p:tgtEl>
                                          <p:spTgt spid="4099">
                                            <p:txEl>
                                              <p:pRg st="9" end="9"/>
                                            </p:txEl>
                                          </p:spTgt>
                                        </p:tgtEl>
                                        <p:attrNameLst>
                                          <p:attrName>style.visibility</p:attrName>
                                        </p:attrNameLst>
                                      </p:cBhvr>
                                      <p:to>
                                        <p:strVal val="visible"/>
                                      </p:to>
                                    </p:set>
                                    <p:anim calcmode="lin" valueType="num">
                                      <p:cBhvr>
                                        <p:cTn id="70" dur="1000" fill="hold"/>
                                        <p:tgtEl>
                                          <p:spTgt spid="4099">
                                            <p:txEl>
                                              <p:pRg st="9" end="9"/>
                                            </p:txEl>
                                          </p:spTgt>
                                        </p:tgtEl>
                                        <p:attrNameLst>
                                          <p:attrName>ppt_x</p:attrName>
                                        </p:attrNameLst>
                                      </p:cBhvr>
                                      <p:tavLst>
                                        <p:tav tm="0">
                                          <p:val>
                                            <p:strVal val="#ppt_x-.2"/>
                                          </p:val>
                                        </p:tav>
                                        <p:tav tm="100000">
                                          <p:val>
                                            <p:strVal val="#ppt_x"/>
                                          </p:val>
                                        </p:tav>
                                      </p:tavLst>
                                    </p:anim>
                                    <p:anim calcmode="lin" valueType="num">
                                      <p:cBhvr>
                                        <p:cTn id="71" dur="1000" fill="hold"/>
                                        <p:tgtEl>
                                          <p:spTgt spid="4099">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72" dur="1000"/>
                                        <p:tgtEl>
                                          <p:spTgt spid="4099">
                                            <p:txEl>
                                              <p:pRg st="9" end="9"/>
                                            </p:txEl>
                                          </p:spTgt>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9" presetClass="entr" presetSubtype="0" fill="hold" grpId="0" nodeType="clickEffect">
                                  <p:stCondLst>
                                    <p:cond delay="0"/>
                                  </p:stCondLst>
                                  <p:childTnLst>
                                    <p:set>
                                      <p:cBhvr>
                                        <p:cTn id="76" dur="1" fill="hold">
                                          <p:stCondLst>
                                            <p:cond delay="0"/>
                                          </p:stCondLst>
                                        </p:cTn>
                                        <p:tgtEl>
                                          <p:spTgt spid="4099">
                                            <p:txEl>
                                              <p:pRg st="10" end="10"/>
                                            </p:txEl>
                                          </p:spTgt>
                                        </p:tgtEl>
                                        <p:attrNameLst>
                                          <p:attrName>style.visibility</p:attrName>
                                        </p:attrNameLst>
                                      </p:cBhvr>
                                      <p:to>
                                        <p:strVal val="visible"/>
                                      </p:to>
                                    </p:set>
                                    <p:anim calcmode="lin" valueType="num">
                                      <p:cBhvr>
                                        <p:cTn id="77" dur="1000" fill="hold"/>
                                        <p:tgtEl>
                                          <p:spTgt spid="4099">
                                            <p:txEl>
                                              <p:pRg st="10" end="10"/>
                                            </p:txEl>
                                          </p:spTgt>
                                        </p:tgtEl>
                                        <p:attrNameLst>
                                          <p:attrName>ppt_x</p:attrName>
                                        </p:attrNameLst>
                                      </p:cBhvr>
                                      <p:tavLst>
                                        <p:tav tm="0">
                                          <p:val>
                                            <p:strVal val="#ppt_x-.2"/>
                                          </p:val>
                                        </p:tav>
                                        <p:tav tm="100000">
                                          <p:val>
                                            <p:strVal val="#ppt_x"/>
                                          </p:val>
                                        </p:tav>
                                      </p:tavLst>
                                    </p:anim>
                                    <p:anim calcmode="lin" valueType="num">
                                      <p:cBhvr>
                                        <p:cTn id="78" dur="1000" fill="hold"/>
                                        <p:tgtEl>
                                          <p:spTgt spid="4099">
                                            <p:txEl>
                                              <p:pRg st="10" end="10"/>
                                            </p:txEl>
                                          </p:spTgt>
                                        </p:tgtEl>
                                        <p:attrNameLst>
                                          <p:attrName>ppt_y</p:attrName>
                                        </p:attrNameLst>
                                      </p:cBhvr>
                                      <p:tavLst>
                                        <p:tav tm="0">
                                          <p:val>
                                            <p:strVal val="#ppt_y"/>
                                          </p:val>
                                        </p:tav>
                                        <p:tav tm="100000">
                                          <p:val>
                                            <p:strVal val="#ppt_y"/>
                                          </p:val>
                                        </p:tav>
                                      </p:tavLst>
                                    </p:anim>
                                    <p:animEffect transition="in" filter="wipe(right)" prLst="gradientSize: 0.1">
                                      <p:cBhvr>
                                        <p:cTn id="79" dur="1000"/>
                                        <p:tgtEl>
                                          <p:spTgt spid="409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a:bodyPr>
          <a:lstStyle/>
          <a:p>
            <a:pPr algn="ctr" fontAlgn="auto">
              <a:spcAft>
                <a:spcPts val="0"/>
              </a:spcAft>
              <a:defRPr/>
            </a:pPr>
            <a:r>
              <a:rPr lang="az-Latn-AZ" sz="3200" dirty="0">
                <a:solidFill>
                  <a:schemeClr val="accent2">
                    <a:lumMod val="50000"/>
                  </a:schemeClr>
                </a:solidFill>
              </a:rPr>
              <a:t>Qaraciyər xəstəliyi varmı ?</a:t>
            </a:r>
          </a:p>
        </p:txBody>
      </p:sp>
      <p:sp>
        <p:nvSpPr>
          <p:cNvPr id="4099" name="Rectangle 3"/>
          <p:cNvSpPr>
            <a:spLocks noGrp="1" noChangeArrowheads="1"/>
          </p:cNvSpPr>
          <p:nvPr>
            <p:ph idx="1"/>
          </p:nvPr>
        </p:nvSpPr>
        <p:spPr/>
        <p:txBody>
          <a:bodyPr>
            <a:normAutofit fontScale="92500" lnSpcReduction="20000"/>
          </a:bodyPr>
          <a:lstStyle/>
          <a:p>
            <a:pPr algn="ctr">
              <a:lnSpc>
                <a:spcPct val="90000"/>
              </a:lnSpc>
              <a:buFontTx/>
              <a:buNone/>
            </a:pPr>
            <a:r>
              <a:rPr lang="az-Latn-AZ" sz="2800" b="1" dirty="0">
                <a:solidFill>
                  <a:srgbClr val="0070C0"/>
                </a:solidFill>
              </a:rPr>
              <a:t>BİRİNCİ PİLLƏ (İLKİN) MÜAYİNƏLƏR</a:t>
            </a:r>
          </a:p>
          <a:p>
            <a:pPr algn="ctr">
              <a:lnSpc>
                <a:spcPct val="90000"/>
              </a:lnSpc>
              <a:buFontTx/>
              <a:buNone/>
            </a:pPr>
            <a:endParaRPr lang="az-Latn-AZ" sz="2800" b="1" dirty="0">
              <a:solidFill>
                <a:srgbClr val="0070C0"/>
              </a:solidFill>
            </a:endParaRPr>
          </a:p>
          <a:p>
            <a:pPr>
              <a:lnSpc>
                <a:spcPct val="90000"/>
              </a:lnSpc>
            </a:pPr>
            <a:r>
              <a:rPr lang="az-Latn-AZ" sz="2800" b="1" dirty="0"/>
              <a:t>Klinik</a:t>
            </a:r>
          </a:p>
          <a:p>
            <a:pPr>
              <a:lnSpc>
                <a:spcPct val="90000"/>
              </a:lnSpc>
            </a:pPr>
            <a:endParaRPr lang="az-Latn-AZ" sz="2800" dirty="0"/>
          </a:p>
          <a:p>
            <a:pPr>
              <a:lnSpc>
                <a:spcPct val="90000"/>
              </a:lnSpc>
            </a:pPr>
            <a:r>
              <a:rPr lang="az-Latn-AZ" sz="2800" b="1" dirty="0"/>
              <a:t>Laborator</a:t>
            </a:r>
          </a:p>
          <a:p>
            <a:pPr lvl="1">
              <a:lnSpc>
                <a:spcPct val="90000"/>
              </a:lnSpc>
            </a:pPr>
            <a:r>
              <a:rPr lang="az-Latn-AZ" sz="2400" dirty="0"/>
              <a:t>ALT, AST</a:t>
            </a:r>
          </a:p>
          <a:p>
            <a:pPr lvl="1">
              <a:lnSpc>
                <a:spcPct val="90000"/>
              </a:lnSpc>
            </a:pPr>
            <a:r>
              <a:rPr lang="az-Latn-AZ" sz="2400" dirty="0"/>
              <a:t>Bilirubin</a:t>
            </a:r>
          </a:p>
          <a:p>
            <a:pPr lvl="1">
              <a:lnSpc>
                <a:spcPct val="90000"/>
              </a:lnSpc>
            </a:pPr>
            <a:r>
              <a:rPr lang="az-Latn-AZ" sz="2400" dirty="0"/>
              <a:t>QF, QQT</a:t>
            </a:r>
          </a:p>
          <a:p>
            <a:pPr lvl="1">
              <a:lnSpc>
                <a:spcPct val="90000"/>
              </a:lnSpc>
            </a:pPr>
            <a:r>
              <a:rPr lang="az-Latn-AZ" sz="2400" dirty="0"/>
              <a:t>HBsAg, Anti-HCV</a:t>
            </a:r>
          </a:p>
          <a:p>
            <a:pPr>
              <a:lnSpc>
                <a:spcPct val="90000"/>
              </a:lnSpc>
            </a:pPr>
            <a:endParaRPr lang="az-Latn-AZ" sz="2800" dirty="0"/>
          </a:p>
          <a:p>
            <a:pPr>
              <a:lnSpc>
                <a:spcPct val="90000"/>
              </a:lnSpc>
            </a:pPr>
            <a:r>
              <a:rPr lang="az-Latn-AZ" sz="2800" b="1" dirty="0"/>
              <a:t>USM</a:t>
            </a:r>
            <a:endParaRPr lang="az-Latn-AZ" sz="2000" b="1" dirty="0"/>
          </a:p>
        </p:txBody>
      </p:sp>
      <p:sp>
        <p:nvSpPr>
          <p:cNvPr id="31747" name="Footer Placeholder 4"/>
          <p:cNvSpPr>
            <a:spLocks noGrp="1"/>
          </p:cNvSpPr>
          <p:nvPr>
            <p:ph type="ftr" sz="quarter" idx="11"/>
          </p:nvPr>
        </p:nvSpPr>
        <p:spPr bwMode="auto">
          <a:solidFill>
            <a:srgbClr val="0070C0"/>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E8BA23D5-7873-4B12-A345-F323BD3387E6}"/>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32873804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p:cTn id="7" dur="1000" fill="hold"/>
                                        <p:tgtEl>
                                          <p:spTgt spid="4099">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9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9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4099">
                                            <p:txEl>
                                              <p:pRg st="2" end="2"/>
                                            </p:txEl>
                                          </p:spTgt>
                                        </p:tgtEl>
                                        <p:attrNameLst>
                                          <p:attrName>style.visibility</p:attrName>
                                        </p:attrNameLst>
                                      </p:cBhvr>
                                      <p:to>
                                        <p:strVal val="visible"/>
                                      </p:to>
                                    </p:set>
                                    <p:anim calcmode="lin" valueType="num">
                                      <p:cBhvr>
                                        <p:cTn id="14" dur="1000" fill="hold"/>
                                        <p:tgtEl>
                                          <p:spTgt spid="4099">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409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409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4099">
                                            <p:txEl>
                                              <p:pRg st="4" end="4"/>
                                            </p:txEl>
                                          </p:spTgt>
                                        </p:tgtEl>
                                        <p:attrNameLst>
                                          <p:attrName>style.visibility</p:attrName>
                                        </p:attrNameLst>
                                      </p:cBhvr>
                                      <p:to>
                                        <p:strVal val="visible"/>
                                      </p:to>
                                    </p:set>
                                    <p:anim calcmode="lin" valueType="num">
                                      <p:cBhvr>
                                        <p:cTn id="21" dur="1000" fill="hold"/>
                                        <p:tgtEl>
                                          <p:spTgt spid="4099">
                                            <p:txEl>
                                              <p:pRg st="4" end="4"/>
                                            </p:txEl>
                                          </p:spTgt>
                                        </p:tgtEl>
                                        <p:attrNameLst>
                                          <p:attrName>ppt_x</p:attrName>
                                        </p:attrNameLst>
                                      </p:cBhvr>
                                      <p:tavLst>
                                        <p:tav tm="0">
                                          <p:val>
                                            <p:strVal val="#ppt_x-.2"/>
                                          </p:val>
                                        </p:tav>
                                        <p:tav tm="100000">
                                          <p:val>
                                            <p:strVal val="#ppt_x"/>
                                          </p:val>
                                        </p:tav>
                                      </p:tavLst>
                                    </p:anim>
                                    <p:anim calcmode="lin" valueType="num">
                                      <p:cBhvr>
                                        <p:cTn id="22" dur="1000" fill="hold"/>
                                        <p:tgtEl>
                                          <p:spTgt spid="4099">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4099">
                                            <p:txEl>
                                              <p:pRg st="4" end="4"/>
                                            </p:txEl>
                                          </p:spTgt>
                                        </p:tgtEl>
                                      </p:cBhvr>
                                    </p:animEffect>
                                  </p:childTnLst>
                                </p:cTn>
                              </p:par>
                              <p:par>
                                <p:cTn id="24" presetID="29" presetClass="entr" presetSubtype="0" fill="hold" grpId="0" nodeType="withEffect">
                                  <p:stCondLst>
                                    <p:cond delay="0"/>
                                  </p:stCondLst>
                                  <p:childTnLst>
                                    <p:set>
                                      <p:cBhvr>
                                        <p:cTn id="25" dur="1" fill="hold">
                                          <p:stCondLst>
                                            <p:cond delay="0"/>
                                          </p:stCondLst>
                                        </p:cTn>
                                        <p:tgtEl>
                                          <p:spTgt spid="4099">
                                            <p:txEl>
                                              <p:pRg st="5" end="5"/>
                                            </p:txEl>
                                          </p:spTgt>
                                        </p:tgtEl>
                                        <p:attrNameLst>
                                          <p:attrName>style.visibility</p:attrName>
                                        </p:attrNameLst>
                                      </p:cBhvr>
                                      <p:to>
                                        <p:strVal val="visible"/>
                                      </p:to>
                                    </p:set>
                                    <p:anim calcmode="lin" valueType="num">
                                      <p:cBhvr>
                                        <p:cTn id="26" dur="1000" fill="hold"/>
                                        <p:tgtEl>
                                          <p:spTgt spid="4099">
                                            <p:txEl>
                                              <p:pRg st="5" end="5"/>
                                            </p:txEl>
                                          </p:spTgt>
                                        </p:tgtEl>
                                        <p:attrNameLst>
                                          <p:attrName>ppt_x</p:attrName>
                                        </p:attrNameLst>
                                      </p:cBhvr>
                                      <p:tavLst>
                                        <p:tav tm="0">
                                          <p:val>
                                            <p:strVal val="#ppt_x-.2"/>
                                          </p:val>
                                        </p:tav>
                                        <p:tav tm="100000">
                                          <p:val>
                                            <p:strVal val="#ppt_x"/>
                                          </p:val>
                                        </p:tav>
                                      </p:tavLst>
                                    </p:anim>
                                    <p:anim calcmode="lin" valueType="num">
                                      <p:cBhvr>
                                        <p:cTn id="27" dur="1000" fill="hold"/>
                                        <p:tgtEl>
                                          <p:spTgt spid="4099">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4099">
                                            <p:txEl>
                                              <p:pRg st="5" end="5"/>
                                            </p:txEl>
                                          </p:spTgt>
                                        </p:tgtEl>
                                      </p:cBhvr>
                                    </p:animEffect>
                                  </p:childTnLst>
                                </p:cTn>
                              </p:par>
                              <p:par>
                                <p:cTn id="29" presetID="29" presetClass="entr" presetSubtype="0" fill="hold" grpId="0" nodeType="withEffect">
                                  <p:stCondLst>
                                    <p:cond delay="0"/>
                                  </p:stCondLst>
                                  <p:childTnLst>
                                    <p:set>
                                      <p:cBhvr>
                                        <p:cTn id="30" dur="1" fill="hold">
                                          <p:stCondLst>
                                            <p:cond delay="0"/>
                                          </p:stCondLst>
                                        </p:cTn>
                                        <p:tgtEl>
                                          <p:spTgt spid="4099">
                                            <p:txEl>
                                              <p:pRg st="6" end="6"/>
                                            </p:txEl>
                                          </p:spTgt>
                                        </p:tgtEl>
                                        <p:attrNameLst>
                                          <p:attrName>style.visibility</p:attrName>
                                        </p:attrNameLst>
                                      </p:cBhvr>
                                      <p:to>
                                        <p:strVal val="visible"/>
                                      </p:to>
                                    </p:set>
                                    <p:anim calcmode="lin" valueType="num">
                                      <p:cBhvr>
                                        <p:cTn id="31" dur="1000" fill="hold"/>
                                        <p:tgtEl>
                                          <p:spTgt spid="4099">
                                            <p:txEl>
                                              <p:pRg st="6" end="6"/>
                                            </p:txEl>
                                          </p:spTgt>
                                        </p:tgtEl>
                                        <p:attrNameLst>
                                          <p:attrName>ppt_x</p:attrName>
                                        </p:attrNameLst>
                                      </p:cBhvr>
                                      <p:tavLst>
                                        <p:tav tm="0">
                                          <p:val>
                                            <p:strVal val="#ppt_x-.2"/>
                                          </p:val>
                                        </p:tav>
                                        <p:tav tm="100000">
                                          <p:val>
                                            <p:strVal val="#ppt_x"/>
                                          </p:val>
                                        </p:tav>
                                      </p:tavLst>
                                    </p:anim>
                                    <p:anim calcmode="lin" valueType="num">
                                      <p:cBhvr>
                                        <p:cTn id="32" dur="1000" fill="hold"/>
                                        <p:tgtEl>
                                          <p:spTgt spid="4099">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4099">
                                            <p:txEl>
                                              <p:pRg st="6" end="6"/>
                                            </p:txEl>
                                          </p:spTgt>
                                        </p:tgtEl>
                                      </p:cBhvr>
                                    </p:animEffect>
                                  </p:childTnLst>
                                </p:cTn>
                              </p:par>
                              <p:par>
                                <p:cTn id="34" presetID="29" presetClass="entr" presetSubtype="0" fill="hold" grpId="0" nodeType="withEffect">
                                  <p:stCondLst>
                                    <p:cond delay="0"/>
                                  </p:stCondLst>
                                  <p:childTnLst>
                                    <p:set>
                                      <p:cBhvr>
                                        <p:cTn id="35" dur="1" fill="hold">
                                          <p:stCondLst>
                                            <p:cond delay="0"/>
                                          </p:stCondLst>
                                        </p:cTn>
                                        <p:tgtEl>
                                          <p:spTgt spid="4099">
                                            <p:txEl>
                                              <p:pRg st="7" end="7"/>
                                            </p:txEl>
                                          </p:spTgt>
                                        </p:tgtEl>
                                        <p:attrNameLst>
                                          <p:attrName>style.visibility</p:attrName>
                                        </p:attrNameLst>
                                      </p:cBhvr>
                                      <p:to>
                                        <p:strVal val="visible"/>
                                      </p:to>
                                    </p:set>
                                    <p:anim calcmode="lin" valueType="num">
                                      <p:cBhvr>
                                        <p:cTn id="36" dur="1000" fill="hold"/>
                                        <p:tgtEl>
                                          <p:spTgt spid="4099">
                                            <p:txEl>
                                              <p:pRg st="7" end="7"/>
                                            </p:txEl>
                                          </p:spTgt>
                                        </p:tgtEl>
                                        <p:attrNameLst>
                                          <p:attrName>ppt_x</p:attrName>
                                        </p:attrNameLst>
                                      </p:cBhvr>
                                      <p:tavLst>
                                        <p:tav tm="0">
                                          <p:val>
                                            <p:strVal val="#ppt_x-.2"/>
                                          </p:val>
                                        </p:tav>
                                        <p:tav tm="100000">
                                          <p:val>
                                            <p:strVal val="#ppt_x"/>
                                          </p:val>
                                        </p:tav>
                                      </p:tavLst>
                                    </p:anim>
                                    <p:anim calcmode="lin" valueType="num">
                                      <p:cBhvr>
                                        <p:cTn id="37" dur="1000" fill="hold"/>
                                        <p:tgtEl>
                                          <p:spTgt spid="4099">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38" dur="1000"/>
                                        <p:tgtEl>
                                          <p:spTgt spid="4099">
                                            <p:txEl>
                                              <p:pRg st="7" end="7"/>
                                            </p:txEl>
                                          </p:spTgt>
                                        </p:tgtEl>
                                      </p:cBhvr>
                                    </p:animEffect>
                                  </p:childTnLst>
                                </p:cTn>
                              </p:par>
                              <p:par>
                                <p:cTn id="39" presetID="29" presetClass="entr" presetSubtype="0" fill="hold" grpId="0" nodeType="withEffect">
                                  <p:stCondLst>
                                    <p:cond delay="0"/>
                                  </p:stCondLst>
                                  <p:childTnLst>
                                    <p:set>
                                      <p:cBhvr>
                                        <p:cTn id="40" dur="1" fill="hold">
                                          <p:stCondLst>
                                            <p:cond delay="0"/>
                                          </p:stCondLst>
                                        </p:cTn>
                                        <p:tgtEl>
                                          <p:spTgt spid="4099">
                                            <p:txEl>
                                              <p:pRg st="8" end="8"/>
                                            </p:txEl>
                                          </p:spTgt>
                                        </p:tgtEl>
                                        <p:attrNameLst>
                                          <p:attrName>style.visibility</p:attrName>
                                        </p:attrNameLst>
                                      </p:cBhvr>
                                      <p:to>
                                        <p:strVal val="visible"/>
                                      </p:to>
                                    </p:set>
                                    <p:anim calcmode="lin" valueType="num">
                                      <p:cBhvr>
                                        <p:cTn id="41" dur="1000" fill="hold"/>
                                        <p:tgtEl>
                                          <p:spTgt spid="4099">
                                            <p:txEl>
                                              <p:pRg st="8" end="8"/>
                                            </p:txEl>
                                          </p:spTgt>
                                        </p:tgtEl>
                                        <p:attrNameLst>
                                          <p:attrName>ppt_x</p:attrName>
                                        </p:attrNameLst>
                                      </p:cBhvr>
                                      <p:tavLst>
                                        <p:tav tm="0">
                                          <p:val>
                                            <p:strVal val="#ppt_x-.2"/>
                                          </p:val>
                                        </p:tav>
                                        <p:tav tm="100000">
                                          <p:val>
                                            <p:strVal val="#ppt_x"/>
                                          </p:val>
                                        </p:tav>
                                      </p:tavLst>
                                    </p:anim>
                                    <p:anim calcmode="lin" valueType="num">
                                      <p:cBhvr>
                                        <p:cTn id="42" dur="1000" fill="hold"/>
                                        <p:tgtEl>
                                          <p:spTgt spid="4099">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43" dur="1000"/>
                                        <p:tgtEl>
                                          <p:spTgt spid="4099">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9" presetClass="entr" presetSubtype="0" fill="hold" grpId="0" nodeType="clickEffect">
                                  <p:stCondLst>
                                    <p:cond delay="0"/>
                                  </p:stCondLst>
                                  <p:childTnLst>
                                    <p:set>
                                      <p:cBhvr>
                                        <p:cTn id="47" dur="1" fill="hold">
                                          <p:stCondLst>
                                            <p:cond delay="0"/>
                                          </p:stCondLst>
                                        </p:cTn>
                                        <p:tgtEl>
                                          <p:spTgt spid="4099">
                                            <p:txEl>
                                              <p:pRg st="10" end="10"/>
                                            </p:txEl>
                                          </p:spTgt>
                                        </p:tgtEl>
                                        <p:attrNameLst>
                                          <p:attrName>style.visibility</p:attrName>
                                        </p:attrNameLst>
                                      </p:cBhvr>
                                      <p:to>
                                        <p:strVal val="visible"/>
                                      </p:to>
                                    </p:set>
                                    <p:anim calcmode="lin" valueType="num">
                                      <p:cBhvr>
                                        <p:cTn id="48" dur="1000" fill="hold"/>
                                        <p:tgtEl>
                                          <p:spTgt spid="4099">
                                            <p:txEl>
                                              <p:pRg st="10" end="10"/>
                                            </p:txEl>
                                          </p:spTgt>
                                        </p:tgtEl>
                                        <p:attrNameLst>
                                          <p:attrName>ppt_x</p:attrName>
                                        </p:attrNameLst>
                                      </p:cBhvr>
                                      <p:tavLst>
                                        <p:tav tm="0">
                                          <p:val>
                                            <p:strVal val="#ppt_x-.2"/>
                                          </p:val>
                                        </p:tav>
                                        <p:tav tm="100000">
                                          <p:val>
                                            <p:strVal val="#ppt_x"/>
                                          </p:val>
                                        </p:tav>
                                      </p:tavLst>
                                    </p:anim>
                                    <p:anim calcmode="lin" valueType="num">
                                      <p:cBhvr>
                                        <p:cTn id="49" dur="1000" fill="hold"/>
                                        <p:tgtEl>
                                          <p:spTgt spid="4099">
                                            <p:txEl>
                                              <p:pRg st="10" end="10"/>
                                            </p:txEl>
                                          </p:spTgt>
                                        </p:tgtEl>
                                        <p:attrNameLst>
                                          <p:attrName>ppt_y</p:attrName>
                                        </p:attrNameLst>
                                      </p:cBhvr>
                                      <p:tavLst>
                                        <p:tav tm="0">
                                          <p:val>
                                            <p:strVal val="#ppt_y"/>
                                          </p:val>
                                        </p:tav>
                                        <p:tav tm="100000">
                                          <p:val>
                                            <p:strVal val="#ppt_y"/>
                                          </p:val>
                                        </p:tav>
                                      </p:tavLst>
                                    </p:anim>
                                    <p:animEffect transition="in" filter="wipe(right)" prLst="gradientSize: 0.1">
                                      <p:cBhvr>
                                        <p:cTn id="50" dur="1000"/>
                                        <p:tgtEl>
                                          <p:spTgt spid="409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242484" y="722034"/>
            <a:ext cx="8229600" cy="1143000"/>
          </a:xfrm>
        </p:spPr>
        <p:txBody>
          <a:bodyPr>
            <a:normAutofit/>
          </a:bodyPr>
          <a:lstStyle/>
          <a:p>
            <a:pPr>
              <a:defRPr/>
            </a:pPr>
            <a:r>
              <a:rPr lang="az-Latn-AZ" sz="2400" dirty="0">
                <a:solidFill>
                  <a:schemeClr val="accent2">
                    <a:lumMod val="50000"/>
                  </a:schemeClr>
                </a:solidFill>
              </a:rPr>
              <a:t>İLKİN MÜAYİNƏLƏRİN NƏTİCƏLƏRİ</a:t>
            </a:r>
            <a:br>
              <a:rPr lang="en-US" sz="2400" dirty="0"/>
            </a:br>
            <a:r>
              <a:rPr lang="az-Latn-AZ" sz="2400" dirty="0">
                <a:solidFill>
                  <a:srgbClr val="C00000"/>
                </a:solidFill>
                <a:latin typeface="Times New Roman" pitchFamily="18" charset="0"/>
              </a:rPr>
              <a:t>(Qaraciyər xəstəliyi varmı ?)</a:t>
            </a:r>
          </a:p>
        </p:txBody>
      </p:sp>
      <p:sp>
        <p:nvSpPr>
          <p:cNvPr id="31747" name="Footer Placeholder 4"/>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a:solidFill>
                  <a:schemeClr val="bg1"/>
                </a:solidFill>
              </a:rPr>
              <a:t>Prof. NYBay</a:t>
            </a:r>
          </a:p>
        </p:txBody>
      </p:sp>
      <p:sp>
        <p:nvSpPr>
          <p:cNvPr id="4" name="TextBox 3"/>
          <p:cNvSpPr txBox="1"/>
          <p:nvPr/>
        </p:nvSpPr>
        <p:spPr>
          <a:xfrm>
            <a:off x="1753034" y="2276872"/>
            <a:ext cx="3201517" cy="400110"/>
          </a:xfrm>
          <a:prstGeom prst="rect">
            <a:avLst/>
          </a:prstGeom>
          <a:noFill/>
        </p:spPr>
        <p:txBody>
          <a:bodyPr wrap="none" rtlCol="0">
            <a:spAutoFit/>
          </a:bodyPr>
          <a:lstStyle/>
          <a:p>
            <a:r>
              <a:rPr lang="az-Latn-AZ" sz="2000" b="1" dirty="0"/>
              <a:t>Xəstəlik əlmətləri yoxdur</a:t>
            </a:r>
            <a:endParaRPr lang="en-US" sz="2000" b="1" dirty="0"/>
          </a:p>
        </p:txBody>
      </p:sp>
      <p:sp>
        <p:nvSpPr>
          <p:cNvPr id="5" name="TextBox 4"/>
          <p:cNvSpPr txBox="1"/>
          <p:nvPr/>
        </p:nvSpPr>
        <p:spPr>
          <a:xfrm>
            <a:off x="3503712" y="4397042"/>
            <a:ext cx="3313728" cy="400110"/>
          </a:xfrm>
          <a:prstGeom prst="rect">
            <a:avLst/>
          </a:prstGeom>
          <a:noFill/>
        </p:spPr>
        <p:txBody>
          <a:bodyPr wrap="none" rtlCol="0">
            <a:spAutoFit/>
          </a:bodyPr>
          <a:lstStyle/>
          <a:p>
            <a:r>
              <a:rPr lang="az-Latn-AZ" sz="2000" b="1" dirty="0"/>
              <a:t>Diffuz xəstəlik əlaməti var</a:t>
            </a:r>
            <a:endParaRPr lang="en-US" sz="2000" b="1" dirty="0"/>
          </a:p>
        </p:txBody>
      </p:sp>
      <p:sp>
        <p:nvSpPr>
          <p:cNvPr id="6" name="TextBox 5"/>
          <p:cNvSpPr txBox="1"/>
          <p:nvPr/>
        </p:nvSpPr>
        <p:spPr>
          <a:xfrm>
            <a:off x="5584807" y="5189130"/>
            <a:ext cx="2959465" cy="400110"/>
          </a:xfrm>
          <a:prstGeom prst="rect">
            <a:avLst/>
          </a:prstGeom>
          <a:noFill/>
        </p:spPr>
        <p:txBody>
          <a:bodyPr wrap="none" rtlCol="0">
            <a:spAutoFit/>
          </a:bodyPr>
          <a:lstStyle/>
          <a:p>
            <a:r>
              <a:rPr lang="az-Latn-AZ" sz="2000" b="1" dirty="0"/>
              <a:t>Qaraciyər törəməsi var</a:t>
            </a:r>
            <a:endParaRPr lang="en-US" sz="2000" b="1" dirty="0"/>
          </a:p>
        </p:txBody>
      </p:sp>
      <p:sp>
        <p:nvSpPr>
          <p:cNvPr id="7" name="TextBox 6"/>
          <p:cNvSpPr txBox="1"/>
          <p:nvPr/>
        </p:nvSpPr>
        <p:spPr>
          <a:xfrm>
            <a:off x="7021535" y="5877272"/>
            <a:ext cx="4907113" cy="400110"/>
          </a:xfrm>
          <a:prstGeom prst="rect">
            <a:avLst/>
          </a:prstGeom>
          <a:noFill/>
        </p:spPr>
        <p:txBody>
          <a:bodyPr wrap="none" rtlCol="0">
            <a:spAutoFit/>
          </a:bodyPr>
          <a:lstStyle/>
          <a:p>
            <a:r>
              <a:rPr lang="az-Latn-AZ" sz="2000" b="1" dirty="0"/>
              <a:t>Diffuz xəstəlik və törəmə əlamətləri var</a:t>
            </a:r>
            <a:endParaRPr lang="en-US" sz="2000" b="1" dirty="0"/>
          </a:p>
        </p:txBody>
      </p:sp>
      <p:cxnSp>
        <p:nvCxnSpPr>
          <p:cNvPr id="9" name="Straight Arrow Connector 8"/>
          <p:cNvCxnSpPr>
            <a:cxnSpLocks/>
            <a:stCxn id="4098" idx="2"/>
            <a:endCxn id="4" idx="3"/>
          </p:cNvCxnSpPr>
          <p:nvPr/>
        </p:nvCxnSpPr>
        <p:spPr>
          <a:xfrm flipH="1">
            <a:off x="4954551" y="1865034"/>
            <a:ext cx="1402733" cy="611893"/>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cxnSpLocks/>
            <a:stCxn id="4098" idx="2"/>
            <a:endCxn id="5" idx="0"/>
          </p:cNvCxnSpPr>
          <p:nvPr/>
        </p:nvCxnSpPr>
        <p:spPr>
          <a:xfrm flipH="1">
            <a:off x="5160576" y="1865034"/>
            <a:ext cx="1196708" cy="253200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cxnSpLocks/>
            <a:stCxn id="4098" idx="2"/>
            <a:endCxn id="6" idx="0"/>
          </p:cNvCxnSpPr>
          <p:nvPr/>
        </p:nvCxnSpPr>
        <p:spPr>
          <a:xfrm>
            <a:off x="6357284" y="1865034"/>
            <a:ext cx="707256" cy="332409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5" name="Straight Arrow Connector 14"/>
          <p:cNvCxnSpPr>
            <a:cxnSpLocks/>
            <a:stCxn id="4098" idx="2"/>
            <a:endCxn id="7" idx="0"/>
          </p:cNvCxnSpPr>
          <p:nvPr/>
        </p:nvCxnSpPr>
        <p:spPr>
          <a:xfrm>
            <a:off x="6357284" y="1865034"/>
            <a:ext cx="3117808" cy="401223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20" name="TextBox 19"/>
          <p:cNvSpPr txBox="1"/>
          <p:nvPr/>
        </p:nvSpPr>
        <p:spPr>
          <a:xfrm>
            <a:off x="119336" y="3138150"/>
            <a:ext cx="4464496" cy="578882"/>
          </a:xfrm>
          <a:prstGeom prst="roundRect">
            <a:avLst/>
          </a:prstGeom>
          <a:solidFill>
            <a:srgbClr val="C00000"/>
          </a:solidFill>
        </p:spPr>
        <p:txBody>
          <a:bodyPr wrap="square" rtlCol="0">
            <a:spAutoFit/>
          </a:bodyPr>
          <a:lstStyle/>
          <a:p>
            <a:pPr algn="ctr"/>
            <a:r>
              <a:rPr lang="az-Latn-AZ" sz="2800" b="1" dirty="0">
                <a:solidFill>
                  <a:schemeClr val="bg1"/>
                </a:solidFill>
                <a:latin typeface="+mn-lt"/>
              </a:rPr>
              <a:t>Təcili xəstəlik əlaməti var</a:t>
            </a:r>
            <a:endParaRPr lang="en-US" sz="2800" b="1" dirty="0">
              <a:solidFill>
                <a:schemeClr val="bg1"/>
              </a:solidFill>
              <a:latin typeface="+mn-lt"/>
            </a:endParaRPr>
          </a:p>
        </p:txBody>
      </p:sp>
      <p:cxnSp>
        <p:nvCxnSpPr>
          <p:cNvPr id="22" name="Straight Arrow Connector 21"/>
          <p:cNvCxnSpPr>
            <a:cxnSpLocks/>
            <a:stCxn id="4098" idx="2"/>
            <a:endCxn id="20" idx="3"/>
          </p:cNvCxnSpPr>
          <p:nvPr/>
        </p:nvCxnSpPr>
        <p:spPr>
          <a:xfrm flipH="1">
            <a:off x="4583832" y="1865034"/>
            <a:ext cx="1773452" cy="1562557"/>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6" name="TextBox 15">
            <a:extLst>
              <a:ext uri="{FF2B5EF4-FFF2-40B4-BE49-F238E27FC236}">
                <a16:creationId xmlns:a16="http://schemas.microsoft.com/office/drawing/2014/main" id="{0BD298E6-2437-4208-A9DC-FAE217A730F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419365073"/>
      </p:ext>
    </p:extLst>
  </p:cSld>
  <p:clrMapOvr>
    <a:masterClrMapping/>
  </p:clrMapOvr>
  <p:transition spd="slow"/>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Footer Placeholder 4"/>
          <p:cNvSpPr>
            <a:spLocks noGrp="1"/>
          </p:cNvSpPr>
          <p:nvPr>
            <p:ph type="ftr" sz="quarter" idx="11"/>
          </p:nvPr>
        </p:nvSpPr>
        <p:spPr bwMode="auto">
          <a:xfrm>
            <a:off x="1" y="6610712"/>
            <a:ext cx="12191999" cy="24728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a:solidFill>
                  <a:schemeClr val="bg1"/>
                </a:solidFill>
              </a:rPr>
              <a:t>Prof. NYBay</a:t>
            </a:r>
          </a:p>
        </p:txBody>
      </p:sp>
      <p:sp>
        <p:nvSpPr>
          <p:cNvPr id="2" name="TextBox 1"/>
          <p:cNvSpPr txBox="1"/>
          <p:nvPr/>
        </p:nvSpPr>
        <p:spPr>
          <a:xfrm>
            <a:off x="4083750" y="476672"/>
            <a:ext cx="4678129" cy="510778"/>
          </a:xfrm>
          <a:prstGeom prst="round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az-Latn-AZ" sz="2400" b="1" dirty="0">
                <a:solidFill>
                  <a:schemeClr val="accent2">
                    <a:lumMod val="50000"/>
                  </a:schemeClr>
                </a:solidFill>
              </a:rPr>
              <a:t>İLKİN MÜAYİNƏLƏRİN NƏTİCƏLƏRİ</a:t>
            </a:r>
            <a:endParaRPr lang="en-US" sz="2400" dirty="0">
              <a:solidFill>
                <a:schemeClr val="accent2">
                  <a:lumMod val="50000"/>
                </a:schemeClr>
              </a:solidFill>
            </a:endParaRPr>
          </a:p>
        </p:txBody>
      </p:sp>
      <p:sp>
        <p:nvSpPr>
          <p:cNvPr id="20" name="TextBox 19"/>
          <p:cNvSpPr txBox="1"/>
          <p:nvPr/>
        </p:nvSpPr>
        <p:spPr>
          <a:xfrm>
            <a:off x="4429300" y="1769998"/>
            <a:ext cx="3987028" cy="578882"/>
          </a:xfrm>
          <a:prstGeom prst="roundRect">
            <a:avLst/>
          </a:prstGeom>
          <a:solidFill>
            <a:srgbClr val="C00000"/>
          </a:solidFill>
        </p:spPr>
        <p:txBody>
          <a:bodyPr wrap="none" rtlCol="0">
            <a:spAutoFit/>
          </a:bodyPr>
          <a:lstStyle/>
          <a:p>
            <a:pPr algn="ctr"/>
            <a:r>
              <a:rPr lang="az-Latn-AZ" sz="2800" b="1" dirty="0">
                <a:solidFill>
                  <a:schemeClr val="bg1"/>
                </a:solidFill>
                <a:latin typeface="+mn-lt"/>
              </a:rPr>
              <a:t>Təcili xəstəlik əlaməti var</a:t>
            </a:r>
            <a:endParaRPr lang="en-US" sz="2800" b="1" dirty="0">
              <a:solidFill>
                <a:schemeClr val="bg1"/>
              </a:solidFill>
              <a:latin typeface="+mn-lt"/>
            </a:endParaRPr>
          </a:p>
        </p:txBody>
      </p:sp>
      <p:cxnSp>
        <p:nvCxnSpPr>
          <p:cNvPr id="22" name="Straight Arrow Connector 21"/>
          <p:cNvCxnSpPr>
            <a:stCxn id="2" idx="2"/>
            <a:endCxn id="20" idx="0"/>
          </p:cNvCxnSpPr>
          <p:nvPr/>
        </p:nvCxnSpPr>
        <p:spPr>
          <a:xfrm flipH="1">
            <a:off x="6422814" y="987450"/>
            <a:ext cx="1" cy="78254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9" name="TextBox 18"/>
          <p:cNvSpPr txBox="1"/>
          <p:nvPr/>
        </p:nvSpPr>
        <p:spPr>
          <a:xfrm>
            <a:off x="3575720" y="3140968"/>
            <a:ext cx="5694188" cy="2677656"/>
          </a:xfrm>
          <a:prstGeom prst="rect">
            <a:avLst/>
          </a:prstGeom>
          <a:noFill/>
        </p:spPr>
        <p:txBody>
          <a:bodyPr wrap="none" rtlCol="0">
            <a:spAutoFit/>
          </a:bodyPr>
          <a:lstStyle/>
          <a:p>
            <a:r>
              <a:rPr lang="az-Latn-AZ" sz="2400" b="1" dirty="0"/>
              <a:t>Qarındaxili qanaxma</a:t>
            </a:r>
          </a:p>
          <a:p>
            <a:pPr lvl="1"/>
            <a:r>
              <a:rPr lang="az-Latn-AZ" sz="2400" b="1" dirty="0"/>
              <a:t>Şiş partlaması</a:t>
            </a:r>
          </a:p>
          <a:p>
            <a:pPr lvl="1"/>
            <a:r>
              <a:rPr lang="az-Latn-AZ" sz="2400" b="1" dirty="0"/>
              <a:t>Hamiləlikdə qaraciyər hematoması</a:t>
            </a:r>
          </a:p>
          <a:p>
            <a:r>
              <a:rPr lang="az-Latn-AZ" sz="2400" b="1" dirty="0"/>
              <a:t>Hemobiliya</a:t>
            </a:r>
          </a:p>
          <a:p>
            <a:r>
              <a:rPr lang="az-Latn-AZ" sz="2400" b="1" dirty="0"/>
              <a:t>Portal vena trombozu</a:t>
            </a:r>
          </a:p>
          <a:p>
            <a:r>
              <a:rPr lang="az-Latn-AZ" sz="2400" b="1" dirty="0"/>
              <a:t>Abses</a:t>
            </a:r>
          </a:p>
          <a:p>
            <a:r>
              <a:rPr lang="az-Latn-AZ" sz="2400" b="1" dirty="0"/>
              <a:t>Kəskin qaraciyər yetməzliyi</a:t>
            </a:r>
            <a:endParaRPr lang="en-US" sz="2400" b="1" dirty="0"/>
          </a:p>
        </p:txBody>
      </p:sp>
      <p:cxnSp>
        <p:nvCxnSpPr>
          <p:cNvPr id="23" name="Straight Arrow Connector 22"/>
          <p:cNvCxnSpPr>
            <a:stCxn id="20" idx="2"/>
            <a:endCxn id="19" idx="0"/>
          </p:cNvCxnSpPr>
          <p:nvPr/>
        </p:nvCxnSpPr>
        <p:spPr>
          <a:xfrm>
            <a:off x="6422814" y="2348880"/>
            <a:ext cx="0" cy="7920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8" name="TextBox 7">
            <a:extLst>
              <a:ext uri="{FF2B5EF4-FFF2-40B4-BE49-F238E27FC236}">
                <a16:creationId xmlns:a16="http://schemas.microsoft.com/office/drawing/2014/main" id="{6E5C8594-A254-43E7-8795-FE60A229DA7B}"/>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945041483"/>
      </p:ext>
    </p:extLst>
  </p:cSld>
  <p:clrMapOvr>
    <a:masterClrMapping/>
  </p:clrMapOvr>
  <p:transition spd="slow"/>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a:bodyPr>
          <a:lstStyle/>
          <a:p>
            <a:pPr algn="ctr" fontAlgn="auto">
              <a:spcAft>
                <a:spcPts val="0"/>
              </a:spcAft>
              <a:defRPr/>
            </a:pPr>
            <a:r>
              <a:rPr lang="az-Latn-AZ" sz="2800" dirty="0">
                <a:solidFill>
                  <a:schemeClr val="accent2">
                    <a:lumMod val="50000"/>
                  </a:schemeClr>
                </a:solidFill>
              </a:rPr>
              <a:t>Qaraciyər xəstəliyinin təbiəti nədir ?</a:t>
            </a:r>
          </a:p>
        </p:txBody>
      </p:sp>
      <p:sp>
        <p:nvSpPr>
          <p:cNvPr id="31747" name="Footer Placeholder 4"/>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a:solidFill>
                  <a:schemeClr val="bg1"/>
                </a:solidFill>
              </a:rPr>
              <a:t>Prof. NYBay</a:t>
            </a:r>
          </a:p>
        </p:txBody>
      </p:sp>
      <p:sp>
        <p:nvSpPr>
          <p:cNvPr id="3" name="TextBox 2"/>
          <p:cNvSpPr txBox="1"/>
          <p:nvPr/>
        </p:nvSpPr>
        <p:spPr>
          <a:xfrm>
            <a:off x="2279576" y="2276872"/>
            <a:ext cx="8031366" cy="1938992"/>
          </a:xfrm>
          <a:prstGeom prst="rect">
            <a:avLst/>
          </a:prstGeom>
          <a:noFill/>
        </p:spPr>
        <p:txBody>
          <a:bodyPr wrap="none" rtlCol="0">
            <a:spAutoFit/>
          </a:bodyPr>
          <a:lstStyle/>
          <a:p>
            <a:pPr marL="571500" indent="-571500">
              <a:buFont typeface="Arial" pitchFamily="34" charset="0"/>
              <a:buChar char="•"/>
            </a:pPr>
            <a:r>
              <a:rPr lang="az-Latn-AZ" sz="4000" b="1" dirty="0">
                <a:solidFill>
                  <a:srgbClr val="0070C0"/>
                </a:solidFill>
              </a:rPr>
              <a:t>Diffuz xəstəliyin təbiəti nədir?</a:t>
            </a:r>
          </a:p>
          <a:p>
            <a:pPr marL="571500" indent="-571500">
              <a:buFont typeface="Arial" pitchFamily="34" charset="0"/>
              <a:buChar char="•"/>
            </a:pPr>
            <a:endParaRPr lang="az-Latn-AZ" sz="4000" b="1" dirty="0">
              <a:solidFill>
                <a:srgbClr val="0070C0"/>
              </a:solidFill>
            </a:endParaRPr>
          </a:p>
          <a:p>
            <a:pPr marL="571500" indent="-571500">
              <a:buFont typeface="Arial" pitchFamily="34" charset="0"/>
              <a:buChar char="•"/>
            </a:pPr>
            <a:r>
              <a:rPr lang="az-Latn-AZ" sz="4000" b="1" dirty="0">
                <a:solidFill>
                  <a:srgbClr val="0070C0"/>
                </a:solidFill>
              </a:rPr>
              <a:t>Törəmənin təbiəti nədir?</a:t>
            </a:r>
            <a:endParaRPr lang="en-US" sz="4000" b="1" dirty="0">
              <a:solidFill>
                <a:srgbClr val="0070C0"/>
              </a:solidFill>
            </a:endParaRPr>
          </a:p>
        </p:txBody>
      </p:sp>
      <p:sp>
        <p:nvSpPr>
          <p:cNvPr id="8" name="Oval 7"/>
          <p:cNvSpPr/>
          <p:nvPr/>
        </p:nvSpPr>
        <p:spPr>
          <a:xfrm>
            <a:off x="2639616" y="3246368"/>
            <a:ext cx="6408712" cy="133476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Callout 3"/>
          <p:cNvSpPr/>
          <p:nvPr/>
        </p:nvSpPr>
        <p:spPr>
          <a:xfrm>
            <a:off x="5990462" y="5301208"/>
            <a:ext cx="4320480" cy="1008112"/>
          </a:xfrm>
          <a:prstGeom prst="wedgeEllipseCallout">
            <a:avLst>
              <a:gd name="adj1" fmla="val -53173"/>
              <a:gd name="adj2" fmla="val -117398"/>
            </a:avLst>
          </a:prstGeom>
          <a:solidFill>
            <a:schemeClr val="accent4">
              <a:lumMod val="60000"/>
              <a:lumOff val="40000"/>
            </a:schemeClr>
          </a:solidFill>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000" b="1" dirty="0">
                <a:solidFill>
                  <a:srgbClr val="002060"/>
                </a:solidFill>
              </a:rPr>
              <a:t>Cərrahi praktikada  önəmli məsələ</a:t>
            </a:r>
            <a:endParaRPr lang="en-US" sz="2000" b="1" dirty="0">
              <a:solidFill>
                <a:srgbClr val="002060"/>
              </a:solidFill>
            </a:endParaRPr>
          </a:p>
        </p:txBody>
      </p:sp>
      <p:sp>
        <p:nvSpPr>
          <p:cNvPr id="7" name="TextBox 6">
            <a:extLst>
              <a:ext uri="{FF2B5EF4-FFF2-40B4-BE49-F238E27FC236}">
                <a16:creationId xmlns:a16="http://schemas.microsoft.com/office/drawing/2014/main" id="{17690B51-92B0-487A-B9C7-9A7727342B9C}"/>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56447414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Footer Placeholder 4"/>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a:solidFill>
                  <a:schemeClr val="bg1"/>
                </a:solidFill>
              </a:rPr>
              <a:t>Prof. NYBay</a:t>
            </a:r>
          </a:p>
        </p:txBody>
      </p:sp>
      <p:sp>
        <p:nvSpPr>
          <p:cNvPr id="3" name="TextBox 2"/>
          <p:cNvSpPr txBox="1"/>
          <p:nvPr/>
        </p:nvSpPr>
        <p:spPr>
          <a:xfrm>
            <a:off x="3321763" y="780734"/>
            <a:ext cx="4926541" cy="646331"/>
          </a:xfrm>
          <a:prstGeom prst="rect">
            <a:avLst/>
          </a:prstGeom>
          <a:noFill/>
        </p:spPr>
        <p:txBody>
          <a:bodyPr wrap="none" rtlCol="0">
            <a:spAutoFit/>
          </a:bodyPr>
          <a:lstStyle/>
          <a:p>
            <a:pPr algn="ctr"/>
            <a:r>
              <a:rPr lang="az-Latn-AZ" sz="3600" b="1" dirty="0">
                <a:solidFill>
                  <a:schemeClr val="accent2">
                    <a:lumMod val="50000"/>
                  </a:schemeClr>
                </a:solidFill>
              </a:rPr>
              <a:t>Törəmənin təbiəti nədir?</a:t>
            </a:r>
            <a:endParaRPr lang="en-US" sz="3600" b="1" dirty="0">
              <a:solidFill>
                <a:schemeClr val="accent2">
                  <a:lumMod val="50000"/>
                </a:schemeClr>
              </a:solidFill>
            </a:endParaRPr>
          </a:p>
        </p:txBody>
      </p:sp>
      <p:sp>
        <p:nvSpPr>
          <p:cNvPr id="9" name="TextBox 8"/>
          <p:cNvSpPr txBox="1"/>
          <p:nvPr/>
        </p:nvSpPr>
        <p:spPr>
          <a:xfrm>
            <a:off x="2999657" y="2996952"/>
            <a:ext cx="4980851" cy="1754326"/>
          </a:xfrm>
          <a:prstGeom prst="rect">
            <a:avLst/>
          </a:prstGeom>
          <a:noFill/>
        </p:spPr>
        <p:txBody>
          <a:bodyPr wrap="none" rtlCol="0">
            <a:spAutoFit/>
          </a:bodyPr>
          <a:lstStyle/>
          <a:p>
            <a:r>
              <a:rPr lang="az-Latn-AZ" sz="3600" b="1" dirty="0">
                <a:solidFill>
                  <a:srgbClr val="0070C0"/>
                </a:solidFill>
              </a:rPr>
              <a:t>İkinci pillə müayinələr</a:t>
            </a:r>
          </a:p>
          <a:p>
            <a:pPr lvl="1"/>
            <a:r>
              <a:rPr lang="az-Latn-AZ" sz="3600" b="1" dirty="0">
                <a:solidFill>
                  <a:srgbClr val="0070C0"/>
                </a:solidFill>
              </a:rPr>
              <a:t>KT</a:t>
            </a:r>
          </a:p>
          <a:p>
            <a:pPr lvl="1"/>
            <a:r>
              <a:rPr lang="az-Latn-AZ" sz="3600" b="1" dirty="0">
                <a:solidFill>
                  <a:srgbClr val="0070C0"/>
                </a:solidFill>
              </a:rPr>
              <a:t>MRT</a:t>
            </a:r>
            <a:endParaRPr lang="en-US" sz="3600" b="1" dirty="0">
              <a:solidFill>
                <a:srgbClr val="0070C0"/>
              </a:solidFill>
            </a:endParaRPr>
          </a:p>
        </p:txBody>
      </p:sp>
      <p:sp>
        <p:nvSpPr>
          <p:cNvPr id="5" name="Down Arrow 4"/>
          <p:cNvSpPr/>
          <p:nvPr/>
        </p:nvSpPr>
        <p:spPr>
          <a:xfrm>
            <a:off x="5182830" y="1628800"/>
            <a:ext cx="769154" cy="11521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0FF7AE5-3D0E-4E42-B0BD-BAC1FF50D543}"/>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889565842"/>
      </p:ext>
    </p:extLst>
  </p:cSld>
  <p:clrMapOvr>
    <a:masterClrMapping/>
  </p:clrMapOvr>
  <p:transition spd="slow"/>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999656" y="289363"/>
            <a:ext cx="6192688" cy="363563"/>
          </a:xfrm>
        </p:spPr>
        <p:txBody>
          <a:bodyPr>
            <a:noAutofit/>
          </a:bodyPr>
          <a:lstStyle/>
          <a:p>
            <a:pPr fontAlgn="auto">
              <a:spcAft>
                <a:spcPts val="0"/>
              </a:spcAft>
              <a:defRPr/>
            </a:pPr>
            <a:r>
              <a:rPr lang="az-Latn-AZ" sz="3200" dirty="0">
                <a:solidFill>
                  <a:schemeClr val="accent2">
                    <a:lumMod val="50000"/>
                  </a:schemeClr>
                </a:solidFill>
              </a:rPr>
              <a:t>Törəmnin xarakterini müəyyənləşdirmə</a:t>
            </a:r>
          </a:p>
        </p:txBody>
      </p:sp>
      <p:sp>
        <p:nvSpPr>
          <p:cNvPr id="37890" name="Footer Placeholder 4"/>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11269" name="Text Box 5"/>
          <p:cNvSpPr txBox="1">
            <a:spLocks noChangeArrowheads="1"/>
          </p:cNvSpPr>
          <p:nvPr/>
        </p:nvSpPr>
        <p:spPr bwMode="auto">
          <a:xfrm>
            <a:off x="4551812" y="1484313"/>
            <a:ext cx="262430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dirty="0">
                <a:latin typeface="+mn-lt"/>
              </a:rPr>
              <a:t>Qaraciyər törəməsi</a:t>
            </a:r>
          </a:p>
        </p:txBody>
      </p:sp>
      <p:sp>
        <p:nvSpPr>
          <p:cNvPr id="11270" name="Text Box 6"/>
          <p:cNvSpPr txBox="1">
            <a:spLocks noChangeArrowheads="1"/>
          </p:cNvSpPr>
          <p:nvPr/>
        </p:nvSpPr>
        <p:spPr bwMode="auto">
          <a:xfrm>
            <a:off x="5461001" y="2898775"/>
            <a:ext cx="80021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a:solidFill>
                  <a:srgbClr val="0070C0"/>
                </a:solidFill>
                <a:latin typeface="+mn-lt"/>
              </a:rPr>
              <a:t>USM</a:t>
            </a:r>
          </a:p>
        </p:txBody>
      </p:sp>
      <p:sp>
        <p:nvSpPr>
          <p:cNvPr id="11271" name="Text Box 7"/>
          <p:cNvSpPr txBox="1">
            <a:spLocks noChangeArrowheads="1"/>
          </p:cNvSpPr>
          <p:nvPr/>
        </p:nvSpPr>
        <p:spPr bwMode="auto">
          <a:xfrm>
            <a:off x="2495551" y="4437063"/>
            <a:ext cx="194495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dirty="0">
                <a:solidFill>
                  <a:srgbClr val="0070C0"/>
                </a:solidFill>
                <a:latin typeface="+mn-lt"/>
              </a:rPr>
              <a:t>Kistoz törəmə</a:t>
            </a:r>
          </a:p>
        </p:txBody>
      </p:sp>
      <p:sp>
        <p:nvSpPr>
          <p:cNvPr id="11272" name="Text Box 8"/>
          <p:cNvSpPr txBox="1">
            <a:spLocks noChangeArrowheads="1"/>
          </p:cNvSpPr>
          <p:nvPr/>
        </p:nvSpPr>
        <p:spPr bwMode="auto">
          <a:xfrm>
            <a:off x="6527801" y="4437063"/>
            <a:ext cx="319959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dirty="0">
                <a:solidFill>
                  <a:schemeClr val="accent2">
                    <a:lumMod val="50000"/>
                  </a:schemeClr>
                </a:solidFill>
                <a:latin typeface="+mn-lt"/>
              </a:rPr>
              <a:t>Toxumalı (solid) törəmə</a:t>
            </a:r>
          </a:p>
        </p:txBody>
      </p:sp>
      <p:cxnSp>
        <p:nvCxnSpPr>
          <p:cNvPr id="11273" name="AutoShape 9"/>
          <p:cNvCxnSpPr>
            <a:cxnSpLocks noChangeShapeType="1"/>
            <a:stCxn id="11269" idx="2"/>
            <a:endCxn id="11270" idx="0"/>
          </p:cNvCxnSpPr>
          <p:nvPr/>
        </p:nvCxnSpPr>
        <p:spPr bwMode="auto">
          <a:xfrm flipH="1">
            <a:off x="5861111" y="1945978"/>
            <a:ext cx="2855" cy="952797"/>
          </a:xfrm>
          <a:prstGeom prst="straightConnector1">
            <a:avLst/>
          </a:prstGeom>
          <a:ln>
            <a:headEnd/>
            <a:tailEnd type="triangle" w="med" len="med"/>
          </a:ln>
        </p:spPr>
        <p:style>
          <a:lnRef idx="2">
            <a:schemeClr val="dk1"/>
          </a:lnRef>
          <a:fillRef idx="0">
            <a:schemeClr val="dk1"/>
          </a:fillRef>
          <a:effectRef idx="1">
            <a:schemeClr val="dk1"/>
          </a:effectRef>
          <a:fontRef idx="minor">
            <a:schemeClr val="tx1"/>
          </a:fontRef>
        </p:style>
      </p:cxnSp>
      <p:cxnSp>
        <p:nvCxnSpPr>
          <p:cNvPr id="11274" name="AutoShape 10"/>
          <p:cNvCxnSpPr>
            <a:cxnSpLocks noChangeShapeType="1"/>
            <a:stCxn id="11270" idx="2"/>
            <a:endCxn id="11271" idx="0"/>
          </p:cNvCxnSpPr>
          <p:nvPr/>
        </p:nvCxnSpPr>
        <p:spPr bwMode="auto">
          <a:xfrm flipH="1">
            <a:off x="3468029" y="3360440"/>
            <a:ext cx="2393082" cy="1076623"/>
          </a:xfrm>
          <a:prstGeom prst="straightConnector1">
            <a:avLst/>
          </a:prstGeom>
          <a:ln>
            <a:headEnd/>
            <a:tailEnd type="triangle" w="med" len="med"/>
          </a:ln>
        </p:spPr>
        <p:style>
          <a:lnRef idx="2">
            <a:schemeClr val="dk1"/>
          </a:lnRef>
          <a:fillRef idx="0">
            <a:schemeClr val="dk1"/>
          </a:fillRef>
          <a:effectRef idx="1">
            <a:schemeClr val="dk1"/>
          </a:effectRef>
          <a:fontRef idx="minor">
            <a:schemeClr val="tx1"/>
          </a:fontRef>
        </p:style>
      </p:cxnSp>
      <p:cxnSp>
        <p:nvCxnSpPr>
          <p:cNvPr id="11275" name="AutoShape 11"/>
          <p:cNvCxnSpPr>
            <a:cxnSpLocks noChangeShapeType="1"/>
            <a:stCxn id="11270" idx="2"/>
            <a:endCxn id="11272" idx="0"/>
          </p:cNvCxnSpPr>
          <p:nvPr/>
        </p:nvCxnSpPr>
        <p:spPr bwMode="auto">
          <a:xfrm>
            <a:off x="5861111" y="3360440"/>
            <a:ext cx="2266487" cy="1076623"/>
          </a:xfrm>
          <a:prstGeom prst="straightConnector1">
            <a:avLst/>
          </a:prstGeom>
          <a:ln>
            <a:headEnd/>
            <a:tailEnd type="triangle" w="med" len="med"/>
          </a:ln>
        </p:spPr>
        <p:style>
          <a:lnRef idx="2">
            <a:schemeClr val="dk1"/>
          </a:lnRef>
          <a:fillRef idx="0">
            <a:schemeClr val="dk1"/>
          </a:fillRef>
          <a:effectRef idx="1">
            <a:schemeClr val="dk1"/>
          </a:effectRef>
          <a:fontRef idx="minor">
            <a:schemeClr val="tx1"/>
          </a:fontRef>
        </p:style>
      </p:cxnSp>
      <p:sp>
        <p:nvSpPr>
          <p:cNvPr id="11" name="Rectangle 2"/>
          <p:cNvSpPr txBox="1">
            <a:spLocks noChangeArrowheads="1"/>
          </p:cNvSpPr>
          <p:nvPr/>
        </p:nvSpPr>
        <p:spPr>
          <a:xfrm>
            <a:off x="335360" y="5409581"/>
            <a:ext cx="11521280" cy="705544"/>
          </a:xfrm>
          <a:prstGeom prst="rect">
            <a:avLst/>
          </a:prstGeom>
        </p:spPr>
        <p:txBody>
          <a:bodyPr vert="horz" rtlCol="0" anchor="ctr">
            <a:noAutofit/>
            <a:scene3d>
              <a:camera prst="orthographicFront"/>
              <a:lightRig rig="soft" dir="t"/>
            </a:scene3d>
            <a:sp3d prstMaterial="softEdge">
              <a:bevelT w="25400" h="25400"/>
            </a:sp3d>
          </a:bodyPr>
          <a:lst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Calibri" pitchFamily="34" charset="0"/>
              </a:defRPr>
            </a:lvl2pPr>
            <a:lvl3pPr algn="l" rtl="0" fontAlgn="base">
              <a:spcBef>
                <a:spcPct val="0"/>
              </a:spcBef>
              <a:spcAft>
                <a:spcPct val="0"/>
              </a:spcAft>
              <a:defRPr sz="4100" b="1">
                <a:solidFill>
                  <a:schemeClr val="tx2"/>
                </a:solidFill>
                <a:latin typeface="Calibri" pitchFamily="34" charset="0"/>
              </a:defRPr>
            </a:lvl3pPr>
            <a:lvl4pPr algn="l" rtl="0" fontAlgn="base">
              <a:spcBef>
                <a:spcPct val="0"/>
              </a:spcBef>
              <a:spcAft>
                <a:spcPct val="0"/>
              </a:spcAft>
              <a:defRPr sz="4100" b="1">
                <a:solidFill>
                  <a:schemeClr val="tx2"/>
                </a:solidFill>
                <a:latin typeface="Calibri" pitchFamily="34" charset="0"/>
              </a:defRPr>
            </a:lvl4pPr>
            <a:lvl5pPr algn="l" rtl="0" fontAlgn="base">
              <a:spcBef>
                <a:spcPct val="0"/>
              </a:spcBef>
              <a:spcAft>
                <a:spcPct val="0"/>
              </a:spcAft>
              <a:defRPr sz="4100" b="1">
                <a:solidFill>
                  <a:schemeClr val="tx2"/>
                </a:solidFill>
                <a:latin typeface="Calibri" pitchFamily="34" charset="0"/>
              </a:defRPr>
            </a:lvl5pPr>
            <a:lvl6pPr marL="457200" algn="l" rtl="0" fontAlgn="base">
              <a:spcBef>
                <a:spcPct val="0"/>
              </a:spcBef>
              <a:spcAft>
                <a:spcPct val="0"/>
              </a:spcAft>
              <a:defRPr sz="4100" b="1">
                <a:solidFill>
                  <a:schemeClr val="tx2"/>
                </a:solidFill>
                <a:latin typeface="Calibri" pitchFamily="34" charset="0"/>
              </a:defRPr>
            </a:lvl6pPr>
            <a:lvl7pPr marL="914400" algn="l" rtl="0" fontAlgn="base">
              <a:spcBef>
                <a:spcPct val="0"/>
              </a:spcBef>
              <a:spcAft>
                <a:spcPct val="0"/>
              </a:spcAft>
              <a:defRPr sz="4100" b="1">
                <a:solidFill>
                  <a:schemeClr val="tx2"/>
                </a:solidFill>
                <a:latin typeface="Calibri" pitchFamily="34" charset="0"/>
              </a:defRPr>
            </a:lvl7pPr>
            <a:lvl8pPr marL="1371600" algn="l" rtl="0" fontAlgn="base">
              <a:spcBef>
                <a:spcPct val="0"/>
              </a:spcBef>
              <a:spcAft>
                <a:spcPct val="0"/>
              </a:spcAft>
              <a:defRPr sz="4100" b="1">
                <a:solidFill>
                  <a:schemeClr val="tx2"/>
                </a:solidFill>
                <a:latin typeface="Calibri" pitchFamily="34" charset="0"/>
              </a:defRPr>
            </a:lvl8pPr>
            <a:lvl9pPr marL="1828800" algn="l" rtl="0" fontAlgn="base">
              <a:spcBef>
                <a:spcPct val="0"/>
              </a:spcBef>
              <a:spcAft>
                <a:spcPct val="0"/>
              </a:spcAft>
              <a:defRPr sz="4100" b="1">
                <a:solidFill>
                  <a:schemeClr val="tx2"/>
                </a:solidFill>
                <a:latin typeface="Calibri" pitchFamily="34" charset="0"/>
              </a:defRPr>
            </a:lvl9pPr>
            <a:extLst/>
          </a:lstStyle>
          <a:p>
            <a:pPr algn="ctr" fontAlgn="auto">
              <a:spcAft>
                <a:spcPts val="0"/>
              </a:spcAft>
              <a:defRPr/>
            </a:pPr>
            <a:r>
              <a:rPr lang="az-Latn-AZ" sz="2000" dirty="0">
                <a:solidFill>
                  <a:srgbClr val="C00000"/>
                </a:solidFill>
                <a:latin typeface="+mn-lt"/>
              </a:rPr>
              <a:t>Törəmnin təbiətini təyin etmədə ilk mərhələ kistoz yoxsa solid  (toxumalı) olduğunu müəyyənləşdirməkdir</a:t>
            </a:r>
          </a:p>
        </p:txBody>
      </p:sp>
      <p:sp>
        <p:nvSpPr>
          <p:cNvPr id="12" name="TextBox 11">
            <a:extLst>
              <a:ext uri="{FF2B5EF4-FFF2-40B4-BE49-F238E27FC236}">
                <a16:creationId xmlns:a16="http://schemas.microsoft.com/office/drawing/2014/main" id="{C0F27B69-8F89-437C-A241-B2BE6705EF06}"/>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p:cTn id="7" dur="500" fill="hold"/>
                                        <p:tgtEl>
                                          <p:spTgt spid="11269"/>
                                        </p:tgtEl>
                                        <p:attrNameLst>
                                          <p:attrName>ppt_w</p:attrName>
                                        </p:attrNameLst>
                                      </p:cBhvr>
                                      <p:tavLst>
                                        <p:tav tm="0">
                                          <p:val>
                                            <p:fltVal val="0"/>
                                          </p:val>
                                        </p:tav>
                                        <p:tav tm="100000">
                                          <p:val>
                                            <p:strVal val="#ppt_w"/>
                                          </p:val>
                                        </p:tav>
                                      </p:tavLst>
                                    </p:anim>
                                    <p:anim calcmode="lin" valueType="num">
                                      <p:cBhvr>
                                        <p:cTn id="8" dur="500" fill="hold"/>
                                        <p:tgtEl>
                                          <p:spTgt spid="11269"/>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7" presetClass="entr" presetSubtype="0" fill="hold" nodeType="clickEffect">
                                  <p:stCondLst>
                                    <p:cond delay="0"/>
                                  </p:stCondLst>
                                  <p:childTnLst>
                                    <p:set>
                                      <p:cBhvr>
                                        <p:cTn id="12" dur="1" fill="hold">
                                          <p:stCondLst>
                                            <p:cond delay="0"/>
                                          </p:stCondLst>
                                        </p:cTn>
                                        <p:tgtEl>
                                          <p:spTgt spid="11273"/>
                                        </p:tgtEl>
                                        <p:attrNameLst>
                                          <p:attrName>style.visibility</p:attrName>
                                        </p:attrNameLst>
                                      </p:cBhvr>
                                      <p:to>
                                        <p:strVal val="visible"/>
                                      </p:to>
                                    </p:set>
                                    <p:animEffect transition="in" filter="fade">
                                      <p:cBhvr>
                                        <p:cTn id="13" dur="1000"/>
                                        <p:tgtEl>
                                          <p:spTgt spid="11273"/>
                                        </p:tgtEl>
                                      </p:cBhvr>
                                    </p:animEffect>
                                    <p:anim calcmode="lin" valueType="num">
                                      <p:cBhvr>
                                        <p:cTn id="14" dur="1000" fill="hold"/>
                                        <p:tgtEl>
                                          <p:spTgt spid="11273"/>
                                        </p:tgtEl>
                                        <p:attrNameLst>
                                          <p:attrName>ppt_x</p:attrName>
                                        </p:attrNameLst>
                                      </p:cBhvr>
                                      <p:tavLst>
                                        <p:tav tm="0">
                                          <p:val>
                                            <p:strVal val="#ppt_x"/>
                                          </p:val>
                                        </p:tav>
                                        <p:tav tm="100000">
                                          <p:val>
                                            <p:strVal val="#ppt_x"/>
                                          </p:val>
                                        </p:tav>
                                      </p:tavLst>
                                    </p:anim>
                                    <p:anim calcmode="lin" valueType="num">
                                      <p:cBhvr>
                                        <p:cTn id="15" dur="1000" fill="hold"/>
                                        <p:tgtEl>
                                          <p:spTgt spid="11273"/>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11270"/>
                                        </p:tgtEl>
                                        <p:attrNameLst>
                                          <p:attrName>style.visibility</p:attrName>
                                        </p:attrNameLst>
                                      </p:cBhvr>
                                      <p:to>
                                        <p:strVal val="visible"/>
                                      </p:to>
                                    </p:set>
                                    <p:animEffect transition="in" filter="fade">
                                      <p:cBhvr>
                                        <p:cTn id="18" dur="1000"/>
                                        <p:tgtEl>
                                          <p:spTgt spid="11270"/>
                                        </p:tgtEl>
                                      </p:cBhvr>
                                    </p:animEffect>
                                    <p:anim calcmode="lin" valueType="num">
                                      <p:cBhvr>
                                        <p:cTn id="19" dur="1000" fill="hold"/>
                                        <p:tgtEl>
                                          <p:spTgt spid="11270"/>
                                        </p:tgtEl>
                                        <p:attrNameLst>
                                          <p:attrName>ppt_x</p:attrName>
                                        </p:attrNameLst>
                                      </p:cBhvr>
                                      <p:tavLst>
                                        <p:tav tm="0">
                                          <p:val>
                                            <p:strVal val="#ppt_x"/>
                                          </p:val>
                                        </p:tav>
                                        <p:tav tm="100000">
                                          <p:val>
                                            <p:strVal val="#ppt_x"/>
                                          </p:val>
                                        </p:tav>
                                      </p:tavLst>
                                    </p:anim>
                                    <p:anim calcmode="lin" valueType="num">
                                      <p:cBhvr>
                                        <p:cTn id="20" dur="1000" fill="hold"/>
                                        <p:tgtEl>
                                          <p:spTgt spid="11270"/>
                                        </p:tgtEl>
                                        <p:attrNameLst>
                                          <p:attrName>ppt_y</p:attrName>
                                        </p:attrNameLst>
                                      </p:cBhvr>
                                      <p:tavLst>
                                        <p:tav tm="0">
                                          <p:val>
                                            <p:strVal val="#ppt_y-.1"/>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1" presetClass="entr" presetSubtype="4" fill="hold" nodeType="clickEffect">
                                  <p:stCondLst>
                                    <p:cond delay="0"/>
                                  </p:stCondLst>
                                  <p:childTnLst>
                                    <p:set>
                                      <p:cBhvr>
                                        <p:cTn id="24" dur="1" fill="hold">
                                          <p:stCondLst>
                                            <p:cond delay="0"/>
                                          </p:stCondLst>
                                        </p:cTn>
                                        <p:tgtEl>
                                          <p:spTgt spid="11274"/>
                                        </p:tgtEl>
                                        <p:attrNameLst>
                                          <p:attrName>style.visibility</p:attrName>
                                        </p:attrNameLst>
                                      </p:cBhvr>
                                      <p:to>
                                        <p:strVal val="visible"/>
                                      </p:to>
                                    </p:set>
                                    <p:animEffect transition="in" filter="wheel(4)">
                                      <p:cBhvr>
                                        <p:cTn id="25" dur="2000"/>
                                        <p:tgtEl>
                                          <p:spTgt spid="11274"/>
                                        </p:tgtEl>
                                      </p:cBhvr>
                                    </p:animEffect>
                                  </p:childTnLst>
                                </p:cTn>
                              </p:par>
                              <p:par>
                                <p:cTn id="26" presetID="21" presetClass="entr" presetSubtype="4" fill="hold" grpId="0" nodeType="withEffect">
                                  <p:stCondLst>
                                    <p:cond delay="0"/>
                                  </p:stCondLst>
                                  <p:childTnLst>
                                    <p:set>
                                      <p:cBhvr>
                                        <p:cTn id="27" dur="1" fill="hold">
                                          <p:stCondLst>
                                            <p:cond delay="0"/>
                                          </p:stCondLst>
                                        </p:cTn>
                                        <p:tgtEl>
                                          <p:spTgt spid="11271"/>
                                        </p:tgtEl>
                                        <p:attrNameLst>
                                          <p:attrName>style.visibility</p:attrName>
                                        </p:attrNameLst>
                                      </p:cBhvr>
                                      <p:to>
                                        <p:strVal val="visible"/>
                                      </p:to>
                                    </p:set>
                                    <p:animEffect transition="in" filter="wheel(4)">
                                      <p:cBhvr>
                                        <p:cTn id="28" dur="2000"/>
                                        <p:tgtEl>
                                          <p:spTgt spid="11271"/>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1" presetClass="entr" presetSubtype="4" fill="hold" nodeType="clickEffect">
                                  <p:stCondLst>
                                    <p:cond delay="0"/>
                                  </p:stCondLst>
                                  <p:childTnLst>
                                    <p:set>
                                      <p:cBhvr>
                                        <p:cTn id="32" dur="1" fill="hold">
                                          <p:stCondLst>
                                            <p:cond delay="0"/>
                                          </p:stCondLst>
                                        </p:cTn>
                                        <p:tgtEl>
                                          <p:spTgt spid="11275"/>
                                        </p:tgtEl>
                                        <p:attrNameLst>
                                          <p:attrName>style.visibility</p:attrName>
                                        </p:attrNameLst>
                                      </p:cBhvr>
                                      <p:to>
                                        <p:strVal val="visible"/>
                                      </p:to>
                                    </p:set>
                                    <p:animEffect transition="in" filter="wheel(4)">
                                      <p:cBhvr>
                                        <p:cTn id="33" dur="2000"/>
                                        <p:tgtEl>
                                          <p:spTgt spid="11275"/>
                                        </p:tgtEl>
                                      </p:cBhvr>
                                    </p:animEffect>
                                  </p:childTnLst>
                                </p:cTn>
                              </p:par>
                              <p:par>
                                <p:cTn id="34" presetID="21" presetClass="entr" presetSubtype="4" fill="hold" grpId="0" nodeType="withEffect">
                                  <p:stCondLst>
                                    <p:cond delay="0"/>
                                  </p:stCondLst>
                                  <p:childTnLst>
                                    <p:set>
                                      <p:cBhvr>
                                        <p:cTn id="35" dur="1" fill="hold">
                                          <p:stCondLst>
                                            <p:cond delay="0"/>
                                          </p:stCondLst>
                                        </p:cTn>
                                        <p:tgtEl>
                                          <p:spTgt spid="11272"/>
                                        </p:tgtEl>
                                        <p:attrNameLst>
                                          <p:attrName>style.visibility</p:attrName>
                                        </p:attrNameLst>
                                      </p:cBhvr>
                                      <p:to>
                                        <p:strVal val="visible"/>
                                      </p:to>
                                    </p:set>
                                    <p:animEffect transition="in" filter="wheel(4)">
                                      <p:cBhvr>
                                        <p:cTn id="36" dur="2000"/>
                                        <p:tgtEl>
                                          <p:spTgt spid="1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P spid="11270" grpId="0"/>
      <p:bldP spid="11271" grpId="0"/>
      <p:bldP spid="1127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927648" y="51485"/>
            <a:ext cx="6315879" cy="472043"/>
          </a:xfrm>
        </p:spPr>
        <p:txBody>
          <a:bodyPr>
            <a:normAutofit fontScale="90000"/>
          </a:bodyPr>
          <a:lstStyle/>
          <a:p>
            <a:pPr fontAlgn="auto">
              <a:spcAft>
                <a:spcPts val="0"/>
              </a:spcAft>
              <a:defRPr/>
            </a:pPr>
            <a:r>
              <a:rPr lang="az-Latn-AZ" sz="3200" dirty="0">
                <a:solidFill>
                  <a:schemeClr val="accent2">
                    <a:lumMod val="50000"/>
                  </a:schemeClr>
                </a:solidFill>
              </a:rPr>
              <a:t>Kistoz törəmnin xarakterini təyin etmə</a:t>
            </a:r>
          </a:p>
        </p:txBody>
      </p:sp>
      <p:sp>
        <p:nvSpPr>
          <p:cNvPr id="38914" name="Footer Placeholder 4"/>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a:solidFill>
                  <a:schemeClr val="bg1"/>
                </a:solidFill>
              </a:rPr>
              <a:t>Prof. NYBay</a:t>
            </a:r>
          </a:p>
        </p:txBody>
      </p:sp>
      <p:sp>
        <p:nvSpPr>
          <p:cNvPr id="12291" name="Text Box 3"/>
          <p:cNvSpPr txBox="1">
            <a:spLocks noChangeArrowheads="1"/>
          </p:cNvSpPr>
          <p:nvPr/>
        </p:nvSpPr>
        <p:spPr bwMode="auto">
          <a:xfrm>
            <a:off x="4129440" y="1196752"/>
            <a:ext cx="29479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dirty="0"/>
              <a:t>Qaraciyər törəməsi</a:t>
            </a:r>
          </a:p>
        </p:txBody>
      </p:sp>
      <p:sp>
        <p:nvSpPr>
          <p:cNvPr id="12292" name="Text Box 4"/>
          <p:cNvSpPr txBox="1">
            <a:spLocks noChangeArrowheads="1"/>
          </p:cNvSpPr>
          <p:nvPr/>
        </p:nvSpPr>
        <p:spPr bwMode="auto">
          <a:xfrm>
            <a:off x="5172427" y="2060848"/>
            <a:ext cx="862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dirty="0">
                <a:solidFill>
                  <a:srgbClr val="0070C0"/>
                </a:solidFill>
              </a:rPr>
              <a:t>USM</a:t>
            </a:r>
          </a:p>
        </p:txBody>
      </p:sp>
      <p:sp>
        <p:nvSpPr>
          <p:cNvPr id="12293" name="Text Box 5"/>
          <p:cNvSpPr txBox="1">
            <a:spLocks noChangeArrowheads="1"/>
          </p:cNvSpPr>
          <p:nvPr/>
        </p:nvSpPr>
        <p:spPr bwMode="auto">
          <a:xfrm>
            <a:off x="4503296" y="3115816"/>
            <a:ext cx="22002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dirty="0">
                <a:solidFill>
                  <a:srgbClr val="0070C0"/>
                </a:solidFill>
              </a:rPr>
              <a:t>Kistoz törəmə</a:t>
            </a:r>
          </a:p>
        </p:txBody>
      </p:sp>
      <p:sp>
        <p:nvSpPr>
          <p:cNvPr id="12294" name="Text Box 6"/>
          <p:cNvSpPr txBox="1">
            <a:spLocks noChangeArrowheads="1"/>
          </p:cNvSpPr>
          <p:nvPr/>
        </p:nvSpPr>
        <p:spPr bwMode="auto">
          <a:xfrm>
            <a:off x="7645658" y="3116362"/>
            <a:ext cx="277082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solidFill>
                  <a:schemeClr val="accent2">
                    <a:lumMod val="50000"/>
                  </a:schemeClr>
                </a:solidFill>
              </a:rPr>
              <a:t>Toxumalı (solid) törəmə</a:t>
            </a:r>
          </a:p>
        </p:txBody>
      </p:sp>
      <p:cxnSp>
        <p:nvCxnSpPr>
          <p:cNvPr id="12295" name="AutoShape 7"/>
          <p:cNvCxnSpPr>
            <a:cxnSpLocks noChangeShapeType="1"/>
            <a:stCxn id="12291" idx="2"/>
            <a:endCxn id="12292" idx="0"/>
          </p:cNvCxnSpPr>
          <p:nvPr/>
        </p:nvCxnSpPr>
        <p:spPr bwMode="auto">
          <a:xfrm>
            <a:off x="5603434" y="1653952"/>
            <a:ext cx="0" cy="406896"/>
          </a:xfrm>
          <a:prstGeom prst="straightConnector1">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296" name="AutoShape 8"/>
          <p:cNvCxnSpPr>
            <a:cxnSpLocks noChangeShapeType="1"/>
            <a:stCxn id="12292" idx="2"/>
            <a:endCxn id="12293" idx="0"/>
          </p:cNvCxnSpPr>
          <p:nvPr/>
        </p:nvCxnSpPr>
        <p:spPr bwMode="auto">
          <a:xfrm>
            <a:off x="5603434" y="2518048"/>
            <a:ext cx="0" cy="597768"/>
          </a:xfrm>
          <a:prstGeom prst="straightConnector1">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297" name="AutoShape 9"/>
          <p:cNvCxnSpPr>
            <a:cxnSpLocks noChangeShapeType="1"/>
            <a:stCxn id="12292" idx="2"/>
            <a:endCxn id="12294" idx="0"/>
          </p:cNvCxnSpPr>
          <p:nvPr/>
        </p:nvCxnSpPr>
        <p:spPr bwMode="auto">
          <a:xfrm>
            <a:off x="5603434" y="2518048"/>
            <a:ext cx="3427636" cy="598314"/>
          </a:xfrm>
          <a:prstGeom prst="straightConnector1">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298" name="Text Box 10"/>
          <p:cNvSpPr txBox="1">
            <a:spLocks noChangeArrowheads="1"/>
          </p:cNvSpPr>
          <p:nvPr/>
        </p:nvSpPr>
        <p:spPr bwMode="auto">
          <a:xfrm>
            <a:off x="2639616" y="5282044"/>
            <a:ext cx="198323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800" b="1" dirty="0">
                <a:solidFill>
                  <a:srgbClr val="C00000"/>
                </a:solidFill>
              </a:rPr>
              <a:t>Exinokokk</a:t>
            </a:r>
          </a:p>
        </p:txBody>
      </p:sp>
      <p:sp>
        <p:nvSpPr>
          <p:cNvPr id="12299" name="Text Box 11"/>
          <p:cNvSpPr txBox="1">
            <a:spLocks noChangeArrowheads="1"/>
          </p:cNvSpPr>
          <p:nvPr/>
        </p:nvSpPr>
        <p:spPr bwMode="auto">
          <a:xfrm>
            <a:off x="5941021" y="5282044"/>
            <a:ext cx="330250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800" b="1" dirty="0"/>
              <a:t>Qeyri-exinokokk ?</a:t>
            </a:r>
          </a:p>
        </p:txBody>
      </p:sp>
      <p:sp>
        <p:nvSpPr>
          <p:cNvPr id="12300" name="Text Box 12"/>
          <p:cNvSpPr txBox="1">
            <a:spLocks noChangeArrowheads="1"/>
          </p:cNvSpPr>
          <p:nvPr/>
        </p:nvSpPr>
        <p:spPr bwMode="auto">
          <a:xfrm>
            <a:off x="2734603" y="4129916"/>
            <a:ext cx="5737661" cy="510778"/>
          </a:xfrm>
          <a:prstGeom prst="roundRect">
            <a:avLst/>
          </a:prstGeom>
          <a:noFill/>
          <a:ln w="9525">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400" b="1" dirty="0">
                <a:solidFill>
                  <a:srgbClr val="0070C0"/>
                </a:solidFill>
                <a:latin typeface="+mn-lt"/>
              </a:rPr>
              <a:t>Kontrastlı KT/MRT, ± exinokokk serologiyası</a:t>
            </a:r>
          </a:p>
        </p:txBody>
      </p:sp>
      <p:cxnSp>
        <p:nvCxnSpPr>
          <p:cNvPr id="12303" name="AutoShape 15"/>
          <p:cNvCxnSpPr>
            <a:cxnSpLocks noChangeShapeType="1"/>
            <a:stCxn id="12293" idx="2"/>
            <a:endCxn id="12300" idx="0"/>
          </p:cNvCxnSpPr>
          <p:nvPr/>
        </p:nvCxnSpPr>
        <p:spPr bwMode="auto">
          <a:xfrm>
            <a:off x="5603434" y="3573016"/>
            <a:ext cx="0" cy="556900"/>
          </a:xfrm>
          <a:prstGeom prst="straightConnector1">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304" name="AutoShape 16"/>
          <p:cNvCxnSpPr>
            <a:cxnSpLocks noChangeShapeType="1"/>
            <a:stCxn id="12300" idx="2"/>
            <a:endCxn id="12298" idx="0"/>
          </p:cNvCxnSpPr>
          <p:nvPr/>
        </p:nvCxnSpPr>
        <p:spPr bwMode="auto">
          <a:xfrm flipH="1">
            <a:off x="3631234" y="4640694"/>
            <a:ext cx="1972200" cy="641350"/>
          </a:xfrm>
          <a:prstGeom prst="straightConnector1">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305" name="AutoShape 17"/>
          <p:cNvCxnSpPr>
            <a:cxnSpLocks noChangeShapeType="1"/>
            <a:stCxn id="12300" idx="2"/>
            <a:endCxn id="12299" idx="0"/>
          </p:cNvCxnSpPr>
          <p:nvPr/>
        </p:nvCxnSpPr>
        <p:spPr bwMode="auto">
          <a:xfrm>
            <a:off x="5603434" y="4640694"/>
            <a:ext cx="1988841" cy="641350"/>
          </a:xfrm>
          <a:prstGeom prst="straightConnector1">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TextBox 16"/>
          <p:cNvSpPr txBox="1"/>
          <p:nvPr/>
        </p:nvSpPr>
        <p:spPr>
          <a:xfrm>
            <a:off x="3573246" y="6125234"/>
            <a:ext cx="8427410" cy="400110"/>
          </a:xfrm>
          <a:prstGeom prst="rect">
            <a:avLst/>
          </a:prstGeom>
          <a:noFill/>
        </p:spPr>
        <p:txBody>
          <a:bodyPr wrap="square" rtlCol="0">
            <a:spAutoFit/>
          </a:bodyPr>
          <a:lstStyle/>
          <a:p>
            <a:pPr algn="r"/>
            <a:r>
              <a:rPr lang="az-Latn-AZ" sz="2000" b="1" dirty="0">
                <a:solidFill>
                  <a:srgbClr val="C00000"/>
                </a:solidFill>
              </a:rPr>
              <a:t>Kistoz  törəmələrdə ilk növbədə exinokokk təsdiq və ya inkar edilir</a:t>
            </a:r>
            <a:endParaRPr lang="en-US" sz="2000" b="1" dirty="0">
              <a:solidFill>
                <a:srgbClr val="C00000"/>
              </a:solidFill>
            </a:endParaRPr>
          </a:p>
        </p:txBody>
      </p:sp>
      <p:sp>
        <p:nvSpPr>
          <p:cNvPr id="18" name="TextBox 17">
            <a:extLst>
              <a:ext uri="{FF2B5EF4-FFF2-40B4-BE49-F238E27FC236}">
                <a16:creationId xmlns:a16="http://schemas.microsoft.com/office/drawing/2014/main" id="{F512B2D6-6F81-4994-8751-19C42197355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 calcmode="lin" valueType="num">
                                      <p:cBhvr>
                                        <p:cTn id="7" dur="500" fill="hold"/>
                                        <p:tgtEl>
                                          <p:spTgt spid="12291"/>
                                        </p:tgtEl>
                                        <p:attrNameLst>
                                          <p:attrName>ppt_w</p:attrName>
                                        </p:attrNameLst>
                                      </p:cBhvr>
                                      <p:tavLst>
                                        <p:tav tm="0">
                                          <p:val>
                                            <p:fltVal val="0"/>
                                          </p:val>
                                        </p:tav>
                                        <p:tav tm="100000">
                                          <p:val>
                                            <p:strVal val="#ppt_w"/>
                                          </p:val>
                                        </p:tav>
                                      </p:tavLst>
                                    </p:anim>
                                    <p:anim calcmode="lin" valueType="num">
                                      <p:cBhvr>
                                        <p:cTn id="8" dur="500" fill="hold"/>
                                        <p:tgtEl>
                                          <p:spTgt spid="12291"/>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295"/>
                                        </p:tgtEl>
                                        <p:attrNameLst>
                                          <p:attrName>style.visibility</p:attrName>
                                        </p:attrNameLst>
                                      </p:cBhvr>
                                      <p:to>
                                        <p:strVal val="visible"/>
                                      </p:to>
                                    </p:set>
                                    <p:anim calcmode="lin" valueType="num">
                                      <p:cBhvr>
                                        <p:cTn id="11" dur="500" fill="hold"/>
                                        <p:tgtEl>
                                          <p:spTgt spid="12295"/>
                                        </p:tgtEl>
                                        <p:attrNameLst>
                                          <p:attrName>ppt_w</p:attrName>
                                        </p:attrNameLst>
                                      </p:cBhvr>
                                      <p:tavLst>
                                        <p:tav tm="0">
                                          <p:val>
                                            <p:fltVal val="0"/>
                                          </p:val>
                                        </p:tav>
                                        <p:tav tm="100000">
                                          <p:val>
                                            <p:strVal val="#ppt_w"/>
                                          </p:val>
                                        </p:tav>
                                      </p:tavLst>
                                    </p:anim>
                                    <p:anim calcmode="lin" valueType="num">
                                      <p:cBhvr>
                                        <p:cTn id="12" dur="500" fill="hold"/>
                                        <p:tgtEl>
                                          <p:spTgt spid="1229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2292"/>
                                        </p:tgtEl>
                                        <p:attrNameLst>
                                          <p:attrName>style.visibility</p:attrName>
                                        </p:attrNameLst>
                                      </p:cBhvr>
                                      <p:to>
                                        <p:strVal val="visible"/>
                                      </p:to>
                                    </p:set>
                                    <p:anim calcmode="lin" valueType="num">
                                      <p:cBhvr>
                                        <p:cTn id="15" dur="500" fill="hold"/>
                                        <p:tgtEl>
                                          <p:spTgt spid="12292"/>
                                        </p:tgtEl>
                                        <p:attrNameLst>
                                          <p:attrName>ppt_w</p:attrName>
                                        </p:attrNameLst>
                                      </p:cBhvr>
                                      <p:tavLst>
                                        <p:tav tm="0">
                                          <p:val>
                                            <p:fltVal val="0"/>
                                          </p:val>
                                        </p:tav>
                                        <p:tav tm="100000">
                                          <p:val>
                                            <p:strVal val="#ppt_w"/>
                                          </p:val>
                                        </p:tav>
                                      </p:tavLst>
                                    </p:anim>
                                    <p:anim calcmode="lin" valueType="num">
                                      <p:cBhvr>
                                        <p:cTn id="16" dur="500" fill="hold"/>
                                        <p:tgtEl>
                                          <p:spTgt spid="12292"/>
                                        </p:tgtEl>
                                        <p:attrNameLst>
                                          <p:attrName>ppt_h</p:attrName>
                                        </p:attrNameLst>
                                      </p:cBhvr>
                                      <p:tavLst>
                                        <p:tav tm="0">
                                          <p:val>
                                            <p:fltVal val="0"/>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7" presetClass="entr" presetSubtype="0" fill="hold" nodeType="clickEffect">
                                  <p:stCondLst>
                                    <p:cond delay="0"/>
                                  </p:stCondLst>
                                  <p:childTnLst>
                                    <p:set>
                                      <p:cBhvr>
                                        <p:cTn id="20" dur="1" fill="hold">
                                          <p:stCondLst>
                                            <p:cond delay="0"/>
                                          </p:stCondLst>
                                        </p:cTn>
                                        <p:tgtEl>
                                          <p:spTgt spid="12297"/>
                                        </p:tgtEl>
                                        <p:attrNameLst>
                                          <p:attrName>style.visibility</p:attrName>
                                        </p:attrNameLst>
                                      </p:cBhvr>
                                      <p:to>
                                        <p:strVal val="visible"/>
                                      </p:to>
                                    </p:set>
                                    <p:animEffect transition="in" filter="fade">
                                      <p:cBhvr>
                                        <p:cTn id="21" dur="1000"/>
                                        <p:tgtEl>
                                          <p:spTgt spid="12297"/>
                                        </p:tgtEl>
                                      </p:cBhvr>
                                    </p:animEffect>
                                    <p:anim calcmode="lin" valueType="num">
                                      <p:cBhvr>
                                        <p:cTn id="22" dur="1000" fill="hold"/>
                                        <p:tgtEl>
                                          <p:spTgt spid="12297"/>
                                        </p:tgtEl>
                                        <p:attrNameLst>
                                          <p:attrName>ppt_x</p:attrName>
                                        </p:attrNameLst>
                                      </p:cBhvr>
                                      <p:tavLst>
                                        <p:tav tm="0">
                                          <p:val>
                                            <p:strVal val="#ppt_x"/>
                                          </p:val>
                                        </p:tav>
                                        <p:tav tm="100000">
                                          <p:val>
                                            <p:strVal val="#ppt_x"/>
                                          </p:val>
                                        </p:tav>
                                      </p:tavLst>
                                    </p:anim>
                                    <p:anim calcmode="lin" valueType="num">
                                      <p:cBhvr>
                                        <p:cTn id="23" dur="1000" fill="hold"/>
                                        <p:tgtEl>
                                          <p:spTgt spid="12297"/>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12294"/>
                                        </p:tgtEl>
                                        <p:attrNameLst>
                                          <p:attrName>style.visibility</p:attrName>
                                        </p:attrNameLst>
                                      </p:cBhvr>
                                      <p:to>
                                        <p:strVal val="visible"/>
                                      </p:to>
                                    </p:set>
                                    <p:animEffect transition="in" filter="fade">
                                      <p:cBhvr>
                                        <p:cTn id="26" dur="1000"/>
                                        <p:tgtEl>
                                          <p:spTgt spid="12294"/>
                                        </p:tgtEl>
                                      </p:cBhvr>
                                    </p:animEffect>
                                    <p:anim calcmode="lin" valueType="num">
                                      <p:cBhvr>
                                        <p:cTn id="27" dur="1000" fill="hold"/>
                                        <p:tgtEl>
                                          <p:spTgt spid="12294"/>
                                        </p:tgtEl>
                                        <p:attrNameLst>
                                          <p:attrName>ppt_x</p:attrName>
                                        </p:attrNameLst>
                                      </p:cBhvr>
                                      <p:tavLst>
                                        <p:tav tm="0">
                                          <p:val>
                                            <p:strVal val="#ppt_x"/>
                                          </p:val>
                                        </p:tav>
                                        <p:tav tm="100000">
                                          <p:val>
                                            <p:strVal val="#ppt_x"/>
                                          </p:val>
                                        </p:tav>
                                      </p:tavLst>
                                    </p:anim>
                                    <p:anim calcmode="lin" valueType="num">
                                      <p:cBhvr>
                                        <p:cTn id="28" dur="1000" fill="hold"/>
                                        <p:tgtEl>
                                          <p:spTgt spid="12294"/>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ntr" presetSubtype="16" fill="hold" nodeType="clickEffect">
                                  <p:stCondLst>
                                    <p:cond delay="0"/>
                                  </p:stCondLst>
                                  <p:childTnLst>
                                    <p:set>
                                      <p:cBhvr>
                                        <p:cTn id="32" dur="1" fill="hold">
                                          <p:stCondLst>
                                            <p:cond delay="0"/>
                                          </p:stCondLst>
                                        </p:cTn>
                                        <p:tgtEl>
                                          <p:spTgt spid="12296"/>
                                        </p:tgtEl>
                                        <p:attrNameLst>
                                          <p:attrName>style.visibility</p:attrName>
                                        </p:attrNameLst>
                                      </p:cBhvr>
                                      <p:to>
                                        <p:strVal val="visible"/>
                                      </p:to>
                                    </p:set>
                                    <p:anim calcmode="lin" valueType="num">
                                      <p:cBhvr>
                                        <p:cTn id="33" dur="500" fill="hold"/>
                                        <p:tgtEl>
                                          <p:spTgt spid="12296"/>
                                        </p:tgtEl>
                                        <p:attrNameLst>
                                          <p:attrName>ppt_w</p:attrName>
                                        </p:attrNameLst>
                                      </p:cBhvr>
                                      <p:tavLst>
                                        <p:tav tm="0">
                                          <p:val>
                                            <p:fltVal val="0"/>
                                          </p:val>
                                        </p:tav>
                                        <p:tav tm="100000">
                                          <p:val>
                                            <p:strVal val="#ppt_w"/>
                                          </p:val>
                                        </p:tav>
                                      </p:tavLst>
                                    </p:anim>
                                    <p:anim calcmode="lin" valueType="num">
                                      <p:cBhvr>
                                        <p:cTn id="34" dur="500" fill="hold"/>
                                        <p:tgtEl>
                                          <p:spTgt spid="12296"/>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2293"/>
                                        </p:tgtEl>
                                        <p:attrNameLst>
                                          <p:attrName>style.visibility</p:attrName>
                                        </p:attrNameLst>
                                      </p:cBhvr>
                                      <p:to>
                                        <p:strVal val="visible"/>
                                      </p:to>
                                    </p:set>
                                    <p:anim calcmode="lin" valueType="num">
                                      <p:cBhvr>
                                        <p:cTn id="37" dur="500" fill="hold"/>
                                        <p:tgtEl>
                                          <p:spTgt spid="12293"/>
                                        </p:tgtEl>
                                        <p:attrNameLst>
                                          <p:attrName>ppt_w</p:attrName>
                                        </p:attrNameLst>
                                      </p:cBhvr>
                                      <p:tavLst>
                                        <p:tav tm="0">
                                          <p:val>
                                            <p:fltVal val="0"/>
                                          </p:val>
                                        </p:tav>
                                        <p:tav tm="100000">
                                          <p:val>
                                            <p:strVal val="#ppt_w"/>
                                          </p:val>
                                        </p:tav>
                                      </p:tavLst>
                                    </p:anim>
                                    <p:anim calcmode="lin" valueType="num">
                                      <p:cBhvr>
                                        <p:cTn id="38" dur="500" fill="hold"/>
                                        <p:tgtEl>
                                          <p:spTgt spid="12293"/>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7" presetClass="entr" presetSubtype="0" fill="hold" nodeType="clickEffect">
                                  <p:stCondLst>
                                    <p:cond delay="0"/>
                                  </p:stCondLst>
                                  <p:childTnLst>
                                    <p:set>
                                      <p:cBhvr>
                                        <p:cTn id="42" dur="1" fill="hold">
                                          <p:stCondLst>
                                            <p:cond delay="0"/>
                                          </p:stCondLst>
                                        </p:cTn>
                                        <p:tgtEl>
                                          <p:spTgt spid="12303"/>
                                        </p:tgtEl>
                                        <p:attrNameLst>
                                          <p:attrName>style.visibility</p:attrName>
                                        </p:attrNameLst>
                                      </p:cBhvr>
                                      <p:to>
                                        <p:strVal val="visible"/>
                                      </p:to>
                                    </p:set>
                                    <p:animEffect transition="in" filter="fade">
                                      <p:cBhvr>
                                        <p:cTn id="43" dur="1000"/>
                                        <p:tgtEl>
                                          <p:spTgt spid="12303"/>
                                        </p:tgtEl>
                                      </p:cBhvr>
                                    </p:animEffect>
                                    <p:anim calcmode="lin" valueType="num">
                                      <p:cBhvr>
                                        <p:cTn id="44" dur="1000" fill="hold"/>
                                        <p:tgtEl>
                                          <p:spTgt spid="12303"/>
                                        </p:tgtEl>
                                        <p:attrNameLst>
                                          <p:attrName>ppt_x</p:attrName>
                                        </p:attrNameLst>
                                      </p:cBhvr>
                                      <p:tavLst>
                                        <p:tav tm="0">
                                          <p:val>
                                            <p:strVal val="#ppt_x"/>
                                          </p:val>
                                        </p:tav>
                                        <p:tav tm="100000">
                                          <p:val>
                                            <p:strVal val="#ppt_x"/>
                                          </p:val>
                                        </p:tav>
                                      </p:tavLst>
                                    </p:anim>
                                    <p:anim calcmode="lin" valueType="num">
                                      <p:cBhvr>
                                        <p:cTn id="45" dur="1000" fill="hold"/>
                                        <p:tgtEl>
                                          <p:spTgt spid="12303"/>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2300"/>
                                        </p:tgtEl>
                                        <p:attrNameLst>
                                          <p:attrName>style.visibility</p:attrName>
                                        </p:attrNameLst>
                                      </p:cBhvr>
                                      <p:to>
                                        <p:strVal val="visible"/>
                                      </p:to>
                                    </p:set>
                                    <p:animEffect transition="in" filter="fade">
                                      <p:cBhvr>
                                        <p:cTn id="48" dur="1000"/>
                                        <p:tgtEl>
                                          <p:spTgt spid="12300"/>
                                        </p:tgtEl>
                                      </p:cBhvr>
                                    </p:animEffect>
                                    <p:anim calcmode="lin" valueType="num">
                                      <p:cBhvr>
                                        <p:cTn id="49" dur="1000" fill="hold"/>
                                        <p:tgtEl>
                                          <p:spTgt spid="12300"/>
                                        </p:tgtEl>
                                        <p:attrNameLst>
                                          <p:attrName>ppt_x</p:attrName>
                                        </p:attrNameLst>
                                      </p:cBhvr>
                                      <p:tavLst>
                                        <p:tav tm="0">
                                          <p:val>
                                            <p:strVal val="#ppt_x"/>
                                          </p:val>
                                        </p:tav>
                                        <p:tav tm="100000">
                                          <p:val>
                                            <p:strVal val="#ppt_x"/>
                                          </p:val>
                                        </p:tav>
                                      </p:tavLst>
                                    </p:anim>
                                    <p:anim calcmode="lin" valueType="num">
                                      <p:cBhvr>
                                        <p:cTn id="50" dur="1000" fill="hold"/>
                                        <p:tgtEl>
                                          <p:spTgt spid="12300"/>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7" presetClass="entr" presetSubtype="0" fill="hold" nodeType="clickEffect">
                                  <p:stCondLst>
                                    <p:cond delay="0"/>
                                  </p:stCondLst>
                                  <p:childTnLst>
                                    <p:set>
                                      <p:cBhvr>
                                        <p:cTn id="54" dur="1" fill="hold">
                                          <p:stCondLst>
                                            <p:cond delay="0"/>
                                          </p:stCondLst>
                                        </p:cTn>
                                        <p:tgtEl>
                                          <p:spTgt spid="12304"/>
                                        </p:tgtEl>
                                        <p:attrNameLst>
                                          <p:attrName>style.visibility</p:attrName>
                                        </p:attrNameLst>
                                      </p:cBhvr>
                                      <p:to>
                                        <p:strVal val="visible"/>
                                      </p:to>
                                    </p:set>
                                    <p:animEffect transition="in" filter="fade">
                                      <p:cBhvr>
                                        <p:cTn id="55" dur="1000"/>
                                        <p:tgtEl>
                                          <p:spTgt spid="12304"/>
                                        </p:tgtEl>
                                      </p:cBhvr>
                                    </p:animEffect>
                                    <p:anim calcmode="lin" valueType="num">
                                      <p:cBhvr>
                                        <p:cTn id="56" dur="1000" fill="hold"/>
                                        <p:tgtEl>
                                          <p:spTgt spid="12304"/>
                                        </p:tgtEl>
                                        <p:attrNameLst>
                                          <p:attrName>ppt_x</p:attrName>
                                        </p:attrNameLst>
                                      </p:cBhvr>
                                      <p:tavLst>
                                        <p:tav tm="0">
                                          <p:val>
                                            <p:strVal val="#ppt_x"/>
                                          </p:val>
                                        </p:tav>
                                        <p:tav tm="100000">
                                          <p:val>
                                            <p:strVal val="#ppt_x"/>
                                          </p:val>
                                        </p:tav>
                                      </p:tavLst>
                                    </p:anim>
                                    <p:anim calcmode="lin" valueType="num">
                                      <p:cBhvr>
                                        <p:cTn id="57" dur="1000" fill="hold"/>
                                        <p:tgtEl>
                                          <p:spTgt spid="12304"/>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12298"/>
                                        </p:tgtEl>
                                        <p:attrNameLst>
                                          <p:attrName>style.visibility</p:attrName>
                                        </p:attrNameLst>
                                      </p:cBhvr>
                                      <p:to>
                                        <p:strVal val="visible"/>
                                      </p:to>
                                    </p:set>
                                    <p:animEffect transition="in" filter="fade">
                                      <p:cBhvr>
                                        <p:cTn id="60" dur="1000"/>
                                        <p:tgtEl>
                                          <p:spTgt spid="12298"/>
                                        </p:tgtEl>
                                      </p:cBhvr>
                                    </p:animEffect>
                                    <p:anim calcmode="lin" valueType="num">
                                      <p:cBhvr>
                                        <p:cTn id="61" dur="1000" fill="hold"/>
                                        <p:tgtEl>
                                          <p:spTgt spid="12298"/>
                                        </p:tgtEl>
                                        <p:attrNameLst>
                                          <p:attrName>ppt_x</p:attrName>
                                        </p:attrNameLst>
                                      </p:cBhvr>
                                      <p:tavLst>
                                        <p:tav tm="0">
                                          <p:val>
                                            <p:strVal val="#ppt_x"/>
                                          </p:val>
                                        </p:tav>
                                        <p:tav tm="100000">
                                          <p:val>
                                            <p:strVal val="#ppt_x"/>
                                          </p:val>
                                        </p:tav>
                                      </p:tavLst>
                                    </p:anim>
                                    <p:anim calcmode="lin" valueType="num">
                                      <p:cBhvr>
                                        <p:cTn id="62" dur="1000" fill="hold"/>
                                        <p:tgtEl>
                                          <p:spTgt spid="12298"/>
                                        </p:tgtEl>
                                        <p:attrNameLst>
                                          <p:attrName>ppt_y</p:attrName>
                                        </p:attrNameLst>
                                      </p:cBhvr>
                                      <p:tavLst>
                                        <p:tav tm="0">
                                          <p:val>
                                            <p:strVal val="#ppt_y-.1"/>
                                          </p:val>
                                        </p:tav>
                                        <p:tav tm="100000">
                                          <p:val>
                                            <p:strVal val="#ppt_y"/>
                                          </p:val>
                                        </p:tav>
                                      </p:tavLst>
                                    </p:anim>
                                  </p:childTnLst>
                                </p:cTn>
                              </p:par>
                              <p:par>
                                <p:cTn id="63" presetID="47" presetClass="entr" presetSubtype="0" fill="hold" nodeType="withEffect">
                                  <p:stCondLst>
                                    <p:cond delay="0"/>
                                  </p:stCondLst>
                                  <p:childTnLst>
                                    <p:set>
                                      <p:cBhvr>
                                        <p:cTn id="64" dur="1" fill="hold">
                                          <p:stCondLst>
                                            <p:cond delay="0"/>
                                          </p:stCondLst>
                                        </p:cTn>
                                        <p:tgtEl>
                                          <p:spTgt spid="12305"/>
                                        </p:tgtEl>
                                        <p:attrNameLst>
                                          <p:attrName>style.visibility</p:attrName>
                                        </p:attrNameLst>
                                      </p:cBhvr>
                                      <p:to>
                                        <p:strVal val="visible"/>
                                      </p:to>
                                    </p:set>
                                    <p:animEffect transition="in" filter="fade">
                                      <p:cBhvr>
                                        <p:cTn id="65" dur="1000"/>
                                        <p:tgtEl>
                                          <p:spTgt spid="12305"/>
                                        </p:tgtEl>
                                      </p:cBhvr>
                                    </p:animEffect>
                                    <p:anim calcmode="lin" valueType="num">
                                      <p:cBhvr>
                                        <p:cTn id="66" dur="1000" fill="hold"/>
                                        <p:tgtEl>
                                          <p:spTgt spid="12305"/>
                                        </p:tgtEl>
                                        <p:attrNameLst>
                                          <p:attrName>ppt_x</p:attrName>
                                        </p:attrNameLst>
                                      </p:cBhvr>
                                      <p:tavLst>
                                        <p:tav tm="0">
                                          <p:val>
                                            <p:strVal val="#ppt_x"/>
                                          </p:val>
                                        </p:tav>
                                        <p:tav tm="100000">
                                          <p:val>
                                            <p:strVal val="#ppt_x"/>
                                          </p:val>
                                        </p:tav>
                                      </p:tavLst>
                                    </p:anim>
                                    <p:anim calcmode="lin" valueType="num">
                                      <p:cBhvr>
                                        <p:cTn id="67" dur="1000" fill="hold"/>
                                        <p:tgtEl>
                                          <p:spTgt spid="12305"/>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12299"/>
                                        </p:tgtEl>
                                        <p:attrNameLst>
                                          <p:attrName>style.visibility</p:attrName>
                                        </p:attrNameLst>
                                      </p:cBhvr>
                                      <p:to>
                                        <p:strVal val="visible"/>
                                      </p:to>
                                    </p:set>
                                    <p:animEffect transition="in" filter="fade">
                                      <p:cBhvr>
                                        <p:cTn id="70" dur="1000"/>
                                        <p:tgtEl>
                                          <p:spTgt spid="12299"/>
                                        </p:tgtEl>
                                      </p:cBhvr>
                                    </p:animEffect>
                                    <p:anim calcmode="lin" valueType="num">
                                      <p:cBhvr>
                                        <p:cTn id="71" dur="1000" fill="hold"/>
                                        <p:tgtEl>
                                          <p:spTgt spid="12299"/>
                                        </p:tgtEl>
                                        <p:attrNameLst>
                                          <p:attrName>ppt_x</p:attrName>
                                        </p:attrNameLst>
                                      </p:cBhvr>
                                      <p:tavLst>
                                        <p:tav tm="0">
                                          <p:val>
                                            <p:strVal val="#ppt_x"/>
                                          </p:val>
                                        </p:tav>
                                        <p:tav tm="100000">
                                          <p:val>
                                            <p:strVal val="#ppt_x"/>
                                          </p:val>
                                        </p:tav>
                                      </p:tavLst>
                                    </p:anim>
                                    <p:anim calcmode="lin" valueType="num">
                                      <p:cBhvr>
                                        <p:cTn id="72" dur="1000" fill="hold"/>
                                        <p:tgtEl>
                                          <p:spTgt spid="122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4" grpId="0"/>
      <p:bldP spid="12298" grpId="0"/>
      <p:bldP spid="12299" grpId="0"/>
      <p:bldP spid="1230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6"/>
          <p:cNvSpPr>
            <a:spLocks noGrp="1" noChangeArrowheads="1"/>
          </p:cNvSpPr>
          <p:nvPr>
            <p:ph type="body" sz="half" idx="1"/>
          </p:nvPr>
        </p:nvSpPr>
        <p:spPr>
          <a:xfrm>
            <a:off x="551384" y="1600200"/>
            <a:ext cx="3888854" cy="4495800"/>
          </a:xfrm>
        </p:spPr>
        <p:txBody>
          <a:bodyPr/>
          <a:lstStyle/>
          <a:p>
            <a:pPr marL="0" indent="0">
              <a:buNone/>
            </a:pPr>
            <a:r>
              <a:rPr lang="az-Latn-AZ" sz="2800" b="1" dirty="0"/>
              <a:t>Exinokok kistası</a:t>
            </a:r>
          </a:p>
          <a:p>
            <a:endParaRPr lang="az-Latn-AZ" sz="2800" b="1" dirty="0"/>
          </a:p>
          <a:p>
            <a:r>
              <a:rPr lang="az-Latn-AZ" sz="2800" b="1" dirty="0">
                <a:solidFill>
                  <a:srgbClr val="0070C0"/>
                </a:solidFill>
              </a:rPr>
              <a:t>İkiqat divar</a:t>
            </a:r>
          </a:p>
        </p:txBody>
      </p:sp>
      <p:pic>
        <p:nvPicPr>
          <p:cNvPr id="39940" name="Picture 38" descr="Exinok-tip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800601" y="1700213"/>
            <a:ext cx="5267325" cy="39243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9941" name="Footer Placeholder 5"/>
          <p:cNvSpPr>
            <a:spLocks noGrp="1"/>
          </p:cNvSpPr>
          <p:nvPr>
            <p:ph type="ftr" sz="quarter" idx="11"/>
          </p:nvPr>
        </p:nvSpPr>
        <p:spPr bwMode="auto">
          <a:xfrm>
            <a:off x="0" y="6597352"/>
            <a:ext cx="12191544" cy="246894"/>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6" name="TextBox 5">
            <a:extLst>
              <a:ext uri="{FF2B5EF4-FFF2-40B4-BE49-F238E27FC236}">
                <a16:creationId xmlns:a16="http://schemas.microsoft.com/office/drawing/2014/main" id="{FB943E54-4469-449E-8E22-0B580799F443}"/>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3" name="Title 2">
            <a:extLst>
              <a:ext uri="{FF2B5EF4-FFF2-40B4-BE49-F238E27FC236}">
                <a16:creationId xmlns:a16="http://schemas.microsoft.com/office/drawing/2014/main" id="{9C698993-8227-455C-BE2D-AFDB8128FF85}"/>
              </a:ext>
            </a:extLst>
          </p:cNvPr>
          <p:cNvSpPr>
            <a:spLocks noGrp="1"/>
          </p:cNvSpPr>
          <p:nvPr>
            <p:ph type="title"/>
          </p:nvPr>
        </p:nvSpPr>
        <p:spPr>
          <a:xfrm>
            <a:off x="2999656" y="97468"/>
            <a:ext cx="6192688" cy="523220"/>
          </a:xfrm>
        </p:spPr>
        <p:txBody>
          <a:bodyPr>
            <a:noAutofit/>
          </a:bodyPr>
          <a:lstStyle/>
          <a:p>
            <a:r>
              <a:rPr lang="az-Latn-AZ" sz="2800" dirty="0">
                <a:solidFill>
                  <a:schemeClr val="accent2">
                    <a:lumMod val="50000"/>
                  </a:schemeClr>
                </a:solidFill>
              </a:rPr>
              <a:t>Kistoz törəmnin xarakterini təyin etmə</a:t>
            </a:r>
            <a:endParaRPr lang="en-US" sz="2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Grp="1" noChangeArrowheads="1"/>
          </p:cNvSpPr>
          <p:nvPr>
            <p:ph type="title"/>
          </p:nvPr>
        </p:nvSpPr>
        <p:spPr>
          <a:xfrm>
            <a:off x="2927648" y="72008"/>
            <a:ext cx="6336704" cy="404664"/>
          </a:xfrm>
        </p:spPr>
        <p:txBody>
          <a:bodyPr>
            <a:noAutofit/>
          </a:bodyPr>
          <a:lstStyle/>
          <a:p>
            <a:pPr fontAlgn="auto">
              <a:spcAft>
                <a:spcPts val="0"/>
              </a:spcAft>
              <a:defRPr/>
            </a:pPr>
            <a:r>
              <a:rPr lang="az-Latn-AZ" sz="2800" dirty="0">
                <a:solidFill>
                  <a:schemeClr val="accent2">
                    <a:lumMod val="50000"/>
                  </a:schemeClr>
                </a:solidFill>
              </a:rPr>
              <a:t>Kistoz törəmnin xarakterini təyin etmə</a:t>
            </a:r>
            <a:endParaRPr lang="az-Latn-AZ" sz="2800" dirty="0">
              <a:solidFill>
                <a:srgbClr val="FF0000"/>
              </a:solidFill>
              <a:latin typeface="Times New Roman" pitchFamily="18" charset="0"/>
            </a:endParaRPr>
          </a:p>
        </p:txBody>
      </p:sp>
      <p:sp>
        <p:nvSpPr>
          <p:cNvPr id="40963" name="Rectangle 5"/>
          <p:cNvSpPr>
            <a:spLocks noGrp="1" noChangeArrowheads="1"/>
          </p:cNvSpPr>
          <p:nvPr>
            <p:ph type="body" sz="half" idx="1"/>
          </p:nvPr>
        </p:nvSpPr>
        <p:spPr>
          <a:xfrm>
            <a:off x="433962" y="1746104"/>
            <a:ext cx="3731638" cy="1106832"/>
          </a:xfrm>
        </p:spPr>
        <p:txBody>
          <a:bodyPr/>
          <a:lstStyle/>
          <a:p>
            <a:pPr>
              <a:buFontTx/>
              <a:buNone/>
            </a:pPr>
            <a:r>
              <a:rPr lang="az-Latn-AZ" sz="2800" b="1" dirty="0">
                <a:solidFill>
                  <a:srgbClr val="002060"/>
                </a:solidFill>
              </a:rPr>
              <a:t>Exinokok kistası III tip</a:t>
            </a:r>
          </a:p>
          <a:p>
            <a:r>
              <a:rPr lang="az-Latn-AZ" sz="2800" b="1" dirty="0">
                <a:solidFill>
                  <a:schemeClr val="accent1"/>
                </a:solidFill>
              </a:rPr>
              <a:t>Qız qovucuqları</a:t>
            </a:r>
          </a:p>
        </p:txBody>
      </p:sp>
      <p:pic>
        <p:nvPicPr>
          <p:cNvPr id="40964" name="Picture 8" descr="Exinokok 1"/>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1271464" y="3078738"/>
            <a:ext cx="4156259" cy="3117195"/>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0965" name="Picture 9" descr="Exinokok -tip3"/>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7032104" y="3078738"/>
            <a:ext cx="4332155" cy="3117195"/>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0966" name="Footer Placeholder 6"/>
          <p:cNvSpPr>
            <a:spLocks noGrp="1"/>
          </p:cNvSpPr>
          <p:nvPr>
            <p:ph type="ftr" sz="quarter" idx="11"/>
          </p:nvPr>
        </p:nvSpPr>
        <p:spPr bwMode="auto">
          <a:xfrm>
            <a:off x="0" y="6586390"/>
            <a:ext cx="12191544" cy="243458"/>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a:solidFill>
                  <a:schemeClr val="bg1"/>
                </a:solidFill>
              </a:rPr>
              <a:t>Prof. NYBay</a:t>
            </a:r>
          </a:p>
        </p:txBody>
      </p:sp>
      <p:sp>
        <p:nvSpPr>
          <p:cNvPr id="7" name="TextBox 6">
            <a:extLst>
              <a:ext uri="{FF2B5EF4-FFF2-40B4-BE49-F238E27FC236}">
                <a16:creationId xmlns:a16="http://schemas.microsoft.com/office/drawing/2014/main" id="{19C71432-A5C5-4273-8449-F4E1A82BD91D}"/>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927648" y="44624"/>
            <a:ext cx="6264696" cy="523220"/>
          </a:xfrm>
        </p:spPr>
        <p:txBody>
          <a:bodyPr/>
          <a:lstStyle/>
          <a:p>
            <a:pPr fontAlgn="auto">
              <a:spcAft>
                <a:spcPts val="0"/>
              </a:spcAft>
              <a:defRPr/>
            </a:pPr>
            <a:r>
              <a:rPr lang="az-Latn-AZ" sz="2800" dirty="0">
                <a:solidFill>
                  <a:schemeClr val="accent2">
                    <a:lumMod val="50000"/>
                  </a:schemeClr>
                </a:solidFill>
              </a:rPr>
              <a:t>Kistoz törəmnin xarakterini təyin etmə</a:t>
            </a:r>
            <a:endParaRPr lang="az-Latn-AZ" sz="2800" dirty="0">
              <a:solidFill>
                <a:srgbClr val="C00000"/>
              </a:solidFill>
              <a:latin typeface="Times New Roman" pitchFamily="18" charset="0"/>
            </a:endParaRPr>
          </a:p>
        </p:txBody>
      </p:sp>
      <p:sp>
        <p:nvSpPr>
          <p:cNvPr id="41987" name="Rectangle 3"/>
          <p:cNvSpPr>
            <a:spLocks noGrp="1" noChangeArrowheads="1"/>
          </p:cNvSpPr>
          <p:nvPr>
            <p:ph type="body" sz="half" idx="1"/>
          </p:nvPr>
        </p:nvSpPr>
        <p:spPr>
          <a:xfrm>
            <a:off x="191344" y="1600200"/>
            <a:ext cx="4464496" cy="4495800"/>
          </a:xfrm>
        </p:spPr>
        <p:txBody>
          <a:bodyPr/>
          <a:lstStyle/>
          <a:p>
            <a:pPr>
              <a:buFontTx/>
              <a:buNone/>
            </a:pPr>
            <a:r>
              <a:rPr lang="az-Latn-AZ" b="1" dirty="0">
                <a:solidFill>
                  <a:schemeClr val="tx2"/>
                </a:solidFill>
              </a:rPr>
              <a:t>Exinokok kistası IV tip</a:t>
            </a:r>
          </a:p>
          <a:p>
            <a:endParaRPr lang="az-Latn-AZ" b="1" dirty="0">
              <a:solidFill>
                <a:srgbClr val="0070C0"/>
              </a:solidFill>
            </a:endParaRPr>
          </a:p>
          <a:p>
            <a:pPr lvl="1">
              <a:buNone/>
            </a:pPr>
            <a:r>
              <a:rPr lang="az-Latn-AZ" b="1" dirty="0">
                <a:solidFill>
                  <a:srgbClr val="0070C0"/>
                </a:solidFill>
              </a:rPr>
              <a:t>Partlamış</a:t>
            </a:r>
          </a:p>
          <a:p>
            <a:pPr lvl="1">
              <a:buNone/>
            </a:pPr>
            <a:r>
              <a:rPr lang="az-Latn-AZ" b="1" dirty="0">
                <a:solidFill>
                  <a:srgbClr val="0070C0"/>
                </a:solidFill>
              </a:rPr>
              <a:t>(Yun yumağı)</a:t>
            </a:r>
          </a:p>
        </p:txBody>
      </p:sp>
      <p:pic>
        <p:nvPicPr>
          <p:cNvPr id="3" name="Content Placeholder 2"/>
          <p:cNvPicPr>
            <a:picLocks noGrp="1" noChangeAspect="1"/>
          </p:cNvPicPr>
          <p:nvPr>
            <p:ph sz="quarter" idx="2"/>
          </p:nvPr>
        </p:nvPicPr>
        <p:blipFill>
          <a:blip r:embed="rId2" cstate="print">
            <a:extLst>
              <a:ext uri="{28A0092B-C50C-407E-A947-70E740481C1C}">
                <a14:useLocalDpi xmlns:a14="http://schemas.microsoft.com/office/drawing/2010/main" val="0"/>
              </a:ext>
            </a:extLst>
          </a:blip>
          <a:stretch>
            <a:fillRect/>
          </a:stretch>
        </p:blipFill>
        <p:spPr>
          <a:xfrm>
            <a:off x="5159896" y="1775520"/>
            <a:ext cx="5760640" cy="4320480"/>
          </a:xfrm>
        </p:spPr>
      </p:pic>
      <p:sp>
        <p:nvSpPr>
          <p:cNvPr id="41989" name="Footer Placeholder 6"/>
          <p:cNvSpPr>
            <a:spLocks noGrp="1"/>
          </p:cNvSpPr>
          <p:nvPr>
            <p:ph type="ftr" sz="quarter" idx="11"/>
          </p:nvPr>
        </p:nvSpPr>
        <p:spPr bwMode="auto">
          <a:xfrm>
            <a:off x="0" y="6583360"/>
            <a:ext cx="12191544" cy="274639"/>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6" name="TextBox 5">
            <a:extLst>
              <a:ext uri="{FF2B5EF4-FFF2-40B4-BE49-F238E27FC236}">
                <a16:creationId xmlns:a16="http://schemas.microsoft.com/office/drawing/2014/main" id="{562BCB33-A31F-4333-9BCD-C1E9ED27AF24}"/>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999656" y="97468"/>
            <a:ext cx="6192688" cy="523221"/>
          </a:xfrm>
        </p:spPr>
        <p:txBody>
          <a:bodyPr>
            <a:normAutofit/>
          </a:bodyPr>
          <a:lstStyle/>
          <a:p>
            <a:pPr fontAlgn="auto">
              <a:spcAft>
                <a:spcPts val="0"/>
              </a:spcAft>
              <a:defRPr/>
            </a:pPr>
            <a:r>
              <a:rPr lang="az-Latn-AZ" sz="2800" dirty="0">
                <a:solidFill>
                  <a:schemeClr val="accent2">
                    <a:lumMod val="50000"/>
                  </a:schemeClr>
                </a:solidFill>
              </a:rPr>
              <a:t>Kistoz törəmnin xarakterini təyin etmə</a:t>
            </a:r>
            <a:endParaRPr lang="az-Latn-AZ" sz="2800" dirty="0">
              <a:solidFill>
                <a:srgbClr val="C00000"/>
              </a:solidFill>
              <a:latin typeface="Times New Roman" pitchFamily="18" charset="0"/>
            </a:endParaRPr>
          </a:p>
        </p:txBody>
      </p:sp>
      <p:sp>
        <p:nvSpPr>
          <p:cNvPr id="43011" name="Rectangle 3"/>
          <p:cNvSpPr>
            <a:spLocks noGrp="1" noChangeArrowheads="1"/>
          </p:cNvSpPr>
          <p:nvPr>
            <p:ph type="body" sz="half" idx="1"/>
          </p:nvPr>
        </p:nvSpPr>
        <p:spPr>
          <a:xfrm>
            <a:off x="263352" y="1600200"/>
            <a:ext cx="3528392" cy="3629000"/>
          </a:xfrm>
        </p:spPr>
        <p:txBody>
          <a:bodyPr/>
          <a:lstStyle/>
          <a:p>
            <a:pPr>
              <a:buFontTx/>
              <a:buNone/>
            </a:pPr>
            <a:r>
              <a:rPr lang="az-Latn-AZ" sz="2800" b="1" dirty="0">
                <a:solidFill>
                  <a:srgbClr val="0070C0"/>
                </a:solidFill>
              </a:rPr>
              <a:t>Exinokok kistası V tip</a:t>
            </a:r>
          </a:p>
          <a:p>
            <a:endParaRPr lang="az-Latn-AZ" sz="2800" b="1" dirty="0">
              <a:solidFill>
                <a:srgbClr val="0070C0"/>
              </a:solidFill>
            </a:endParaRPr>
          </a:p>
          <a:p>
            <a:pPr>
              <a:buFontTx/>
              <a:buNone/>
            </a:pPr>
            <a:r>
              <a:rPr lang="az-Latn-AZ" sz="2800" b="1" dirty="0">
                <a:solidFill>
                  <a:srgbClr val="0070C0"/>
                </a:solidFill>
              </a:rPr>
              <a:t>Ölü</a:t>
            </a:r>
          </a:p>
          <a:p>
            <a:pPr>
              <a:buFontTx/>
              <a:buNone/>
            </a:pPr>
            <a:r>
              <a:rPr lang="az-Latn-AZ" sz="2400" b="1" dirty="0">
                <a:solidFill>
                  <a:srgbClr val="0070C0"/>
                </a:solidFill>
              </a:rPr>
              <a:t>(Kalsifikasiya)</a:t>
            </a:r>
          </a:p>
        </p:txBody>
      </p:sp>
      <p:pic>
        <p:nvPicPr>
          <p:cNvPr id="43012" name="Picture 6" descr="Exinokok-kalsifik"/>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4440239" y="1600200"/>
            <a:ext cx="5976937" cy="44831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3013" name="Footer Placeholder 6"/>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a:t>Prof. NYBay</a:t>
            </a:r>
          </a:p>
        </p:txBody>
      </p:sp>
      <p:sp>
        <p:nvSpPr>
          <p:cNvPr id="6" name="TextBox 5">
            <a:extLst>
              <a:ext uri="{FF2B5EF4-FFF2-40B4-BE49-F238E27FC236}">
                <a16:creationId xmlns:a16="http://schemas.microsoft.com/office/drawing/2014/main" id="{0FC26C4D-EFC3-498C-9C38-02CD70D92CE7}"/>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3071664" y="86380"/>
            <a:ext cx="6357392" cy="557588"/>
          </a:xfrm>
        </p:spPr>
        <p:txBody>
          <a:bodyPr>
            <a:normAutofit/>
          </a:bodyPr>
          <a:lstStyle/>
          <a:p>
            <a:pPr fontAlgn="auto">
              <a:spcAft>
                <a:spcPts val="0"/>
              </a:spcAft>
              <a:defRPr/>
            </a:pPr>
            <a:r>
              <a:rPr lang="az-Latn-AZ" sz="2800" dirty="0">
                <a:solidFill>
                  <a:schemeClr val="accent2">
                    <a:lumMod val="50000"/>
                  </a:schemeClr>
                </a:solidFill>
              </a:rPr>
              <a:t>Kistoz törəmnin xarakterini təyin etmə</a:t>
            </a:r>
            <a:endParaRPr lang="az-Latn-AZ" sz="2800" dirty="0">
              <a:solidFill>
                <a:srgbClr val="C00000"/>
              </a:solidFill>
              <a:latin typeface="Times New Roman" pitchFamily="18" charset="0"/>
            </a:endParaRPr>
          </a:p>
        </p:txBody>
      </p:sp>
      <p:sp>
        <p:nvSpPr>
          <p:cNvPr id="41987" name="Rectangle 3"/>
          <p:cNvSpPr>
            <a:spLocks noGrp="1" noChangeArrowheads="1"/>
          </p:cNvSpPr>
          <p:nvPr>
            <p:ph type="body" sz="half" idx="1"/>
          </p:nvPr>
        </p:nvSpPr>
        <p:spPr>
          <a:xfrm>
            <a:off x="1199456" y="2671853"/>
            <a:ext cx="9937104" cy="2231900"/>
          </a:xfrm>
        </p:spPr>
        <p:txBody>
          <a:bodyPr>
            <a:normAutofit/>
          </a:bodyPr>
          <a:lstStyle/>
          <a:p>
            <a:pPr marL="0" indent="0" algn="ctr">
              <a:buNone/>
              <a:defRPr/>
            </a:pPr>
            <a:r>
              <a:rPr lang="az-Latn-AZ" sz="3200" b="1" dirty="0">
                <a:solidFill>
                  <a:srgbClr val="0070C0"/>
                </a:solidFill>
              </a:rPr>
              <a:t>Qaraciyərdəki kista exinokokk kistası deyilsə digər kistoz törəmələr arasında diferensasiya aparılır.</a:t>
            </a:r>
            <a:endParaRPr lang="az-Latn-AZ" sz="3600" b="1" dirty="0">
              <a:solidFill>
                <a:srgbClr val="C00000"/>
              </a:solidFill>
            </a:endParaRPr>
          </a:p>
        </p:txBody>
      </p:sp>
      <p:sp>
        <p:nvSpPr>
          <p:cNvPr id="53252" name="Footer Placeholder 6"/>
          <p:cNvSpPr>
            <a:spLocks noGrp="1"/>
          </p:cNvSpPr>
          <p:nvPr>
            <p:ph type="ftr" sz="quarter" idx="11"/>
          </p:nvPr>
        </p:nvSpPr>
        <p:spPr bwMode="auto">
          <a:xfrm>
            <a:off x="0" y="6597352"/>
            <a:ext cx="12158090" cy="288032"/>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4421206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fontAlgn="auto">
              <a:spcAft>
                <a:spcPts val="0"/>
              </a:spcAft>
              <a:defRPr/>
            </a:pPr>
            <a:r>
              <a:rPr lang="az-Latn-AZ" sz="2800" dirty="0">
                <a:solidFill>
                  <a:schemeClr val="accent2">
                    <a:lumMod val="50000"/>
                  </a:schemeClr>
                </a:solidFill>
              </a:rPr>
              <a:t>Kistoz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Text Box 3">
            <a:extLst>
              <a:ext uri="{FF2B5EF4-FFF2-40B4-BE49-F238E27FC236}">
                <a16:creationId xmlns:a16="http://schemas.microsoft.com/office/drawing/2014/main" id="{76314771-1F92-4EDD-BD00-571735D606BF}"/>
              </a:ext>
            </a:extLst>
          </p:cNvPr>
          <p:cNvSpPr txBox="1">
            <a:spLocks noChangeArrowheads="1"/>
          </p:cNvSpPr>
          <p:nvPr/>
        </p:nvSpPr>
        <p:spPr bwMode="auto">
          <a:xfrm>
            <a:off x="1105446" y="1080332"/>
            <a:ext cx="227498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t>Qaraciyər törəməsi</a:t>
            </a:r>
          </a:p>
        </p:txBody>
      </p:sp>
      <p:sp>
        <p:nvSpPr>
          <p:cNvPr id="7" name="Text Box 4">
            <a:extLst>
              <a:ext uri="{FF2B5EF4-FFF2-40B4-BE49-F238E27FC236}">
                <a16:creationId xmlns:a16="http://schemas.microsoft.com/office/drawing/2014/main" id="{F5A005B7-F01A-4D19-88BE-7291059D5706}"/>
              </a:ext>
            </a:extLst>
          </p:cNvPr>
          <p:cNvSpPr txBox="1">
            <a:spLocks noChangeArrowheads="1"/>
          </p:cNvSpPr>
          <p:nvPr/>
        </p:nvSpPr>
        <p:spPr bwMode="auto">
          <a:xfrm>
            <a:off x="1896862" y="1773238"/>
            <a:ext cx="692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t>USM</a:t>
            </a:r>
          </a:p>
        </p:txBody>
      </p:sp>
      <p:sp>
        <p:nvSpPr>
          <p:cNvPr id="8" name="Text Box 5">
            <a:extLst>
              <a:ext uri="{FF2B5EF4-FFF2-40B4-BE49-F238E27FC236}">
                <a16:creationId xmlns:a16="http://schemas.microsoft.com/office/drawing/2014/main" id="{CCD874DB-A662-4D29-9C49-68F510CD571A}"/>
              </a:ext>
            </a:extLst>
          </p:cNvPr>
          <p:cNvSpPr txBox="1">
            <a:spLocks noChangeArrowheads="1"/>
          </p:cNvSpPr>
          <p:nvPr/>
        </p:nvSpPr>
        <p:spPr bwMode="auto">
          <a:xfrm>
            <a:off x="1387575" y="2708276"/>
            <a:ext cx="17107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0070C0"/>
                </a:solidFill>
              </a:rPr>
              <a:t>Kistoz törəmə</a:t>
            </a:r>
          </a:p>
        </p:txBody>
      </p:sp>
      <p:sp>
        <p:nvSpPr>
          <p:cNvPr id="9" name="Text Box 6">
            <a:extLst>
              <a:ext uri="{FF2B5EF4-FFF2-40B4-BE49-F238E27FC236}">
                <a16:creationId xmlns:a16="http://schemas.microsoft.com/office/drawing/2014/main" id="{229887F7-24A8-4E4E-9C93-E8D6D6D1CF2B}"/>
              </a:ext>
            </a:extLst>
          </p:cNvPr>
          <p:cNvSpPr txBox="1">
            <a:spLocks noChangeArrowheads="1"/>
          </p:cNvSpPr>
          <p:nvPr/>
        </p:nvSpPr>
        <p:spPr bwMode="auto">
          <a:xfrm>
            <a:off x="4583113" y="1628775"/>
            <a:ext cx="177484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solidFill>
                  <a:schemeClr val="tx2"/>
                </a:solidFill>
              </a:rPr>
              <a:t>Toxumalı</a:t>
            </a:r>
          </a:p>
          <a:p>
            <a:pPr eaLnBrk="1" hangingPunct="1"/>
            <a:r>
              <a:rPr lang="az-Latn-AZ" b="1" dirty="0">
                <a:solidFill>
                  <a:schemeClr val="tx2"/>
                </a:solidFill>
              </a:rPr>
              <a:t> (solid) törəmə</a:t>
            </a:r>
          </a:p>
        </p:txBody>
      </p:sp>
      <p:cxnSp>
        <p:nvCxnSpPr>
          <p:cNvPr id="10" name="AutoShape 7">
            <a:extLst>
              <a:ext uri="{FF2B5EF4-FFF2-40B4-BE49-F238E27FC236}">
                <a16:creationId xmlns:a16="http://schemas.microsoft.com/office/drawing/2014/main" id="{D55D4A91-40A8-4D32-A5F9-A076FCC83BAA}"/>
              </a:ext>
            </a:extLst>
          </p:cNvPr>
          <p:cNvCxnSpPr>
            <a:cxnSpLocks noChangeShapeType="1"/>
            <a:stCxn id="6" idx="2"/>
            <a:endCxn id="7" idx="0"/>
          </p:cNvCxnSpPr>
          <p:nvPr/>
        </p:nvCxnSpPr>
        <p:spPr bwMode="auto">
          <a:xfrm>
            <a:off x="2242937" y="1449664"/>
            <a:ext cx="0" cy="323574"/>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AutoShape 8">
            <a:extLst>
              <a:ext uri="{FF2B5EF4-FFF2-40B4-BE49-F238E27FC236}">
                <a16:creationId xmlns:a16="http://schemas.microsoft.com/office/drawing/2014/main" id="{4ED2B9BF-19E9-488A-A391-264E9DCFAD3F}"/>
              </a:ext>
            </a:extLst>
          </p:cNvPr>
          <p:cNvCxnSpPr>
            <a:cxnSpLocks noChangeShapeType="1"/>
            <a:stCxn id="7" idx="2"/>
            <a:endCxn id="8" idx="0"/>
          </p:cNvCxnSpPr>
          <p:nvPr/>
        </p:nvCxnSpPr>
        <p:spPr bwMode="auto">
          <a:xfrm>
            <a:off x="2242937" y="2139950"/>
            <a:ext cx="1" cy="568326"/>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AutoShape 9">
            <a:extLst>
              <a:ext uri="{FF2B5EF4-FFF2-40B4-BE49-F238E27FC236}">
                <a16:creationId xmlns:a16="http://schemas.microsoft.com/office/drawing/2014/main" id="{F01FA295-F5AA-45DA-8132-246BADF945A9}"/>
              </a:ext>
            </a:extLst>
          </p:cNvPr>
          <p:cNvCxnSpPr>
            <a:cxnSpLocks noChangeShapeType="1"/>
            <a:stCxn id="7" idx="3"/>
            <a:endCxn id="9" idx="1"/>
          </p:cNvCxnSpPr>
          <p:nvPr/>
        </p:nvCxnSpPr>
        <p:spPr bwMode="auto">
          <a:xfrm flipV="1">
            <a:off x="2589012" y="1951941"/>
            <a:ext cx="1994101" cy="4653"/>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Text Box 10">
            <a:extLst>
              <a:ext uri="{FF2B5EF4-FFF2-40B4-BE49-F238E27FC236}">
                <a16:creationId xmlns:a16="http://schemas.microsoft.com/office/drawing/2014/main" id="{26CC82DF-8BE3-41D6-B4D8-187B92E52685}"/>
              </a:ext>
            </a:extLst>
          </p:cNvPr>
          <p:cNvSpPr txBox="1">
            <a:spLocks noChangeArrowheads="1"/>
          </p:cNvSpPr>
          <p:nvPr/>
        </p:nvSpPr>
        <p:spPr bwMode="auto">
          <a:xfrm>
            <a:off x="263352" y="4594226"/>
            <a:ext cx="14686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t>Exinokokk</a:t>
            </a:r>
          </a:p>
        </p:txBody>
      </p:sp>
      <p:sp>
        <p:nvSpPr>
          <p:cNvPr id="14" name="Text Box 11">
            <a:extLst>
              <a:ext uri="{FF2B5EF4-FFF2-40B4-BE49-F238E27FC236}">
                <a16:creationId xmlns:a16="http://schemas.microsoft.com/office/drawing/2014/main" id="{04ECF5DC-8B45-41F9-9485-CB6BF3C5A04B}"/>
              </a:ext>
            </a:extLst>
          </p:cNvPr>
          <p:cNvSpPr txBox="1">
            <a:spLocks noChangeArrowheads="1"/>
          </p:cNvSpPr>
          <p:nvPr/>
        </p:nvSpPr>
        <p:spPr bwMode="auto">
          <a:xfrm>
            <a:off x="2855640" y="4594226"/>
            <a:ext cx="240642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rgbClr val="0070C0"/>
                </a:solidFill>
              </a:rPr>
              <a:t>Qeyri-exinokokk ?</a:t>
            </a:r>
          </a:p>
        </p:txBody>
      </p:sp>
      <p:sp>
        <p:nvSpPr>
          <p:cNvPr id="15" name="Text Box 12">
            <a:extLst>
              <a:ext uri="{FF2B5EF4-FFF2-40B4-BE49-F238E27FC236}">
                <a16:creationId xmlns:a16="http://schemas.microsoft.com/office/drawing/2014/main" id="{43910EF9-0E27-473D-B8F0-CF049A72BF60}"/>
              </a:ext>
            </a:extLst>
          </p:cNvPr>
          <p:cNvSpPr txBox="1">
            <a:spLocks noChangeArrowheads="1"/>
          </p:cNvSpPr>
          <p:nvPr/>
        </p:nvSpPr>
        <p:spPr bwMode="auto">
          <a:xfrm>
            <a:off x="1714587" y="3707740"/>
            <a:ext cx="10567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solidFill>
                  <a:srgbClr val="0070C0"/>
                </a:solidFill>
              </a:rPr>
              <a:t>KT/MRT</a:t>
            </a:r>
          </a:p>
        </p:txBody>
      </p:sp>
      <p:sp>
        <p:nvSpPr>
          <p:cNvPr id="16" name="Text Box 13">
            <a:extLst>
              <a:ext uri="{FF2B5EF4-FFF2-40B4-BE49-F238E27FC236}">
                <a16:creationId xmlns:a16="http://schemas.microsoft.com/office/drawing/2014/main" id="{48CEB271-4754-4BDE-AAFE-0D3D8BB902DB}"/>
              </a:ext>
            </a:extLst>
          </p:cNvPr>
          <p:cNvSpPr txBox="1">
            <a:spLocks noChangeArrowheads="1"/>
          </p:cNvSpPr>
          <p:nvPr/>
        </p:nvSpPr>
        <p:spPr bwMode="auto">
          <a:xfrm>
            <a:off x="3543329" y="5202238"/>
            <a:ext cx="103105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0070C0"/>
                </a:solidFill>
              </a:rPr>
              <a:t>Seroloji</a:t>
            </a:r>
          </a:p>
        </p:txBody>
      </p:sp>
      <p:sp>
        <p:nvSpPr>
          <p:cNvPr id="17" name="Text Box 14">
            <a:extLst>
              <a:ext uri="{FF2B5EF4-FFF2-40B4-BE49-F238E27FC236}">
                <a16:creationId xmlns:a16="http://schemas.microsoft.com/office/drawing/2014/main" id="{A03CBF07-7BD3-4131-A3F5-2D9CC317C92A}"/>
              </a:ext>
            </a:extLst>
          </p:cNvPr>
          <p:cNvSpPr txBox="1">
            <a:spLocks noChangeArrowheads="1"/>
          </p:cNvSpPr>
          <p:nvPr/>
        </p:nvSpPr>
        <p:spPr bwMode="auto">
          <a:xfrm>
            <a:off x="2969453" y="5805264"/>
            <a:ext cx="217880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rgbClr val="C00000"/>
                </a:solidFill>
              </a:rPr>
              <a:t>Qeyri-exinokokk</a:t>
            </a:r>
          </a:p>
        </p:txBody>
      </p:sp>
      <p:cxnSp>
        <p:nvCxnSpPr>
          <p:cNvPr id="18" name="AutoShape 15">
            <a:extLst>
              <a:ext uri="{FF2B5EF4-FFF2-40B4-BE49-F238E27FC236}">
                <a16:creationId xmlns:a16="http://schemas.microsoft.com/office/drawing/2014/main" id="{4AA443BD-E6EE-4706-B582-4789A63C895C}"/>
              </a:ext>
            </a:extLst>
          </p:cNvPr>
          <p:cNvCxnSpPr>
            <a:cxnSpLocks noChangeShapeType="1"/>
            <a:stCxn id="8" idx="2"/>
            <a:endCxn id="15" idx="0"/>
          </p:cNvCxnSpPr>
          <p:nvPr/>
        </p:nvCxnSpPr>
        <p:spPr bwMode="auto">
          <a:xfrm flipH="1">
            <a:off x="2242937" y="3077608"/>
            <a:ext cx="1" cy="630132"/>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AutoShape 18">
            <a:extLst>
              <a:ext uri="{FF2B5EF4-FFF2-40B4-BE49-F238E27FC236}">
                <a16:creationId xmlns:a16="http://schemas.microsoft.com/office/drawing/2014/main" id="{C3D75633-C7EB-4579-B3F7-EC48574E8B07}"/>
              </a:ext>
            </a:extLst>
          </p:cNvPr>
          <p:cNvCxnSpPr>
            <a:cxnSpLocks noChangeShapeType="1"/>
            <a:stCxn id="14" idx="2"/>
            <a:endCxn id="16" idx="0"/>
          </p:cNvCxnSpPr>
          <p:nvPr/>
        </p:nvCxnSpPr>
        <p:spPr bwMode="auto">
          <a:xfrm>
            <a:off x="4058854" y="4994336"/>
            <a:ext cx="1" cy="207902"/>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AutoShape 19">
            <a:extLst>
              <a:ext uri="{FF2B5EF4-FFF2-40B4-BE49-F238E27FC236}">
                <a16:creationId xmlns:a16="http://schemas.microsoft.com/office/drawing/2014/main" id="{9C5E7F19-DACA-461E-ADF6-402605ADCF8D}"/>
              </a:ext>
            </a:extLst>
          </p:cNvPr>
          <p:cNvCxnSpPr>
            <a:cxnSpLocks noChangeShapeType="1"/>
            <a:stCxn id="16" idx="2"/>
            <a:endCxn id="17" idx="0"/>
          </p:cNvCxnSpPr>
          <p:nvPr/>
        </p:nvCxnSpPr>
        <p:spPr bwMode="auto">
          <a:xfrm flipH="1">
            <a:off x="4058854" y="5571570"/>
            <a:ext cx="1" cy="233694"/>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3" name="Text Box 20">
            <a:extLst>
              <a:ext uri="{FF2B5EF4-FFF2-40B4-BE49-F238E27FC236}">
                <a16:creationId xmlns:a16="http://schemas.microsoft.com/office/drawing/2014/main" id="{FF018E5C-5085-4917-992A-35F4FA39C3B6}"/>
              </a:ext>
            </a:extLst>
          </p:cNvPr>
          <p:cNvSpPr txBox="1">
            <a:spLocks noChangeArrowheads="1"/>
          </p:cNvSpPr>
          <p:nvPr/>
        </p:nvSpPr>
        <p:spPr bwMode="auto">
          <a:xfrm>
            <a:off x="303038" y="5157789"/>
            <a:ext cx="191590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i="1" dirty="0"/>
              <a:t>İkili divar</a:t>
            </a:r>
          </a:p>
          <a:p>
            <a:pPr eaLnBrk="1" hangingPunct="1"/>
            <a:r>
              <a:rPr lang="az-Latn-AZ" b="1" i="1" dirty="0"/>
              <a:t>Qız qovucuqları</a:t>
            </a:r>
          </a:p>
          <a:p>
            <a:pPr eaLnBrk="1" hangingPunct="1"/>
            <a:r>
              <a:rPr lang="az-Latn-AZ" b="1" i="1" dirty="0"/>
              <a:t>Yun yumağı</a:t>
            </a:r>
          </a:p>
          <a:p>
            <a:pPr eaLnBrk="1" hangingPunct="1"/>
            <a:r>
              <a:rPr lang="az-Latn-AZ" b="1" i="1" dirty="0"/>
              <a:t>Kalsifikasıya</a:t>
            </a:r>
          </a:p>
        </p:txBody>
      </p:sp>
      <p:cxnSp>
        <p:nvCxnSpPr>
          <p:cNvPr id="24" name="AutoShape 21">
            <a:extLst>
              <a:ext uri="{FF2B5EF4-FFF2-40B4-BE49-F238E27FC236}">
                <a16:creationId xmlns:a16="http://schemas.microsoft.com/office/drawing/2014/main" id="{698E9441-0CEF-4608-9881-EDF37FFB2F0E}"/>
              </a:ext>
            </a:extLst>
          </p:cNvPr>
          <p:cNvCxnSpPr>
            <a:cxnSpLocks noChangeShapeType="1"/>
            <a:stCxn id="16" idx="1"/>
            <a:endCxn id="13" idx="3"/>
          </p:cNvCxnSpPr>
          <p:nvPr/>
        </p:nvCxnSpPr>
        <p:spPr bwMode="auto">
          <a:xfrm rot="10800000">
            <a:off x="1732025" y="4794282"/>
            <a:ext cx="1811305" cy="592623"/>
          </a:xfrm>
          <a:prstGeom prst="bentConnector3">
            <a:avLst>
              <a:gd name="adj1" fmla="val 50000"/>
            </a:avLst>
          </a:prstGeom>
          <a:noFill/>
          <a:ln w="28575">
            <a:solidFill>
              <a:schemeClr val="accent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Text Box 22">
            <a:extLst>
              <a:ext uri="{FF2B5EF4-FFF2-40B4-BE49-F238E27FC236}">
                <a16:creationId xmlns:a16="http://schemas.microsoft.com/office/drawing/2014/main" id="{FA3F143A-56A9-4DA6-AB8B-A311691B5254}"/>
              </a:ext>
            </a:extLst>
          </p:cNvPr>
          <p:cNvSpPr txBox="1">
            <a:spLocks noChangeArrowheads="1"/>
          </p:cNvSpPr>
          <p:nvPr/>
        </p:nvSpPr>
        <p:spPr bwMode="auto">
          <a:xfrm>
            <a:off x="6456040" y="2781301"/>
            <a:ext cx="100540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solidFill>
                  <a:srgbClr val="C00000"/>
                </a:solidFill>
              </a:rPr>
              <a:t>Absess</a:t>
            </a:r>
          </a:p>
        </p:txBody>
      </p:sp>
      <p:sp>
        <p:nvSpPr>
          <p:cNvPr id="26" name="Text Box 23">
            <a:extLst>
              <a:ext uri="{FF2B5EF4-FFF2-40B4-BE49-F238E27FC236}">
                <a16:creationId xmlns:a16="http://schemas.microsoft.com/office/drawing/2014/main" id="{E2C474FC-C755-41C4-A814-4B335AFC72CE}"/>
              </a:ext>
            </a:extLst>
          </p:cNvPr>
          <p:cNvSpPr txBox="1">
            <a:spLocks noChangeArrowheads="1"/>
          </p:cNvSpPr>
          <p:nvPr/>
        </p:nvSpPr>
        <p:spPr bwMode="auto">
          <a:xfrm>
            <a:off x="6456040" y="3646488"/>
            <a:ext cx="11977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C00000"/>
                </a:solidFill>
              </a:rPr>
              <a:t>Sadə kist</a:t>
            </a:r>
          </a:p>
        </p:txBody>
      </p:sp>
      <p:sp>
        <p:nvSpPr>
          <p:cNvPr id="27" name="Text Box 24">
            <a:extLst>
              <a:ext uri="{FF2B5EF4-FFF2-40B4-BE49-F238E27FC236}">
                <a16:creationId xmlns:a16="http://schemas.microsoft.com/office/drawing/2014/main" id="{DAFA85CF-1ED8-4687-9779-D7539039B011}"/>
              </a:ext>
            </a:extLst>
          </p:cNvPr>
          <p:cNvSpPr txBox="1">
            <a:spLocks noChangeArrowheads="1"/>
          </p:cNvSpPr>
          <p:nvPr/>
        </p:nvSpPr>
        <p:spPr bwMode="auto">
          <a:xfrm>
            <a:off x="6456040" y="4292601"/>
            <a:ext cx="126188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C00000"/>
                </a:solidFill>
              </a:rPr>
              <a:t>Polikistoz</a:t>
            </a:r>
          </a:p>
        </p:txBody>
      </p:sp>
      <p:sp>
        <p:nvSpPr>
          <p:cNvPr id="28" name="Text Box 25">
            <a:extLst>
              <a:ext uri="{FF2B5EF4-FFF2-40B4-BE49-F238E27FC236}">
                <a16:creationId xmlns:a16="http://schemas.microsoft.com/office/drawing/2014/main" id="{89F47484-5CE2-48BB-8658-DE67AEA7032D}"/>
              </a:ext>
            </a:extLst>
          </p:cNvPr>
          <p:cNvSpPr txBox="1">
            <a:spLocks noChangeArrowheads="1"/>
          </p:cNvSpPr>
          <p:nvPr/>
        </p:nvSpPr>
        <p:spPr bwMode="auto">
          <a:xfrm>
            <a:off x="6456040" y="4868863"/>
            <a:ext cx="176202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C00000"/>
                </a:solidFill>
              </a:rPr>
              <a:t>Sistoadenoma</a:t>
            </a:r>
          </a:p>
        </p:txBody>
      </p:sp>
      <p:sp>
        <p:nvSpPr>
          <p:cNvPr id="29" name="Text Box 26">
            <a:extLst>
              <a:ext uri="{FF2B5EF4-FFF2-40B4-BE49-F238E27FC236}">
                <a16:creationId xmlns:a16="http://schemas.microsoft.com/office/drawing/2014/main" id="{FF76725B-4553-48BB-9425-DF0D70D5D7FA}"/>
              </a:ext>
            </a:extLst>
          </p:cNvPr>
          <p:cNvSpPr txBox="1">
            <a:spLocks noChangeArrowheads="1"/>
          </p:cNvSpPr>
          <p:nvPr/>
        </p:nvSpPr>
        <p:spPr bwMode="auto">
          <a:xfrm>
            <a:off x="6456040" y="5645151"/>
            <a:ext cx="258275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C00000"/>
                </a:solidFill>
              </a:rPr>
              <a:t>Sistoadenokarsinoma</a:t>
            </a:r>
          </a:p>
        </p:txBody>
      </p:sp>
      <p:sp>
        <p:nvSpPr>
          <p:cNvPr id="30" name="Text Box 27">
            <a:extLst>
              <a:ext uri="{FF2B5EF4-FFF2-40B4-BE49-F238E27FC236}">
                <a16:creationId xmlns:a16="http://schemas.microsoft.com/office/drawing/2014/main" id="{93C077FD-E716-4346-87BF-D20687EAEAB9}"/>
              </a:ext>
            </a:extLst>
          </p:cNvPr>
          <p:cNvSpPr txBox="1">
            <a:spLocks noChangeArrowheads="1"/>
          </p:cNvSpPr>
          <p:nvPr/>
        </p:nvSpPr>
        <p:spPr bwMode="auto">
          <a:xfrm>
            <a:off x="6456040" y="6165304"/>
            <a:ext cx="205697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solidFill>
                  <a:srgbClr val="C00000"/>
                </a:solidFill>
              </a:rPr>
              <a:t>Metastatik kistlər</a:t>
            </a:r>
          </a:p>
        </p:txBody>
      </p:sp>
      <p:sp>
        <p:nvSpPr>
          <p:cNvPr id="31" name="Text Box 28">
            <a:extLst>
              <a:ext uri="{FF2B5EF4-FFF2-40B4-BE49-F238E27FC236}">
                <a16:creationId xmlns:a16="http://schemas.microsoft.com/office/drawing/2014/main" id="{A39E4648-D4F0-4214-A7CC-B4EF4491BADC}"/>
              </a:ext>
            </a:extLst>
          </p:cNvPr>
          <p:cNvSpPr txBox="1">
            <a:spLocks noChangeArrowheads="1"/>
          </p:cNvSpPr>
          <p:nvPr/>
        </p:nvSpPr>
        <p:spPr bwMode="auto">
          <a:xfrm>
            <a:off x="9651682" y="2781301"/>
            <a:ext cx="182614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dirty="0">
                <a:solidFill>
                  <a:srgbClr val="C00000"/>
                </a:solidFill>
              </a:rPr>
              <a:t>Hava səviyyəsi</a:t>
            </a:r>
          </a:p>
        </p:txBody>
      </p:sp>
      <p:sp>
        <p:nvSpPr>
          <p:cNvPr id="32" name="Text Box 29">
            <a:extLst>
              <a:ext uri="{FF2B5EF4-FFF2-40B4-BE49-F238E27FC236}">
                <a16:creationId xmlns:a16="http://schemas.microsoft.com/office/drawing/2014/main" id="{D939E8C3-96C3-4675-9F68-FCC8E7B7AC5A}"/>
              </a:ext>
            </a:extLst>
          </p:cNvPr>
          <p:cNvSpPr txBox="1">
            <a:spLocks noChangeArrowheads="1"/>
          </p:cNvSpPr>
          <p:nvPr/>
        </p:nvSpPr>
        <p:spPr bwMode="auto">
          <a:xfrm>
            <a:off x="9651682" y="3644901"/>
            <a:ext cx="154401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C00000"/>
                </a:solidFill>
              </a:rPr>
              <a:t>Təkqat divar</a:t>
            </a:r>
          </a:p>
        </p:txBody>
      </p:sp>
      <p:sp>
        <p:nvSpPr>
          <p:cNvPr id="33" name="Text Box 30">
            <a:extLst>
              <a:ext uri="{FF2B5EF4-FFF2-40B4-BE49-F238E27FC236}">
                <a16:creationId xmlns:a16="http://schemas.microsoft.com/office/drawing/2014/main" id="{465D7B3D-4AA9-477E-B4BB-C2BE739E23CE}"/>
              </a:ext>
            </a:extLst>
          </p:cNvPr>
          <p:cNvSpPr txBox="1">
            <a:spLocks noChangeArrowheads="1"/>
          </p:cNvSpPr>
          <p:nvPr/>
        </p:nvSpPr>
        <p:spPr bwMode="auto">
          <a:xfrm>
            <a:off x="9651682" y="4292601"/>
            <a:ext cx="249299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C00000"/>
                </a:solidFill>
              </a:rPr>
              <a:t>Digər orqanlarda kist</a:t>
            </a:r>
          </a:p>
        </p:txBody>
      </p:sp>
      <p:sp>
        <p:nvSpPr>
          <p:cNvPr id="34" name="Text Box 31">
            <a:extLst>
              <a:ext uri="{FF2B5EF4-FFF2-40B4-BE49-F238E27FC236}">
                <a16:creationId xmlns:a16="http://schemas.microsoft.com/office/drawing/2014/main" id="{1DE8C575-4E5A-49BF-B0C4-3B475A8676D3}"/>
              </a:ext>
            </a:extLst>
          </p:cNvPr>
          <p:cNvSpPr txBox="1">
            <a:spLocks noChangeArrowheads="1"/>
          </p:cNvSpPr>
          <p:nvPr/>
        </p:nvSpPr>
        <p:spPr bwMode="auto">
          <a:xfrm>
            <a:off x="9651682" y="4868863"/>
            <a:ext cx="128753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C00000"/>
                </a:solidFill>
              </a:rPr>
              <a:t>Arakəsmə</a:t>
            </a:r>
          </a:p>
        </p:txBody>
      </p:sp>
      <p:sp>
        <p:nvSpPr>
          <p:cNvPr id="35" name="Text Box 32">
            <a:extLst>
              <a:ext uri="{FF2B5EF4-FFF2-40B4-BE49-F238E27FC236}">
                <a16:creationId xmlns:a16="http://schemas.microsoft.com/office/drawing/2014/main" id="{8BC639C6-0DF1-4E1C-AFB5-9FD093EDDA6B}"/>
              </a:ext>
            </a:extLst>
          </p:cNvPr>
          <p:cNvSpPr txBox="1">
            <a:spLocks noChangeArrowheads="1"/>
          </p:cNvSpPr>
          <p:nvPr/>
        </p:nvSpPr>
        <p:spPr bwMode="auto">
          <a:xfrm>
            <a:off x="9651682" y="5643563"/>
            <a:ext cx="13773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C00000"/>
                </a:solidFill>
              </a:rPr>
              <a:t>Qalın divar</a:t>
            </a:r>
          </a:p>
        </p:txBody>
      </p:sp>
      <p:sp>
        <p:nvSpPr>
          <p:cNvPr id="36" name="Text Box 33">
            <a:extLst>
              <a:ext uri="{FF2B5EF4-FFF2-40B4-BE49-F238E27FC236}">
                <a16:creationId xmlns:a16="http://schemas.microsoft.com/office/drawing/2014/main" id="{53812AB1-CC4D-4F64-8080-07ED03A1FBDC}"/>
              </a:ext>
            </a:extLst>
          </p:cNvPr>
          <p:cNvSpPr txBox="1">
            <a:spLocks noChangeArrowheads="1"/>
          </p:cNvSpPr>
          <p:nvPr/>
        </p:nvSpPr>
        <p:spPr bwMode="auto">
          <a:xfrm>
            <a:off x="9651682" y="6165304"/>
            <a:ext cx="168507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b="1">
                <a:solidFill>
                  <a:srgbClr val="C00000"/>
                </a:solidFill>
              </a:rPr>
              <a:t>Kistoz mənbə</a:t>
            </a:r>
          </a:p>
        </p:txBody>
      </p:sp>
      <p:cxnSp>
        <p:nvCxnSpPr>
          <p:cNvPr id="37" name="AutoShape 34">
            <a:extLst>
              <a:ext uri="{FF2B5EF4-FFF2-40B4-BE49-F238E27FC236}">
                <a16:creationId xmlns:a16="http://schemas.microsoft.com/office/drawing/2014/main" id="{EC1A27AE-8F7F-4A5E-93F3-3FDB2E0016BF}"/>
              </a:ext>
            </a:extLst>
          </p:cNvPr>
          <p:cNvCxnSpPr>
            <a:cxnSpLocks noChangeShapeType="1"/>
            <a:stCxn id="17" idx="3"/>
            <a:endCxn id="25" idx="1"/>
          </p:cNvCxnSpPr>
          <p:nvPr/>
        </p:nvCxnSpPr>
        <p:spPr bwMode="auto">
          <a:xfrm flipV="1">
            <a:off x="5148255" y="2965967"/>
            <a:ext cx="1307785" cy="3039352"/>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AutoShape 35">
            <a:extLst>
              <a:ext uri="{FF2B5EF4-FFF2-40B4-BE49-F238E27FC236}">
                <a16:creationId xmlns:a16="http://schemas.microsoft.com/office/drawing/2014/main" id="{3838F878-8B90-4CBC-8E93-0163610C45E2}"/>
              </a:ext>
            </a:extLst>
          </p:cNvPr>
          <p:cNvCxnSpPr>
            <a:cxnSpLocks noChangeShapeType="1"/>
            <a:stCxn id="17" idx="3"/>
            <a:endCxn id="26" idx="1"/>
          </p:cNvCxnSpPr>
          <p:nvPr/>
        </p:nvCxnSpPr>
        <p:spPr bwMode="auto">
          <a:xfrm flipV="1">
            <a:off x="5148255" y="3831154"/>
            <a:ext cx="1307785" cy="2174165"/>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AutoShape 36">
            <a:extLst>
              <a:ext uri="{FF2B5EF4-FFF2-40B4-BE49-F238E27FC236}">
                <a16:creationId xmlns:a16="http://schemas.microsoft.com/office/drawing/2014/main" id="{8769EB6E-FBDA-475C-83B4-1E7263009217}"/>
              </a:ext>
            </a:extLst>
          </p:cNvPr>
          <p:cNvCxnSpPr>
            <a:cxnSpLocks noChangeShapeType="1"/>
            <a:stCxn id="17" idx="3"/>
            <a:endCxn id="27" idx="1"/>
          </p:cNvCxnSpPr>
          <p:nvPr/>
        </p:nvCxnSpPr>
        <p:spPr bwMode="auto">
          <a:xfrm flipV="1">
            <a:off x="5148255" y="4477267"/>
            <a:ext cx="1307785" cy="1528052"/>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AutoShape 37">
            <a:extLst>
              <a:ext uri="{FF2B5EF4-FFF2-40B4-BE49-F238E27FC236}">
                <a16:creationId xmlns:a16="http://schemas.microsoft.com/office/drawing/2014/main" id="{D9A18C13-81DC-4115-922B-57C1C3F7EAD1}"/>
              </a:ext>
            </a:extLst>
          </p:cNvPr>
          <p:cNvCxnSpPr>
            <a:cxnSpLocks noChangeShapeType="1"/>
            <a:stCxn id="17" idx="3"/>
            <a:endCxn id="28" idx="1"/>
          </p:cNvCxnSpPr>
          <p:nvPr/>
        </p:nvCxnSpPr>
        <p:spPr bwMode="auto">
          <a:xfrm flipV="1">
            <a:off x="5148255" y="5053529"/>
            <a:ext cx="1307785" cy="951790"/>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AutoShape 38">
            <a:extLst>
              <a:ext uri="{FF2B5EF4-FFF2-40B4-BE49-F238E27FC236}">
                <a16:creationId xmlns:a16="http://schemas.microsoft.com/office/drawing/2014/main" id="{BF0E87DB-3C23-4F1A-97C7-7901321EF03A}"/>
              </a:ext>
            </a:extLst>
          </p:cNvPr>
          <p:cNvCxnSpPr>
            <a:cxnSpLocks noChangeShapeType="1"/>
            <a:stCxn id="17" idx="3"/>
            <a:endCxn id="29" idx="1"/>
          </p:cNvCxnSpPr>
          <p:nvPr/>
        </p:nvCxnSpPr>
        <p:spPr bwMode="auto">
          <a:xfrm flipV="1">
            <a:off x="5148255" y="5829817"/>
            <a:ext cx="1307785" cy="175502"/>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2" name="AutoShape 39">
            <a:extLst>
              <a:ext uri="{FF2B5EF4-FFF2-40B4-BE49-F238E27FC236}">
                <a16:creationId xmlns:a16="http://schemas.microsoft.com/office/drawing/2014/main" id="{9B43E789-C638-4159-BC6B-C8A32823A55E}"/>
              </a:ext>
            </a:extLst>
          </p:cNvPr>
          <p:cNvCxnSpPr>
            <a:cxnSpLocks noChangeShapeType="1"/>
            <a:stCxn id="17" idx="3"/>
            <a:endCxn id="30" idx="1"/>
          </p:cNvCxnSpPr>
          <p:nvPr/>
        </p:nvCxnSpPr>
        <p:spPr bwMode="auto">
          <a:xfrm>
            <a:off x="5148255" y="6005319"/>
            <a:ext cx="1307785" cy="344651"/>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 name="AutoShape 40">
            <a:extLst>
              <a:ext uri="{FF2B5EF4-FFF2-40B4-BE49-F238E27FC236}">
                <a16:creationId xmlns:a16="http://schemas.microsoft.com/office/drawing/2014/main" id="{F298AC09-E488-4F3F-8B77-0899803FF848}"/>
              </a:ext>
            </a:extLst>
          </p:cNvPr>
          <p:cNvCxnSpPr>
            <a:cxnSpLocks noChangeShapeType="1"/>
            <a:stCxn id="25" idx="3"/>
            <a:endCxn id="31" idx="1"/>
          </p:cNvCxnSpPr>
          <p:nvPr/>
        </p:nvCxnSpPr>
        <p:spPr bwMode="auto">
          <a:xfrm>
            <a:off x="7461443" y="2965967"/>
            <a:ext cx="2190239" cy="0"/>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4" name="AutoShape 41">
            <a:extLst>
              <a:ext uri="{FF2B5EF4-FFF2-40B4-BE49-F238E27FC236}">
                <a16:creationId xmlns:a16="http://schemas.microsoft.com/office/drawing/2014/main" id="{3295D5CA-B497-4FFA-87E4-A72C7FFECEE5}"/>
              </a:ext>
            </a:extLst>
          </p:cNvPr>
          <p:cNvCxnSpPr>
            <a:cxnSpLocks noChangeShapeType="1"/>
            <a:stCxn id="26" idx="3"/>
            <a:endCxn id="32" idx="1"/>
          </p:cNvCxnSpPr>
          <p:nvPr/>
        </p:nvCxnSpPr>
        <p:spPr bwMode="auto">
          <a:xfrm flipV="1">
            <a:off x="7653804" y="3829567"/>
            <a:ext cx="1997878" cy="1587"/>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 name="AutoShape 42">
            <a:extLst>
              <a:ext uri="{FF2B5EF4-FFF2-40B4-BE49-F238E27FC236}">
                <a16:creationId xmlns:a16="http://schemas.microsoft.com/office/drawing/2014/main" id="{8FD956DF-33AF-49E5-9E5B-9DEA88D19494}"/>
              </a:ext>
            </a:extLst>
          </p:cNvPr>
          <p:cNvCxnSpPr>
            <a:cxnSpLocks noChangeShapeType="1"/>
            <a:stCxn id="27" idx="3"/>
            <a:endCxn id="33" idx="1"/>
          </p:cNvCxnSpPr>
          <p:nvPr/>
        </p:nvCxnSpPr>
        <p:spPr bwMode="auto">
          <a:xfrm>
            <a:off x="7717924" y="4477267"/>
            <a:ext cx="1933758" cy="0"/>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 name="AutoShape 43">
            <a:extLst>
              <a:ext uri="{FF2B5EF4-FFF2-40B4-BE49-F238E27FC236}">
                <a16:creationId xmlns:a16="http://schemas.microsoft.com/office/drawing/2014/main" id="{89DED033-F83B-4490-ACFE-E8AF46DB10EB}"/>
              </a:ext>
            </a:extLst>
          </p:cNvPr>
          <p:cNvCxnSpPr>
            <a:cxnSpLocks noChangeShapeType="1"/>
            <a:stCxn id="28" idx="3"/>
            <a:endCxn id="34" idx="1"/>
          </p:cNvCxnSpPr>
          <p:nvPr/>
        </p:nvCxnSpPr>
        <p:spPr bwMode="auto">
          <a:xfrm>
            <a:off x="8218061" y="5053529"/>
            <a:ext cx="1433621" cy="0"/>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7" name="AutoShape 44">
            <a:extLst>
              <a:ext uri="{FF2B5EF4-FFF2-40B4-BE49-F238E27FC236}">
                <a16:creationId xmlns:a16="http://schemas.microsoft.com/office/drawing/2014/main" id="{CA943B4C-5795-46F4-ACB7-E31822945207}"/>
              </a:ext>
            </a:extLst>
          </p:cNvPr>
          <p:cNvCxnSpPr>
            <a:cxnSpLocks noChangeShapeType="1"/>
            <a:stCxn id="29" idx="3"/>
            <a:endCxn id="35" idx="1"/>
          </p:cNvCxnSpPr>
          <p:nvPr/>
        </p:nvCxnSpPr>
        <p:spPr bwMode="auto">
          <a:xfrm flipV="1">
            <a:off x="9038798" y="5828229"/>
            <a:ext cx="612884" cy="1588"/>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8" name="AutoShape 45">
            <a:extLst>
              <a:ext uri="{FF2B5EF4-FFF2-40B4-BE49-F238E27FC236}">
                <a16:creationId xmlns:a16="http://schemas.microsoft.com/office/drawing/2014/main" id="{3F021CC0-3F17-4E4F-8AB9-2CA7A0257294}"/>
              </a:ext>
            </a:extLst>
          </p:cNvPr>
          <p:cNvCxnSpPr>
            <a:cxnSpLocks noChangeShapeType="1"/>
            <a:stCxn id="30" idx="3"/>
            <a:endCxn id="36" idx="1"/>
          </p:cNvCxnSpPr>
          <p:nvPr/>
        </p:nvCxnSpPr>
        <p:spPr bwMode="auto">
          <a:xfrm>
            <a:off x="8513013" y="6349970"/>
            <a:ext cx="1138669" cy="0"/>
          </a:xfrm>
          <a:prstGeom prst="straightConnector1">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 name="Connector: Elbow 50">
            <a:extLst>
              <a:ext uri="{FF2B5EF4-FFF2-40B4-BE49-F238E27FC236}">
                <a16:creationId xmlns:a16="http://schemas.microsoft.com/office/drawing/2014/main" id="{B8D025FA-9F2F-49C5-8851-2F62D89630D5}"/>
              </a:ext>
            </a:extLst>
          </p:cNvPr>
          <p:cNvCxnSpPr>
            <a:stCxn id="15" idx="1"/>
            <a:endCxn id="13" idx="0"/>
          </p:cNvCxnSpPr>
          <p:nvPr/>
        </p:nvCxnSpPr>
        <p:spPr>
          <a:xfrm rot="10800000" flipV="1">
            <a:off x="997689" y="3892406"/>
            <a:ext cx="716899" cy="701820"/>
          </a:xfrm>
          <a:prstGeom prst="bentConnector2">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53" name="Connector: Elbow 52">
            <a:extLst>
              <a:ext uri="{FF2B5EF4-FFF2-40B4-BE49-F238E27FC236}">
                <a16:creationId xmlns:a16="http://schemas.microsoft.com/office/drawing/2014/main" id="{79926797-14D7-4AE1-BC38-7EB22D283BFD}"/>
              </a:ext>
            </a:extLst>
          </p:cNvPr>
          <p:cNvCxnSpPr>
            <a:stCxn id="15" idx="3"/>
            <a:endCxn id="14" idx="0"/>
          </p:cNvCxnSpPr>
          <p:nvPr/>
        </p:nvCxnSpPr>
        <p:spPr>
          <a:xfrm>
            <a:off x="2771287" y="3892406"/>
            <a:ext cx="1287567" cy="701820"/>
          </a:xfrm>
          <a:prstGeom prst="bentConnector2">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6041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1000"/>
                                        <p:tgtEl>
                                          <p:spTgt spid="21"/>
                                        </p:tgtEl>
                                      </p:cBhvr>
                                    </p:animEffect>
                                    <p:anim calcmode="lin" valueType="num">
                                      <p:cBhvr>
                                        <p:cTn id="15" dur="1000" fill="hold"/>
                                        <p:tgtEl>
                                          <p:spTgt spid="21"/>
                                        </p:tgtEl>
                                        <p:attrNameLst>
                                          <p:attrName>ppt_x</p:attrName>
                                        </p:attrNameLst>
                                      </p:cBhvr>
                                      <p:tavLst>
                                        <p:tav tm="0">
                                          <p:val>
                                            <p:strVal val="#ppt_x"/>
                                          </p:val>
                                        </p:tav>
                                        <p:tav tm="100000">
                                          <p:val>
                                            <p:strVal val="#ppt_x"/>
                                          </p:val>
                                        </p:tav>
                                      </p:tavLst>
                                    </p:anim>
                                    <p:anim calcmode="lin" valueType="num">
                                      <p:cBhvr>
                                        <p:cTn id="16" dur="1000" fill="hold"/>
                                        <p:tgtEl>
                                          <p:spTgt spid="2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nodeType="click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heel(4)">
                                      <p:cBhvr>
                                        <p:cTn id="26" dur="2000"/>
                                        <p:tgtEl>
                                          <p:spTgt spid="24"/>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1000"/>
                                        <p:tgtEl>
                                          <p:spTgt spid="22"/>
                                        </p:tgtEl>
                                      </p:cBhvr>
                                    </p:animEffect>
                                    <p:anim calcmode="lin" valueType="num">
                                      <p:cBhvr>
                                        <p:cTn id="32" dur="1000" fill="hold"/>
                                        <p:tgtEl>
                                          <p:spTgt spid="22"/>
                                        </p:tgtEl>
                                        <p:attrNameLst>
                                          <p:attrName>ppt_x</p:attrName>
                                        </p:attrNameLst>
                                      </p:cBhvr>
                                      <p:tavLst>
                                        <p:tav tm="0">
                                          <p:val>
                                            <p:strVal val="#ppt_x"/>
                                          </p:val>
                                        </p:tav>
                                        <p:tav tm="100000">
                                          <p:val>
                                            <p:strVal val="#ppt_x"/>
                                          </p:val>
                                        </p:tav>
                                      </p:tavLst>
                                    </p:anim>
                                    <p:anim calcmode="lin" valueType="num">
                                      <p:cBhvr>
                                        <p:cTn id="33" dur="1000" fill="hold"/>
                                        <p:tgtEl>
                                          <p:spTgt spid="22"/>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1000"/>
                                        <p:tgtEl>
                                          <p:spTgt spid="17"/>
                                        </p:tgtEl>
                                      </p:cBhvr>
                                    </p:animEffect>
                                    <p:anim calcmode="lin" valueType="num">
                                      <p:cBhvr>
                                        <p:cTn id="37" dur="1000" fill="hold"/>
                                        <p:tgtEl>
                                          <p:spTgt spid="17"/>
                                        </p:tgtEl>
                                        <p:attrNameLst>
                                          <p:attrName>ppt_x</p:attrName>
                                        </p:attrNameLst>
                                      </p:cBhvr>
                                      <p:tavLst>
                                        <p:tav tm="0">
                                          <p:val>
                                            <p:strVal val="#ppt_x"/>
                                          </p:val>
                                        </p:tav>
                                        <p:tav tm="100000">
                                          <p:val>
                                            <p:strVal val="#ppt_x"/>
                                          </p:val>
                                        </p:tav>
                                      </p:tavLst>
                                    </p:anim>
                                    <p:anim calcmode="lin" valueType="num">
                                      <p:cBhvr>
                                        <p:cTn id="3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1000"/>
                                        <p:tgtEl>
                                          <p:spTgt spid="37"/>
                                        </p:tgtEl>
                                      </p:cBhvr>
                                    </p:animEffect>
                                    <p:anim calcmode="lin" valueType="num">
                                      <p:cBhvr>
                                        <p:cTn id="44" dur="1000" fill="hold"/>
                                        <p:tgtEl>
                                          <p:spTgt spid="37"/>
                                        </p:tgtEl>
                                        <p:attrNameLst>
                                          <p:attrName>ppt_x</p:attrName>
                                        </p:attrNameLst>
                                      </p:cBhvr>
                                      <p:tavLst>
                                        <p:tav tm="0">
                                          <p:val>
                                            <p:strVal val="#ppt_x"/>
                                          </p:val>
                                        </p:tav>
                                        <p:tav tm="100000">
                                          <p:val>
                                            <p:strVal val="#ppt_x"/>
                                          </p:val>
                                        </p:tav>
                                      </p:tavLst>
                                    </p:anim>
                                    <p:anim calcmode="lin" valueType="num">
                                      <p:cBhvr>
                                        <p:cTn id="45" dur="1000" fill="hold"/>
                                        <p:tgtEl>
                                          <p:spTgt spid="3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1000"/>
                                        <p:tgtEl>
                                          <p:spTgt spid="25"/>
                                        </p:tgtEl>
                                      </p:cBhvr>
                                    </p:animEffect>
                                    <p:anim calcmode="lin" valueType="num">
                                      <p:cBhvr>
                                        <p:cTn id="49" dur="1000" fill="hold"/>
                                        <p:tgtEl>
                                          <p:spTgt spid="25"/>
                                        </p:tgtEl>
                                        <p:attrNameLst>
                                          <p:attrName>ppt_x</p:attrName>
                                        </p:attrNameLst>
                                      </p:cBhvr>
                                      <p:tavLst>
                                        <p:tav tm="0">
                                          <p:val>
                                            <p:strVal val="#ppt_x"/>
                                          </p:val>
                                        </p:tav>
                                        <p:tav tm="100000">
                                          <p:val>
                                            <p:strVal val="#ppt_x"/>
                                          </p:val>
                                        </p:tav>
                                      </p:tavLst>
                                    </p:anim>
                                    <p:anim calcmode="lin" valueType="num">
                                      <p:cBhvr>
                                        <p:cTn id="50" dur="1000" fill="hold"/>
                                        <p:tgtEl>
                                          <p:spTgt spid="25"/>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1000"/>
                                        <p:tgtEl>
                                          <p:spTgt spid="43"/>
                                        </p:tgtEl>
                                      </p:cBhvr>
                                    </p:animEffect>
                                    <p:anim calcmode="lin" valueType="num">
                                      <p:cBhvr>
                                        <p:cTn id="54" dur="1000" fill="hold"/>
                                        <p:tgtEl>
                                          <p:spTgt spid="43"/>
                                        </p:tgtEl>
                                        <p:attrNameLst>
                                          <p:attrName>ppt_x</p:attrName>
                                        </p:attrNameLst>
                                      </p:cBhvr>
                                      <p:tavLst>
                                        <p:tav tm="0">
                                          <p:val>
                                            <p:strVal val="#ppt_x"/>
                                          </p:val>
                                        </p:tav>
                                        <p:tav tm="100000">
                                          <p:val>
                                            <p:strVal val="#ppt_x"/>
                                          </p:val>
                                        </p:tav>
                                      </p:tavLst>
                                    </p:anim>
                                    <p:anim calcmode="lin" valueType="num">
                                      <p:cBhvr>
                                        <p:cTn id="55" dur="1000" fill="hold"/>
                                        <p:tgtEl>
                                          <p:spTgt spid="43"/>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1000"/>
                                        <p:tgtEl>
                                          <p:spTgt spid="31"/>
                                        </p:tgtEl>
                                      </p:cBhvr>
                                    </p:animEffect>
                                    <p:anim calcmode="lin" valueType="num">
                                      <p:cBhvr>
                                        <p:cTn id="59" dur="1000" fill="hold"/>
                                        <p:tgtEl>
                                          <p:spTgt spid="31"/>
                                        </p:tgtEl>
                                        <p:attrNameLst>
                                          <p:attrName>ppt_x</p:attrName>
                                        </p:attrNameLst>
                                      </p:cBhvr>
                                      <p:tavLst>
                                        <p:tav tm="0">
                                          <p:val>
                                            <p:strVal val="#ppt_x"/>
                                          </p:val>
                                        </p:tav>
                                        <p:tav tm="100000">
                                          <p:val>
                                            <p:strVal val="#ppt_x"/>
                                          </p:val>
                                        </p:tav>
                                      </p:tavLst>
                                    </p:anim>
                                    <p:anim calcmode="lin" valueType="num">
                                      <p:cBhvr>
                                        <p:cTn id="6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38"/>
                                        </p:tgtEl>
                                        <p:attrNameLst>
                                          <p:attrName>style.visibility</p:attrName>
                                        </p:attrNameLst>
                                      </p:cBhvr>
                                      <p:to>
                                        <p:strVal val="visible"/>
                                      </p:to>
                                    </p:set>
                                    <p:animEffect transition="in" filter="fade">
                                      <p:cBhvr>
                                        <p:cTn id="65" dur="1000"/>
                                        <p:tgtEl>
                                          <p:spTgt spid="38"/>
                                        </p:tgtEl>
                                      </p:cBhvr>
                                    </p:animEffect>
                                    <p:anim calcmode="lin" valueType="num">
                                      <p:cBhvr>
                                        <p:cTn id="66" dur="1000" fill="hold"/>
                                        <p:tgtEl>
                                          <p:spTgt spid="38"/>
                                        </p:tgtEl>
                                        <p:attrNameLst>
                                          <p:attrName>ppt_x</p:attrName>
                                        </p:attrNameLst>
                                      </p:cBhvr>
                                      <p:tavLst>
                                        <p:tav tm="0">
                                          <p:val>
                                            <p:strVal val="#ppt_x"/>
                                          </p:val>
                                        </p:tav>
                                        <p:tav tm="100000">
                                          <p:val>
                                            <p:strVal val="#ppt_x"/>
                                          </p:val>
                                        </p:tav>
                                      </p:tavLst>
                                    </p:anim>
                                    <p:anim calcmode="lin" valueType="num">
                                      <p:cBhvr>
                                        <p:cTn id="67" dur="1000" fill="hold"/>
                                        <p:tgtEl>
                                          <p:spTgt spid="38"/>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1000"/>
                                        <p:tgtEl>
                                          <p:spTgt spid="26"/>
                                        </p:tgtEl>
                                      </p:cBhvr>
                                    </p:animEffect>
                                    <p:anim calcmode="lin" valueType="num">
                                      <p:cBhvr>
                                        <p:cTn id="71" dur="1000" fill="hold"/>
                                        <p:tgtEl>
                                          <p:spTgt spid="26"/>
                                        </p:tgtEl>
                                        <p:attrNameLst>
                                          <p:attrName>ppt_x</p:attrName>
                                        </p:attrNameLst>
                                      </p:cBhvr>
                                      <p:tavLst>
                                        <p:tav tm="0">
                                          <p:val>
                                            <p:strVal val="#ppt_x"/>
                                          </p:val>
                                        </p:tav>
                                        <p:tav tm="100000">
                                          <p:val>
                                            <p:strVal val="#ppt_x"/>
                                          </p:val>
                                        </p:tav>
                                      </p:tavLst>
                                    </p:anim>
                                    <p:anim calcmode="lin" valueType="num">
                                      <p:cBhvr>
                                        <p:cTn id="72" dur="1000" fill="hold"/>
                                        <p:tgtEl>
                                          <p:spTgt spid="26"/>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44"/>
                                        </p:tgtEl>
                                        <p:attrNameLst>
                                          <p:attrName>style.visibility</p:attrName>
                                        </p:attrNameLst>
                                      </p:cBhvr>
                                      <p:to>
                                        <p:strVal val="visible"/>
                                      </p:to>
                                    </p:set>
                                    <p:animEffect transition="in" filter="fade">
                                      <p:cBhvr>
                                        <p:cTn id="75" dur="1000"/>
                                        <p:tgtEl>
                                          <p:spTgt spid="44"/>
                                        </p:tgtEl>
                                      </p:cBhvr>
                                    </p:animEffect>
                                    <p:anim calcmode="lin" valueType="num">
                                      <p:cBhvr>
                                        <p:cTn id="76" dur="1000" fill="hold"/>
                                        <p:tgtEl>
                                          <p:spTgt spid="44"/>
                                        </p:tgtEl>
                                        <p:attrNameLst>
                                          <p:attrName>ppt_x</p:attrName>
                                        </p:attrNameLst>
                                      </p:cBhvr>
                                      <p:tavLst>
                                        <p:tav tm="0">
                                          <p:val>
                                            <p:strVal val="#ppt_x"/>
                                          </p:val>
                                        </p:tav>
                                        <p:tav tm="100000">
                                          <p:val>
                                            <p:strVal val="#ppt_x"/>
                                          </p:val>
                                        </p:tav>
                                      </p:tavLst>
                                    </p:anim>
                                    <p:anim calcmode="lin" valueType="num">
                                      <p:cBhvr>
                                        <p:cTn id="77" dur="1000" fill="hold"/>
                                        <p:tgtEl>
                                          <p:spTgt spid="44"/>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1000"/>
                                        <p:tgtEl>
                                          <p:spTgt spid="32"/>
                                        </p:tgtEl>
                                      </p:cBhvr>
                                    </p:animEffect>
                                    <p:anim calcmode="lin" valueType="num">
                                      <p:cBhvr>
                                        <p:cTn id="81" dur="1000" fill="hold"/>
                                        <p:tgtEl>
                                          <p:spTgt spid="32"/>
                                        </p:tgtEl>
                                        <p:attrNameLst>
                                          <p:attrName>ppt_x</p:attrName>
                                        </p:attrNameLst>
                                      </p:cBhvr>
                                      <p:tavLst>
                                        <p:tav tm="0">
                                          <p:val>
                                            <p:strVal val="#ppt_x"/>
                                          </p:val>
                                        </p:tav>
                                        <p:tav tm="100000">
                                          <p:val>
                                            <p:strVal val="#ppt_x"/>
                                          </p:val>
                                        </p:tav>
                                      </p:tavLst>
                                    </p:anim>
                                    <p:anim calcmode="lin" valueType="num">
                                      <p:cBhvr>
                                        <p:cTn id="8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nodeType="click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1000"/>
                                        <p:tgtEl>
                                          <p:spTgt spid="39"/>
                                        </p:tgtEl>
                                      </p:cBhvr>
                                    </p:animEffect>
                                    <p:anim calcmode="lin" valueType="num">
                                      <p:cBhvr>
                                        <p:cTn id="88" dur="1000" fill="hold"/>
                                        <p:tgtEl>
                                          <p:spTgt spid="39"/>
                                        </p:tgtEl>
                                        <p:attrNameLst>
                                          <p:attrName>ppt_x</p:attrName>
                                        </p:attrNameLst>
                                      </p:cBhvr>
                                      <p:tavLst>
                                        <p:tav tm="0">
                                          <p:val>
                                            <p:strVal val="#ppt_x"/>
                                          </p:val>
                                        </p:tav>
                                        <p:tav tm="100000">
                                          <p:val>
                                            <p:strVal val="#ppt_x"/>
                                          </p:val>
                                        </p:tav>
                                      </p:tavLst>
                                    </p:anim>
                                    <p:anim calcmode="lin" valueType="num">
                                      <p:cBhvr>
                                        <p:cTn id="89" dur="1000" fill="hold"/>
                                        <p:tgtEl>
                                          <p:spTgt spid="39"/>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1000"/>
                                        <p:tgtEl>
                                          <p:spTgt spid="27"/>
                                        </p:tgtEl>
                                      </p:cBhvr>
                                    </p:animEffect>
                                    <p:anim calcmode="lin" valueType="num">
                                      <p:cBhvr>
                                        <p:cTn id="93" dur="1000" fill="hold"/>
                                        <p:tgtEl>
                                          <p:spTgt spid="27"/>
                                        </p:tgtEl>
                                        <p:attrNameLst>
                                          <p:attrName>ppt_x</p:attrName>
                                        </p:attrNameLst>
                                      </p:cBhvr>
                                      <p:tavLst>
                                        <p:tav tm="0">
                                          <p:val>
                                            <p:strVal val="#ppt_x"/>
                                          </p:val>
                                        </p:tav>
                                        <p:tav tm="100000">
                                          <p:val>
                                            <p:strVal val="#ppt_x"/>
                                          </p:val>
                                        </p:tav>
                                      </p:tavLst>
                                    </p:anim>
                                    <p:anim calcmode="lin" valueType="num">
                                      <p:cBhvr>
                                        <p:cTn id="94" dur="1000" fill="hold"/>
                                        <p:tgtEl>
                                          <p:spTgt spid="27"/>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45"/>
                                        </p:tgtEl>
                                        <p:attrNameLst>
                                          <p:attrName>style.visibility</p:attrName>
                                        </p:attrNameLst>
                                      </p:cBhvr>
                                      <p:to>
                                        <p:strVal val="visible"/>
                                      </p:to>
                                    </p:set>
                                    <p:animEffect transition="in" filter="fade">
                                      <p:cBhvr>
                                        <p:cTn id="97" dur="1000"/>
                                        <p:tgtEl>
                                          <p:spTgt spid="45"/>
                                        </p:tgtEl>
                                      </p:cBhvr>
                                    </p:animEffect>
                                    <p:anim calcmode="lin" valueType="num">
                                      <p:cBhvr>
                                        <p:cTn id="98" dur="1000" fill="hold"/>
                                        <p:tgtEl>
                                          <p:spTgt spid="45"/>
                                        </p:tgtEl>
                                        <p:attrNameLst>
                                          <p:attrName>ppt_x</p:attrName>
                                        </p:attrNameLst>
                                      </p:cBhvr>
                                      <p:tavLst>
                                        <p:tav tm="0">
                                          <p:val>
                                            <p:strVal val="#ppt_x"/>
                                          </p:val>
                                        </p:tav>
                                        <p:tav tm="100000">
                                          <p:val>
                                            <p:strVal val="#ppt_x"/>
                                          </p:val>
                                        </p:tav>
                                      </p:tavLst>
                                    </p:anim>
                                    <p:anim calcmode="lin" valueType="num">
                                      <p:cBhvr>
                                        <p:cTn id="99" dur="1000" fill="hold"/>
                                        <p:tgtEl>
                                          <p:spTgt spid="45"/>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33"/>
                                        </p:tgtEl>
                                        <p:attrNameLst>
                                          <p:attrName>style.visibility</p:attrName>
                                        </p:attrNameLst>
                                      </p:cBhvr>
                                      <p:to>
                                        <p:strVal val="visible"/>
                                      </p:to>
                                    </p:set>
                                    <p:animEffect transition="in" filter="fade">
                                      <p:cBhvr>
                                        <p:cTn id="102" dur="1000"/>
                                        <p:tgtEl>
                                          <p:spTgt spid="33"/>
                                        </p:tgtEl>
                                      </p:cBhvr>
                                    </p:animEffect>
                                    <p:anim calcmode="lin" valueType="num">
                                      <p:cBhvr>
                                        <p:cTn id="103" dur="1000" fill="hold"/>
                                        <p:tgtEl>
                                          <p:spTgt spid="33"/>
                                        </p:tgtEl>
                                        <p:attrNameLst>
                                          <p:attrName>ppt_x</p:attrName>
                                        </p:attrNameLst>
                                      </p:cBhvr>
                                      <p:tavLst>
                                        <p:tav tm="0">
                                          <p:val>
                                            <p:strVal val="#ppt_x"/>
                                          </p:val>
                                        </p:tav>
                                        <p:tav tm="100000">
                                          <p:val>
                                            <p:strVal val="#ppt_x"/>
                                          </p:val>
                                        </p:tav>
                                      </p:tavLst>
                                    </p:anim>
                                    <p:anim calcmode="lin" valueType="num">
                                      <p:cBhvr>
                                        <p:cTn id="10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42" presetClass="entr" presetSubtype="0" fill="hold" nodeType="click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fade">
                                      <p:cBhvr>
                                        <p:cTn id="109" dur="1000"/>
                                        <p:tgtEl>
                                          <p:spTgt spid="40"/>
                                        </p:tgtEl>
                                      </p:cBhvr>
                                    </p:animEffect>
                                    <p:anim calcmode="lin" valueType="num">
                                      <p:cBhvr>
                                        <p:cTn id="110" dur="1000" fill="hold"/>
                                        <p:tgtEl>
                                          <p:spTgt spid="40"/>
                                        </p:tgtEl>
                                        <p:attrNameLst>
                                          <p:attrName>ppt_x</p:attrName>
                                        </p:attrNameLst>
                                      </p:cBhvr>
                                      <p:tavLst>
                                        <p:tav tm="0">
                                          <p:val>
                                            <p:strVal val="#ppt_x"/>
                                          </p:val>
                                        </p:tav>
                                        <p:tav tm="100000">
                                          <p:val>
                                            <p:strVal val="#ppt_x"/>
                                          </p:val>
                                        </p:tav>
                                      </p:tavLst>
                                    </p:anim>
                                    <p:anim calcmode="lin" valueType="num">
                                      <p:cBhvr>
                                        <p:cTn id="111" dur="1000" fill="hold"/>
                                        <p:tgtEl>
                                          <p:spTgt spid="40"/>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28"/>
                                        </p:tgtEl>
                                        <p:attrNameLst>
                                          <p:attrName>style.visibility</p:attrName>
                                        </p:attrNameLst>
                                      </p:cBhvr>
                                      <p:to>
                                        <p:strVal val="visible"/>
                                      </p:to>
                                    </p:set>
                                    <p:animEffect transition="in" filter="fade">
                                      <p:cBhvr>
                                        <p:cTn id="114" dur="1000"/>
                                        <p:tgtEl>
                                          <p:spTgt spid="28"/>
                                        </p:tgtEl>
                                      </p:cBhvr>
                                    </p:animEffect>
                                    <p:anim calcmode="lin" valueType="num">
                                      <p:cBhvr>
                                        <p:cTn id="115" dur="1000" fill="hold"/>
                                        <p:tgtEl>
                                          <p:spTgt spid="28"/>
                                        </p:tgtEl>
                                        <p:attrNameLst>
                                          <p:attrName>ppt_x</p:attrName>
                                        </p:attrNameLst>
                                      </p:cBhvr>
                                      <p:tavLst>
                                        <p:tav tm="0">
                                          <p:val>
                                            <p:strVal val="#ppt_x"/>
                                          </p:val>
                                        </p:tav>
                                        <p:tav tm="100000">
                                          <p:val>
                                            <p:strVal val="#ppt_x"/>
                                          </p:val>
                                        </p:tav>
                                      </p:tavLst>
                                    </p:anim>
                                    <p:anim calcmode="lin" valueType="num">
                                      <p:cBhvr>
                                        <p:cTn id="116" dur="1000" fill="hold"/>
                                        <p:tgtEl>
                                          <p:spTgt spid="28"/>
                                        </p:tgtEl>
                                        <p:attrNameLst>
                                          <p:attrName>ppt_y</p:attrName>
                                        </p:attrNameLst>
                                      </p:cBhvr>
                                      <p:tavLst>
                                        <p:tav tm="0">
                                          <p:val>
                                            <p:strVal val="#ppt_y+.1"/>
                                          </p:val>
                                        </p:tav>
                                        <p:tav tm="100000">
                                          <p:val>
                                            <p:strVal val="#ppt_y"/>
                                          </p:val>
                                        </p:tav>
                                      </p:tavLst>
                                    </p:anim>
                                  </p:childTnLst>
                                </p:cTn>
                              </p:par>
                              <p:par>
                                <p:cTn id="117" presetID="42" presetClass="entr" presetSubtype="0"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Effect transition="in" filter="fade">
                                      <p:cBhvr>
                                        <p:cTn id="119" dur="1000"/>
                                        <p:tgtEl>
                                          <p:spTgt spid="46"/>
                                        </p:tgtEl>
                                      </p:cBhvr>
                                    </p:animEffect>
                                    <p:anim calcmode="lin" valueType="num">
                                      <p:cBhvr>
                                        <p:cTn id="120" dur="1000" fill="hold"/>
                                        <p:tgtEl>
                                          <p:spTgt spid="46"/>
                                        </p:tgtEl>
                                        <p:attrNameLst>
                                          <p:attrName>ppt_x</p:attrName>
                                        </p:attrNameLst>
                                      </p:cBhvr>
                                      <p:tavLst>
                                        <p:tav tm="0">
                                          <p:val>
                                            <p:strVal val="#ppt_x"/>
                                          </p:val>
                                        </p:tav>
                                        <p:tav tm="100000">
                                          <p:val>
                                            <p:strVal val="#ppt_x"/>
                                          </p:val>
                                        </p:tav>
                                      </p:tavLst>
                                    </p:anim>
                                    <p:anim calcmode="lin" valueType="num">
                                      <p:cBhvr>
                                        <p:cTn id="121" dur="1000" fill="hold"/>
                                        <p:tgtEl>
                                          <p:spTgt spid="46"/>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34"/>
                                        </p:tgtEl>
                                        <p:attrNameLst>
                                          <p:attrName>style.visibility</p:attrName>
                                        </p:attrNameLst>
                                      </p:cBhvr>
                                      <p:to>
                                        <p:strVal val="visible"/>
                                      </p:to>
                                    </p:set>
                                    <p:animEffect transition="in" filter="fade">
                                      <p:cBhvr>
                                        <p:cTn id="124" dur="1000"/>
                                        <p:tgtEl>
                                          <p:spTgt spid="34"/>
                                        </p:tgtEl>
                                      </p:cBhvr>
                                    </p:animEffect>
                                    <p:anim calcmode="lin" valueType="num">
                                      <p:cBhvr>
                                        <p:cTn id="125" dur="1000" fill="hold"/>
                                        <p:tgtEl>
                                          <p:spTgt spid="34"/>
                                        </p:tgtEl>
                                        <p:attrNameLst>
                                          <p:attrName>ppt_x</p:attrName>
                                        </p:attrNameLst>
                                      </p:cBhvr>
                                      <p:tavLst>
                                        <p:tav tm="0">
                                          <p:val>
                                            <p:strVal val="#ppt_x"/>
                                          </p:val>
                                        </p:tav>
                                        <p:tav tm="100000">
                                          <p:val>
                                            <p:strVal val="#ppt_x"/>
                                          </p:val>
                                        </p:tav>
                                      </p:tavLst>
                                    </p:anim>
                                    <p:anim calcmode="lin" valueType="num">
                                      <p:cBhvr>
                                        <p:cTn id="126"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42" presetClass="entr" presetSubtype="0" fill="hold" nodeType="clickEffect">
                                  <p:stCondLst>
                                    <p:cond delay="0"/>
                                  </p:stCondLst>
                                  <p:childTnLst>
                                    <p:set>
                                      <p:cBhvr>
                                        <p:cTn id="130" dur="1" fill="hold">
                                          <p:stCondLst>
                                            <p:cond delay="0"/>
                                          </p:stCondLst>
                                        </p:cTn>
                                        <p:tgtEl>
                                          <p:spTgt spid="47"/>
                                        </p:tgtEl>
                                        <p:attrNameLst>
                                          <p:attrName>style.visibility</p:attrName>
                                        </p:attrNameLst>
                                      </p:cBhvr>
                                      <p:to>
                                        <p:strVal val="visible"/>
                                      </p:to>
                                    </p:set>
                                    <p:animEffect transition="in" filter="fade">
                                      <p:cBhvr>
                                        <p:cTn id="131" dur="1000"/>
                                        <p:tgtEl>
                                          <p:spTgt spid="47"/>
                                        </p:tgtEl>
                                      </p:cBhvr>
                                    </p:animEffect>
                                    <p:anim calcmode="lin" valueType="num">
                                      <p:cBhvr>
                                        <p:cTn id="132" dur="1000" fill="hold"/>
                                        <p:tgtEl>
                                          <p:spTgt spid="47"/>
                                        </p:tgtEl>
                                        <p:attrNameLst>
                                          <p:attrName>ppt_x</p:attrName>
                                        </p:attrNameLst>
                                      </p:cBhvr>
                                      <p:tavLst>
                                        <p:tav tm="0">
                                          <p:val>
                                            <p:strVal val="#ppt_x"/>
                                          </p:val>
                                        </p:tav>
                                        <p:tav tm="100000">
                                          <p:val>
                                            <p:strVal val="#ppt_x"/>
                                          </p:val>
                                        </p:tav>
                                      </p:tavLst>
                                    </p:anim>
                                    <p:anim calcmode="lin" valueType="num">
                                      <p:cBhvr>
                                        <p:cTn id="133" dur="1000" fill="hold"/>
                                        <p:tgtEl>
                                          <p:spTgt spid="47"/>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35"/>
                                        </p:tgtEl>
                                        <p:attrNameLst>
                                          <p:attrName>style.visibility</p:attrName>
                                        </p:attrNameLst>
                                      </p:cBhvr>
                                      <p:to>
                                        <p:strVal val="visible"/>
                                      </p:to>
                                    </p:set>
                                    <p:animEffect transition="in" filter="fade">
                                      <p:cBhvr>
                                        <p:cTn id="136" dur="1000"/>
                                        <p:tgtEl>
                                          <p:spTgt spid="35"/>
                                        </p:tgtEl>
                                      </p:cBhvr>
                                    </p:animEffect>
                                    <p:anim calcmode="lin" valueType="num">
                                      <p:cBhvr>
                                        <p:cTn id="137" dur="1000" fill="hold"/>
                                        <p:tgtEl>
                                          <p:spTgt spid="35"/>
                                        </p:tgtEl>
                                        <p:attrNameLst>
                                          <p:attrName>ppt_x</p:attrName>
                                        </p:attrNameLst>
                                      </p:cBhvr>
                                      <p:tavLst>
                                        <p:tav tm="0">
                                          <p:val>
                                            <p:strVal val="#ppt_x"/>
                                          </p:val>
                                        </p:tav>
                                        <p:tav tm="100000">
                                          <p:val>
                                            <p:strVal val="#ppt_x"/>
                                          </p:val>
                                        </p:tav>
                                      </p:tavLst>
                                    </p:anim>
                                    <p:anim calcmode="lin" valueType="num">
                                      <p:cBhvr>
                                        <p:cTn id="138" dur="1000" fill="hold"/>
                                        <p:tgtEl>
                                          <p:spTgt spid="35"/>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29"/>
                                        </p:tgtEl>
                                        <p:attrNameLst>
                                          <p:attrName>style.visibility</p:attrName>
                                        </p:attrNameLst>
                                      </p:cBhvr>
                                      <p:to>
                                        <p:strVal val="visible"/>
                                      </p:to>
                                    </p:set>
                                    <p:animEffect transition="in" filter="fade">
                                      <p:cBhvr>
                                        <p:cTn id="141" dur="1000"/>
                                        <p:tgtEl>
                                          <p:spTgt spid="29"/>
                                        </p:tgtEl>
                                      </p:cBhvr>
                                    </p:animEffect>
                                    <p:anim calcmode="lin" valueType="num">
                                      <p:cBhvr>
                                        <p:cTn id="142" dur="1000" fill="hold"/>
                                        <p:tgtEl>
                                          <p:spTgt spid="29"/>
                                        </p:tgtEl>
                                        <p:attrNameLst>
                                          <p:attrName>ppt_x</p:attrName>
                                        </p:attrNameLst>
                                      </p:cBhvr>
                                      <p:tavLst>
                                        <p:tav tm="0">
                                          <p:val>
                                            <p:strVal val="#ppt_x"/>
                                          </p:val>
                                        </p:tav>
                                        <p:tav tm="100000">
                                          <p:val>
                                            <p:strVal val="#ppt_x"/>
                                          </p:val>
                                        </p:tav>
                                      </p:tavLst>
                                    </p:anim>
                                    <p:anim calcmode="lin" valueType="num">
                                      <p:cBhvr>
                                        <p:cTn id="143" dur="1000" fill="hold"/>
                                        <p:tgtEl>
                                          <p:spTgt spid="29"/>
                                        </p:tgtEl>
                                        <p:attrNameLst>
                                          <p:attrName>ppt_y</p:attrName>
                                        </p:attrNameLst>
                                      </p:cBhvr>
                                      <p:tavLst>
                                        <p:tav tm="0">
                                          <p:val>
                                            <p:strVal val="#ppt_y+.1"/>
                                          </p:val>
                                        </p:tav>
                                        <p:tav tm="100000">
                                          <p:val>
                                            <p:strVal val="#ppt_y"/>
                                          </p:val>
                                        </p:tav>
                                      </p:tavLst>
                                    </p:anim>
                                  </p:childTnLst>
                                </p:cTn>
                              </p:par>
                              <p:par>
                                <p:cTn id="144" presetID="42" presetClass="entr" presetSubtype="0" fill="hold" nodeType="withEffect">
                                  <p:stCondLst>
                                    <p:cond delay="0"/>
                                  </p:stCondLst>
                                  <p:childTnLst>
                                    <p:set>
                                      <p:cBhvr>
                                        <p:cTn id="145" dur="1" fill="hold">
                                          <p:stCondLst>
                                            <p:cond delay="0"/>
                                          </p:stCondLst>
                                        </p:cTn>
                                        <p:tgtEl>
                                          <p:spTgt spid="41"/>
                                        </p:tgtEl>
                                        <p:attrNameLst>
                                          <p:attrName>style.visibility</p:attrName>
                                        </p:attrNameLst>
                                      </p:cBhvr>
                                      <p:to>
                                        <p:strVal val="visible"/>
                                      </p:to>
                                    </p:set>
                                    <p:animEffect transition="in" filter="fade">
                                      <p:cBhvr>
                                        <p:cTn id="146" dur="1000"/>
                                        <p:tgtEl>
                                          <p:spTgt spid="41"/>
                                        </p:tgtEl>
                                      </p:cBhvr>
                                    </p:animEffect>
                                    <p:anim calcmode="lin" valueType="num">
                                      <p:cBhvr>
                                        <p:cTn id="147" dur="1000" fill="hold"/>
                                        <p:tgtEl>
                                          <p:spTgt spid="41"/>
                                        </p:tgtEl>
                                        <p:attrNameLst>
                                          <p:attrName>ppt_x</p:attrName>
                                        </p:attrNameLst>
                                      </p:cBhvr>
                                      <p:tavLst>
                                        <p:tav tm="0">
                                          <p:val>
                                            <p:strVal val="#ppt_x"/>
                                          </p:val>
                                        </p:tav>
                                        <p:tav tm="100000">
                                          <p:val>
                                            <p:strVal val="#ppt_x"/>
                                          </p:val>
                                        </p:tav>
                                      </p:tavLst>
                                    </p:anim>
                                    <p:anim calcmode="lin" valueType="num">
                                      <p:cBhvr>
                                        <p:cTn id="148"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49" fill="hold">
                      <p:stCondLst>
                        <p:cond delay="indefinite"/>
                      </p:stCondLst>
                      <p:childTnLst>
                        <p:par>
                          <p:cTn id="150" fill="hold">
                            <p:stCondLst>
                              <p:cond delay="0"/>
                            </p:stCondLst>
                            <p:childTnLst>
                              <p:par>
                                <p:cTn id="151" presetID="47" presetClass="entr" presetSubtype="0" fill="hold" nodeType="clickEffect">
                                  <p:stCondLst>
                                    <p:cond delay="0"/>
                                  </p:stCondLst>
                                  <p:childTnLst>
                                    <p:set>
                                      <p:cBhvr>
                                        <p:cTn id="152" dur="1" fill="hold">
                                          <p:stCondLst>
                                            <p:cond delay="0"/>
                                          </p:stCondLst>
                                        </p:cTn>
                                        <p:tgtEl>
                                          <p:spTgt spid="42"/>
                                        </p:tgtEl>
                                        <p:attrNameLst>
                                          <p:attrName>style.visibility</p:attrName>
                                        </p:attrNameLst>
                                      </p:cBhvr>
                                      <p:to>
                                        <p:strVal val="visible"/>
                                      </p:to>
                                    </p:set>
                                    <p:animEffect transition="in" filter="fade">
                                      <p:cBhvr>
                                        <p:cTn id="153" dur="1000"/>
                                        <p:tgtEl>
                                          <p:spTgt spid="42"/>
                                        </p:tgtEl>
                                      </p:cBhvr>
                                    </p:animEffect>
                                    <p:anim calcmode="lin" valueType="num">
                                      <p:cBhvr>
                                        <p:cTn id="154" dur="1000" fill="hold"/>
                                        <p:tgtEl>
                                          <p:spTgt spid="42"/>
                                        </p:tgtEl>
                                        <p:attrNameLst>
                                          <p:attrName>ppt_x</p:attrName>
                                        </p:attrNameLst>
                                      </p:cBhvr>
                                      <p:tavLst>
                                        <p:tav tm="0">
                                          <p:val>
                                            <p:strVal val="#ppt_x"/>
                                          </p:val>
                                        </p:tav>
                                        <p:tav tm="100000">
                                          <p:val>
                                            <p:strVal val="#ppt_x"/>
                                          </p:val>
                                        </p:tav>
                                      </p:tavLst>
                                    </p:anim>
                                    <p:anim calcmode="lin" valueType="num">
                                      <p:cBhvr>
                                        <p:cTn id="155" dur="1000" fill="hold"/>
                                        <p:tgtEl>
                                          <p:spTgt spid="42"/>
                                        </p:tgtEl>
                                        <p:attrNameLst>
                                          <p:attrName>ppt_y</p:attrName>
                                        </p:attrNameLst>
                                      </p:cBhvr>
                                      <p:tavLst>
                                        <p:tav tm="0">
                                          <p:val>
                                            <p:strVal val="#ppt_y-.1"/>
                                          </p:val>
                                        </p:tav>
                                        <p:tav tm="100000">
                                          <p:val>
                                            <p:strVal val="#ppt_y"/>
                                          </p:val>
                                        </p:tav>
                                      </p:tavLst>
                                    </p:anim>
                                  </p:childTnLst>
                                </p:cTn>
                              </p:par>
                              <p:par>
                                <p:cTn id="156" presetID="47" presetClass="entr" presetSubtype="0" fill="hold" grpId="0" nodeType="withEffect">
                                  <p:stCondLst>
                                    <p:cond delay="0"/>
                                  </p:stCondLst>
                                  <p:childTnLst>
                                    <p:set>
                                      <p:cBhvr>
                                        <p:cTn id="157" dur="1" fill="hold">
                                          <p:stCondLst>
                                            <p:cond delay="0"/>
                                          </p:stCondLst>
                                        </p:cTn>
                                        <p:tgtEl>
                                          <p:spTgt spid="30"/>
                                        </p:tgtEl>
                                        <p:attrNameLst>
                                          <p:attrName>style.visibility</p:attrName>
                                        </p:attrNameLst>
                                      </p:cBhvr>
                                      <p:to>
                                        <p:strVal val="visible"/>
                                      </p:to>
                                    </p:set>
                                    <p:animEffect transition="in" filter="fade">
                                      <p:cBhvr>
                                        <p:cTn id="158" dur="1000"/>
                                        <p:tgtEl>
                                          <p:spTgt spid="30"/>
                                        </p:tgtEl>
                                      </p:cBhvr>
                                    </p:animEffect>
                                    <p:anim calcmode="lin" valueType="num">
                                      <p:cBhvr>
                                        <p:cTn id="159" dur="1000" fill="hold"/>
                                        <p:tgtEl>
                                          <p:spTgt spid="30"/>
                                        </p:tgtEl>
                                        <p:attrNameLst>
                                          <p:attrName>ppt_x</p:attrName>
                                        </p:attrNameLst>
                                      </p:cBhvr>
                                      <p:tavLst>
                                        <p:tav tm="0">
                                          <p:val>
                                            <p:strVal val="#ppt_x"/>
                                          </p:val>
                                        </p:tav>
                                        <p:tav tm="100000">
                                          <p:val>
                                            <p:strVal val="#ppt_x"/>
                                          </p:val>
                                        </p:tav>
                                      </p:tavLst>
                                    </p:anim>
                                    <p:anim calcmode="lin" valueType="num">
                                      <p:cBhvr>
                                        <p:cTn id="160" dur="1000" fill="hold"/>
                                        <p:tgtEl>
                                          <p:spTgt spid="30"/>
                                        </p:tgtEl>
                                        <p:attrNameLst>
                                          <p:attrName>ppt_y</p:attrName>
                                        </p:attrNameLst>
                                      </p:cBhvr>
                                      <p:tavLst>
                                        <p:tav tm="0">
                                          <p:val>
                                            <p:strVal val="#ppt_y-.1"/>
                                          </p:val>
                                        </p:tav>
                                        <p:tav tm="100000">
                                          <p:val>
                                            <p:strVal val="#ppt_y"/>
                                          </p:val>
                                        </p:tav>
                                      </p:tavLst>
                                    </p:anim>
                                  </p:childTnLst>
                                </p:cTn>
                              </p:par>
                              <p:par>
                                <p:cTn id="161" presetID="47" presetClass="entr" presetSubtype="0" fill="hold" nodeType="withEffect">
                                  <p:stCondLst>
                                    <p:cond delay="0"/>
                                  </p:stCondLst>
                                  <p:childTnLst>
                                    <p:set>
                                      <p:cBhvr>
                                        <p:cTn id="162" dur="1" fill="hold">
                                          <p:stCondLst>
                                            <p:cond delay="0"/>
                                          </p:stCondLst>
                                        </p:cTn>
                                        <p:tgtEl>
                                          <p:spTgt spid="48"/>
                                        </p:tgtEl>
                                        <p:attrNameLst>
                                          <p:attrName>style.visibility</p:attrName>
                                        </p:attrNameLst>
                                      </p:cBhvr>
                                      <p:to>
                                        <p:strVal val="visible"/>
                                      </p:to>
                                    </p:set>
                                    <p:animEffect transition="in" filter="fade">
                                      <p:cBhvr>
                                        <p:cTn id="163" dur="1000"/>
                                        <p:tgtEl>
                                          <p:spTgt spid="48"/>
                                        </p:tgtEl>
                                      </p:cBhvr>
                                    </p:animEffect>
                                    <p:anim calcmode="lin" valueType="num">
                                      <p:cBhvr>
                                        <p:cTn id="164" dur="1000" fill="hold"/>
                                        <p:tgtEl>
                                          <p:spTgt spid="48"/>
                                        </p:tgtEl>
                                        <p:attrNameLst>
                                          <p:attrName>ppt_x</p:attrName>
                                        </p:attrNameLst>
                                      </p:cBhvr>
                                      <p:tavLst>
                                        <p:tav tm="0">
                                          <p:val>
                                            <p:strVal val="#ppt_x"/>
                                          </p:val>
                                        </p:tav>
                                        <p:tav tm="100000">
                                          <p:val>
                                            <p:strVal val="#ppt_x"/>
                                          </p:val>
                                        </p:tav>
                                      </p:tavLst>
                                    </p:anim>
                                    <p:anim calcmode="lin" valueType="num">
                                      <p:cBhvr>
                                        <p:cTn id="165" dur="1000" fill="hold"/>
                                        <p:tgtEl>
                                          <p:spTgt spid="48"/>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36"/>
                                        </p:tgtEl>
                                        <p:attrNameLst>
                                          <p:attrName>style.visibility</p:attrName>
                                        </p:attrNameLst>
                                      </p:cBhvr>
                                      <p:to>
                                        <p:strVal val="visible"/>
                                      </p:to>
                                    </p:set>
                                    <p:animEffect transition="in" filter="fade">
                                      <p:cBhvr>
                                        <p:cTn id="168" dur="1000"/>
                                        <p:tgtEl>
                                          <p:spTgt spid="36"/>
                                        </p:tgtEl>
                                      </p:cBhvr>
                                    </p:animEffect>
                                    <p:anim calcmode="lin" valueType="num">
                                      <p:cBhvr>
                                        <p:cTn id="169" dur="1000" fill="hold"/>
                                        <p:tgtEl>
                                          <p:spTgt spid="36"/>
                                        </p:tgtEl>
                                        <p:attrNameLst>
                                          <p:attrName>ppt_x</p:attrName>
                                        </p:attrNameLst>
                                      </p:cBhvr>
                                      <p:tavLst>
                                        <p:tav tm="0">
                                          <p:val>
                                            <p:strVal val="#ppt_x"/>
                                          </p:val>
                                        </p:tav>
                                        <p:tav tm="100000">
                                          <p:val>
                                            <p:strVal val="#ppt_x"/>
                                          </p:val>
                                        </p:tav>
                                      </p:tavLst>
                                    </p:anim>
                                    <p:anim calcmode="lin" valueType="num">
                                      <p:cBhvr>
                                        <p:cTn id="170"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17" grpId="0"/>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41986" name="Rectangle 2"/>
          <p:cNvSpPr>
            <a:spLocks noGrp="1" noChangeArrowheads="1"/>
          </p:cNvSpPr>
          <p:nvPr>
            <p:ph type="title" idx="4294967295"/>
          </p:nvPr>
        </p:nvSpPr>
        <p:spPr>
          <a:xfrm>
            <a:off x="2999656" y="61888"/>
            <a:ext cx="6357937" cy="558800"/>
          </a:xfrm>
        </p:spPr>
        <p:txBody>
          <a:bodyPr>
            <a:normAutofit/>
          </a:bodyPr>
          <a:lstStyle/>
          <a:p>
            <a:pPr fontAlgn="auto">
              <a:spcAft>
                <a:spcPts val="0"/>
              </a:spcAft>
              <a:defRPr/>
            </a:pPr>
            <a:r>
              <a:rPr lang="az-Latn-AZ" sz="2800" dirty="0">
                <a:solidFill>
                  <a:schemeClr val="accent2">
                    <a:lumMod val="50000"/>
                  </a:schemeClr>
                </a:solidFill>
              </a:rPr>
              <a:t>Kistoz törəmnin xarakterini təyin etmə</a:t>
            </a:r>
            <a:endParaRPr lang="az-Latn-AZ" sz="2800" dirty="0">
              <a:solidFill>
                <a:srgbClr val="C00000"/>
              </a:solidFill>
              <a:latin typeface="Times New Roman" pitchFamily="18" charset="0"/>
            </a:endParaRP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8" name="Rectangle 3">
            <a:extLst>
              <a:ext uri="{FF2B5EF4-FFF2-40B4-BE49-F238E27FC236}">
                <a16:creationId xmlns:a16="http://schemas.microsoft.com/office/drawing/2014/main" id="{D42F3C4A-E1C2-4941-B5E7-976410A9235B}"/>
              </a:ext>
            </a:extLst>
          </p:cNvPr>
          <p:cNvSpPr txBox="1">
            <a:spLocks noChangeArrowheads="1"/>
          </p:cNvSpPr>
          <p:nvPr/>
        </p:nvSpPr>
        <p:spPr>
          <a:xfrm>
            <a:off x="1981200" y="1600200"/>
            <a:ext cx="2459038"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Arial" panose="020B0604020202020204" pitchFamily="34" charset="0"/>
              <a:buNone/>
            </a:pPr>
            <a:r>
              <a:rPr lang="az-Latn-AZ" sz="2000" b="1" dirty="0">
                <a:solidFill>
                  <a:srgbClr val="0070C0"/>
                </a:solidFill>
              </a:rPr>
              <a:t>Qc absesi -  hava</a:t>
            </a:r>
          </a:p>
        </p:txBody>
      </p:sp>
      <p:pic>
        <p:nvPicPr>
          <p:cNvPr id="9" name="Picture 4" descr="Absess 002">
            <a:extLst>
              <a:ext uri="{FF2B5EF4-FFF2-40B4-BE49-F238E27FC236}">
                <a16:creationId xmlns:a16="http://schemas.microsoft.com/office/drawing/2014/main" id="{E2A9A6D4-6EB0-4EC3-99CF-721146A511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407368" y="2445475"/>
            <a:ext cx="4765766" cy="3574325"/>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 name="Picture 8" descr="Hafiz 001">
            <a:extLst>
              <a:ext uri="{FF2B5EF4-FFF2-40B4-BE49-F238E27FC236}">
                <a16:creationId xmlns:a16="http://schemas.microsoft.com/office/drawing/2014/main" id="{3BA7ABEA-5058-4913-884B-9BD007F90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744071" y="2401284"/>
            <a:ext cx="4824688" cy="3618516"/>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Text Box 9">
            <a:extLst>
              <a:ext uri="{FF2B5EF4-FFF2-40B4-BE49-F238E27FC236}">
                <a16:creationId xmlns:a16="http://schemas.microsoft.com/office/drawing/2014/main" id="{E913CB13-173F-4153-88DD-A6A6C9252ED1}"/>
              </a:ext>
            </a:extLst>
          </p:cNvPr>
          <p:cNvSpPr txBox="1">
            <a:spLocks noChangeArrowheads="1"/>
          </p:cNvSpPr>
          <p:nvPr/>
        </p:nvSpPr>
        <p:spPr bwMode="auto">
          <a:xfrm>
            <a:off x="8462476" y="1579902"/>
            <a:ext cx="89511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rgbClr val="0070C0"/>
                </a:solidFill>
                <a:latin typeface="+mn-lt"/>
              </a:rPr>
              <a:t>Drenaj</a:t>
            </a:r>
          </a:p>
        </p:txBody>
      </p:sp>
    </p:spTree>
    <p:extLst>
      <p:ext uri="{BB962C8B-B14F-4D97-AF65-F5344CB8AC3E}">
        <p14:creationId xmlns:p14="http://schemas.microsoft.com/office/powerpoint/2010/main" val="40678360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fontAlgn="auto">
              <a:spcAft>
                <a:spcPts val="0"/>
              </a:spcAft>
              <a:defRPr/>
            </a:pPr>
            <a:r>
              <a:rPr lang="az-Latn-AZ" sz="2800" dirty="0">
                <a:solidFill>
                  <a:schemeClr val="accent2">
                    <a:lumMod val="50000"/>
                  </a:schemeClr>
                </a:solidFill>
              </a:rPr>
              <a:t>Kistoz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10" name="Text Box 6">
            <a:extLst>
              <a:ext uri="{FF2B5EF4-FFF2-40B4-BE49-F238E27FC236}">
                <a16:creationId xmlns:a16="http://schemas.microsoft.com/office/drawing/2014/main" id="{B186A772-D4F6-43DE-B92A-76DC0FD0C4B5}"/>
              </a:ext>
            </a:extLst>
          </p:cNvPr>
          <p:cNvSpPr txBox="1">
            <a:spLocks noChangeArrowheads="1"/>
          </p:cNvSpPr>
          <p:nvPr/>
        </p:nvSpPr>
        <p:spPr bwMode="auto">
          <a:xfrm>
            <a:off x="7307462" y="1638254"/>
            <a:ext cx="39033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800" b="1" dirty="0">
                <a:solidFill>
                  <a:srgbClr val="0070C0"/>
                </a:solidFill>
                <a:latin typeface="+mn-lt"/>
              </a:rPr>
              <a:t>Hepatiko-yeyunostomiya</a:t>
            </a:r>
          </a:p>
        </p:txBody>
      </p:sp>
      <p:pic>
        <p:nvPicPr>
          <p:cNvPr id="11" name="Picture 8" descr="Karoli+ duodenostomiya 002">
            <a:extLst>
              <a:ext uri="{FF2B5EF4-FFF2-40B4-BE49-F238E27FC236}">
                <a16:creationId xmlns:a16="http://schemas.microsoft.com/office/drawing/2014/main" id="{6B4A5861-ACAA-46A2-94A5-D842FBDCCE0C}"/>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366423" y="2738106"/>
            <a:ext cx="4567923" cy="3427198"/>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 name="Picture 10" descr="Karoli+ duodenostomiya 003">
            <a:extLst>
              <a:ext uri="{FF2B5EF4-FFF2-40B4-BE49-F238E27FC236}">
                <a16:creationId xmlns:a16="http://schemas.microsoft.com/office/drawing/2014/main" id="{76518E59-8A8C-4746-9162-E7C1817F47F0}"/>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691724" y="2721017"/>
            <a:ext cx="4588852" cy="3444287"/>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TextBox 2">
            <a:extLst>
              <a:ext uri="{FF2B5EF4-FFF2-40B4-BE49-F238E27FC236}">
                <a16:creationId xmlns:a16="http://schemas.microsoft.com/office/drawing/2014/main" id="{E8227C66-114B-4698-8B40-42C55F9F2C5D}"/>
              </a:ext>
            </a:extLst>
          </p:cNvPr>
          <p:cNvSpPr txBox="1"/>
          <p:nvPr/>
        </p:nvSpPr>
        <p:spPr>
          <a:xfrm>
            <a:off x="1631504" y="1638254"/>
            <a:ext cx="2355004" cy="523220"/>
          </a:xfrm>
          <a:prstGeom prst="rect">
            <a:avLst/>
          </a:prstGeom>
          <a:noFill/>
        </p:spPr>
        <p:txBody>
          <a:bodyPr wrap="none" rtlCol="0">
            <a:spAutoFit/>
          </a:bodyPr>
          <a:lstStyle/>
          <a:p>
            <a:r>
              <a:rPr lang="az-Latn-AZ" sz="2800" b="1" dirty="0">
                <a:solidFill>
                  <a:srgbClr val="0070C0"/>
                </a:solidFill>
              </a:rPr>
              <a:t>Karoli xəstəliyi</a:t>
            </a:r>
            <a:endParaRPr lang="en-US" sz="2800" b="1" dirty="0"/>
          </a:p>
        </p:txBody>
      </p:sp>
    </p:spTree>
    <p:extLst>
      <p:ext uri="{BB962C8B-B14F-4D97-AF65-F5344CB8AC3E}">
        <p14:creationId xmlns:p14="http://schemas.microsoft.com/office/powerpoint/2010/main" val="37662623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fontAlgn="auto">
              <a:spcAft>
                <a:spcPts val="0"/>
              </a:spcAft>
              <a:defRPr/>
            </a:pPr>
            <a:r>
              <a:rPr lang="az-Latn-AZ" sz="2800" dirty="0">
                <a:solidFill>
                  <a:schemeClr val="accent2">
                    <a:lumMod val="50000"/>
                  </a:schemeClr>
                </a:solidFill>
              </a:rPr>
              <a:t>Kistoz törəmnin xarakterini təyin etmə</a:t>
            </a:r>
            <a:endParaRPr lang="az-Latn-AZ" sz="2800" dirty="0">
              <a:solidFill>
                <a:srgbClr val="C00000"/>
              </a:solidFill>
              <a:latin typeface="Times New Roman" pitchFamily="18" charset="0"/>
            </a:endParaRPr>
          </a:p>
        </p:txBody>
      </p:sp>
      <p:pic>
        <p:nvPicPr>
          <p:cNvPr id="13" name="Picture 2" descr="C:\Users\Nuru Bayramov\Documents\NuruBay\Baza\Filmler\Qc toremeleri\Qc kistleri\DSC00655.JPG">
            <a:extLst>
              <a:ext uri="{FF2B5EF4-FFF2-40B4-BE49-F238E27FC236}">
                <a16:creationId xmlns:a16="http://schemas.microsoft.com/office/drawing/2014/main" id="{DBAE48E2-237F-422F-B1CC-96E66DC45A76}"/>
              </a:ext>
            </a:extLst>
          </p:cNvPr>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tretch>
            <a:fillRect/>
          </a:stretch>
        </p:blipFill>
        <p:spPr bwMode="auto">
          <a:xfrm>
            <a:off x="289833" y="1916832"/>
            <a:ext cx="5490920" cy="4392488"/>
          </a:xfrm>
          <a:prstGeom prst="rect">
            <a:avLst/>
          </a:prstGeom>
          <a:noFill/>
          <a:extLst>
            <a:ext uri="{909E8E84-426E-40DD-AFC4-6F175D3DCCD1}">
              <a14:hiddenFill xmlns:a14="http://schemas.microsoft.com/office/drawing/2010/main">
                <a:solidFill>
                  <a:srgbClr val="FFFFFF"/>
                </a:solidFill>
              </a14:hiddenFill>
            </a:ext>
          </a:extLst>
        </p:spPr>
      </p:pic>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3" name="TextBox 2">
            <a:extLst>
              <a:ext uri="{FF2B5EF4-FFF2-40B4-BE49-F238E27FC236}">
                <a16:creationId xmlns:a16="http://schemas.microsoft.com/office/drawing/2014/main" id="{E8227C66-114B-4698-8B40-42C55F9F2C5D}"/>
              </a:ext>
            </a:extLst>
          </p:cNvPr>
          <p:cNvSpPr txBox="1"/>
          <p:nvPr/>
        </p:nvSpPr>
        <p:spPr>
          <a:xfrm>
            <a:off x="4151784" y="1095302"/>
            <a:ext cx="3629776" cy="523220"/>
          </a:xfrm>
          <a:prstGeom prst="rect">
            <a:avLst/>
          </a:prstGeom>
          <a:noFill/>
        </p:spPr>
        <p:txBody>
          <a:bodyPr wrap="none" rtlCol="0">
            <a:spAutoFit/>
          </a:bodyPr>
          <a:lstStyle/>
          <a:p>
            <a:r>
              <a:rPr lang="az-Latn-AZ" sz="2800" b="1" dirty="0">
                <a:solidFill>
                  <a:srgbClr val="0070C0"/>
                </a:solidFill>
              </a:rPr>
              <a:t>MRT- Polikistik xəstəlik</a:t>
            </a:r>
            <a:endParaRPr lang="en-US" sz="2800" b="1" dirty="0"/>
          </a:p>
        </p:txBody>
      </p:sp>
      <p:pic>
        <p:nvPicPr>
          <p:cNvPr id="14" name="Picture 2" descr="E:\NuruBay\iPhon sekilleri\IMG_1034.JPG">
            <a:extLst>
              <a:ext uri="{FF2B5EF4-FFF2-40B4-BE49-F238E27FC236}">
                <a16:creationId xmlns:a16="http://schemas.microsoft.com/office/drawing/2014/main" id="{C3CD0BE0-EA08-456D-8EC0-70C7CE2835E9}"/>
              </a:ext>
            </a:extLst>
          </p:cNvPr>
          <p:cNvPicPr>
            <a:picLocks noGrp="1" noChangeAspect="1" noChangeArrowheads="1"/>
          </p:cNvPicPr>
          <p:nvPr>
            <p:ph sz="half" idx="2"/>
          </p:nvPr>
        </p:nvPicPr>
        <p:blipFill rotWithShape="1">
          <a:blip r:embed="rId3" cstate="print">
            <a:extLst>
              <a:ext uri="{28A0092B-C50C-407E-A947-70E740481C1C}">
                <a14:useLocalDpi xmlns:a14="http://schemas.microsoft.com/office/drawing/2010/main" val="0"/>
              </a:ext>
            </a:extLst>
          </a:blip>
          <a:srcRect l="21793" b="4062"/>
          <a:stretch/>
        </p:blipFill>
        <p:spPr bwMode="auto">
          <a:xfrm rot="5400000">
            <a:off x="6817621" y="1224776"/>
            <a:ext cx="4439121" cy="5729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98907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927648" y="47782"/>
            <a:ext cx="6321947" cy="695989"/>
          </a:xfrm>
        </p:spPr>
        <p:txBody>
          <a:bodyPr>
            <a:normAutofit/>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9" name="Text Box 3">
            <a:extLst>
              <a:ext uri="{FF2B5EF4-FFF2-40B4-BE49-F238E27FC236}">
                <a16:creationId xmlns:a16="http://schemas.microsoft.com/office/drawing/2014/main" id="{58B92D37-BEEA-4947-9362-AA4D7C44ABC7}"/>
              </a:ext>
            </a:extLst>
          </p:cNvPr>
          <p:cNvSpPr txBox="1">
            <a:spLocks noChangeArrowheads="1"/>
          </p:cNvSpPr>
          <p:nvPr/>
        </p:nvSpPr>
        <p:spPr bwMode="auto">
          <a:xfrm>
            <a:off x="4730174" y="894507"/>
            <a:ext cx="250421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a:t>Qaraciyər törəməsi</a:t>
            </a:r>
          </a:p>
        </p:txBody>
      </p:sp>
      <p:sp>
        <p:nvSpPr>
          <p:cNvPr id="13" name="Text Box 4">
            <a:extLst>
              <a:ext uri="{FF2B5EF4-FFF2-40B4-BE49-F238E27FC236}">
                <a16:creationId xmlns:a16="http://schemas.microsoft.com/office/drawing/2014/main" id="{5DA49CF8-6F25-4C10-86FB-2903EFC14EB4}"/>
              </a:ext>
            </a:extLst>
          </p:cNvPr>
          <p:cNvSpPr txBox="1">
            <a:spLocks noChangeArrowheads="1"/>
          </p:cNvSpPr>
          <p:nvPr/>
        </p:nvSpPr>
        <p:spPr bwMode="auto">
          <a:xfrm>
            <a:off x="5604614" y="1650157"/>
            <a:ext cx="75533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rgbClr val="0070C0"/>
                </a:solidFill>
              </a:rPr>
              <a:t>USM</a:t>
            </a:r>
          </a:p>
        </p:txBody>
      </p:sp>
      <p:sp>
        <p:nvSpPr>
          <p:cNvPr id="14" name="Text Box 5">
            <a:extLst>
              <a:ext uri="{FF2B5EF4-FFF2-40B4-BE49-F238E27FC236}">
                <a16:creationId xmlns:a16="http://schemas.microsoft.com/office/drawing/2014/main" id="{FCE0808E-2F48-4DA8-84A3-3B7A9C74155F}"/>
              </a:ext>
            </a:extLst>
          </p:cNvPr>
          <p:cNvSpPr txBox="1">
            <a:spLocks noChangeArrowheads="1"/>
          </p:cNvSpPr>
          <p:nvPr/>
        </p:nvSpPr>
        <p:spPr bwMode="auto">
          <a:xfrm>
            <a:off x="2063751" y="1651744"/>
            <a:ext cx="187904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chemeClr val="tx2"/>
                </a:solidFill>
              </a:rPr>
              <a:t>Kistoz törəmə</a:t>
            </a:r>
          </a:p>
        </p:txBody>
      </p:sp>
      <p:sp>
        <p:nvSpPr>
          <p:cNvPr id="15" name="Text Box 6">
            <a:extLst>
              <a:ext uri="{FF2B5EF4-FFF2-40B4-BE49-F238E27FC236}">
                <a16:creationId xmlns:a16="http://schemas.microsoft.com/office/drawing/2014/main" id="{54D5CDE8-1EEA-41ED-BB26-A0A5560A72B2}"/>
              </a:ext>
            </a:extLst>
          </p:cNvPr>
          <p:cNvSpPr txBox="1">
            <a:spLocks noChangeArrowheads="1"/>
          </p:cNvSpPr>
          <p:nvPr/>
        </p:nvSpPr>
        <p:spPr bwMode="auto">
          <a:xfrm>
            <a:off x="4455163" y="2596842"/>
            <a:ext cx="305423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rgbClr val="0070C0"/>
                </a:solidFill>
              </a:rPr>
              <a:t>Toxumalı (solid) törəmə</a:t>
            </a:r>
          </a:p>
        </p:txBody>
      </p:sp>
      <p:cxnSp>
        <p:nvCxnSpPr>
          <p:cNvPr id="16" name="AutoShape 7">
            <a:extLst>
              <a:ext uri="{FF2B5EF4-FFF2-40B4-BE49-F238E27FC236}">
                <a16:creationId xmlns:a16="http://schemas.microsoft.com/office/drawing/2014/main" id="{F64A599D-44DC-441F-95DA-7330A0876FF5}"/>
              </a:ext>
            </a:extLst>
          </p:cNvPr>
          <p:cNvCxnSpPr>
            <a:cxnSpLocks noChangeShapeType="1"/>
            <a:stCxn id="9" idx="2"/>
            <a:endCxn id="13" idx="0"/>
          </p:cNvCxnSpPr>
          <p:nvPr/>
        </p:nvCxnSpPr>
        <p:spPr bwMode="auto">
          <a:xfrm>
            <a:off x="5982281" y="1294617"/>
            <a:ext cx="1" cy="355540"/>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8">
            <a:extLst>
              <a:ext uri="{FF2B5EF4-FFF2-40B4-BE49-F238E27FC236}">
                <a16:creationId xmlns:a16="http://schemas.microsoft.com/office/drawing/2014/main" id="{743A8EF1-500D-4EF5-BBF8-265473A006CF}"/>
              </a:ext>
            </a:extLst>
          </p:cNvPr>
          <p:cNvCxnSpPr>
            <a:cxnSpLocks noChangeShapeType="1"/>
            <a:stCxn id="13" idx="1"/>
            <a:endCxn id="14" idx="3"/>
          </p:cNvCxnSpPr>
          <p:nvPr/>
        </p:nvCxnSpPr>
        <p:spPr bwMode="auto">
          <a:xfrm flipH="1">
            <a:off x="3942791" y="1850213"/>
            <a:ext cx="1661822" cy="1587"/>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9">
            <a:extLst>
              <a:ext uri="{FF2B5EF4-FFF2-40B4-BE49-F238E27FC236}">
                <a16:creationId xmlns:a16="http://schemas.microsoft.com/office/drawing/2014/main" id="{5AF0C920-FB95-4F7B-B561-3CC80F01A81E}"/>
              </a:ext>
            </a:extLst>
          </p:cNvPr>
          <p:cNvCxnSpPr>
            <a:cxnSpLocks noChangeShapeType="1"/>
            <a:stCxn id="13" idx="2"/>
            <a:endCxn id="15" idx="0"/>
          </p:cNvCxnSpPr>
          <p:nvPr/>
        </p:nvCxnSpPr>
        <p:spPr bwMode="auto">
          <a:xfrm flipH="1">
            <a:off x="5982280" y="2050267"/>
            <a:ext cx="2" cy="546575"/>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 name="Text Box 10">
            <a:extLst>
              <a:ext uri="{FF2B5EF4-FFF2-40B4-BE49-F238E27FC236}">
                <a16:creationId xmlns:a16="http://schemas.microsoft.com/office/drawing/2014/main" id="{D0A3ED03-8D28-4537-8A58-93F3DA5B74C9}"/>
              </a:ext>
            </a:extLst>
          </p:cNvPr>
          <p:cNvSpPr txBox="1">
            <a:spLocks noChangeArrowheads="1"/>
          </p:cNvSpPr>
          <p:nvPr/>
        </p:nvSpPr>
        <p:spPr bwMode="auto">
          <a:xfrm>
            <a:off x="2135188" y="5333146"/>
            <a:ext cx="163859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chemeClr val="accent2">
                    <a:lumMod val="50000"/>
                  </a:schemeClr>
                </a:solidFill>
              </a:rPr>
              <a:t>Hemagioma</a:t>
            </a:r>
          </a:p>
        </p:txBody>
      </p:sp>
      <p:sp>
        <p:nvSpPr>
          <p:cNvPr id="20" name="Text Box 11">
            <a:extLst>
              <a:ext uri="{FF2B5EF4-FFF2-40B4-BE49-F238E27FC236}">
                <a16:creationId xmlns:a16="http://schemas.microsoft.com/office/drawing/2014/main" id="{57312FD3-263A-4DE9-AE80-894F34E4DAED}"/>
              </a:ext>
            </a:extLst>
          </p:cNvPr>
          <p:cNvSpPr txBox="1">
            <a:spLocks noChangeArrowheads="1"/>
          </p:cNvSpPr>
          <p:nvPr/>
        </p:nvSpPr>
        <p:spPr bwMode="auto">
          <a:xfrm>
            <a:off x="8975726" y="5333146"/>
            <a:ext cx="84029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a:solidFill>
                  <a:srgbClr val="0070C0"/>
                </a:solidFill>
              </a:rPr>
              <a:t>Digər</a:t>
            </a:r>
          </a:p>
        </p:txBody>
      </p:sp>
      <p:sp>
        <p:nvSpPr>
          <p:cNvPr id="21" name="Text Box 12">
            <a:extLst>
              <a:ext uri="{FF2B5EF4-FFF2-40B4-BE49-F238E27FC236}">
                <a16:creationId xmlns:a16="http://schemas.microsoft.com/office/drawing/2014/main" id="{81044C92-CA6A-487E-84C3-55C14D4CB8F0}"/>
              </a:ext>
            </a:extLst>
          </p:cNvPr>
          <p:cNvSpPr txBox="1">
            <a:spLocks noChangeArrowheads="1"/>
          </p:cNvSpPr>
          <p:nvPr/>
        </p:nvSpPr>
        <p:spPr bwMode="auto">
          <a:xfrm>
            <a:off x="3985357" y="3501008"/>
            <a:ext cx="3993844" cy="1055608"/>
          </a:xfrm>
          <a:prstGeom prst="roundRect">
            <a:avLst/>
          </a:prstGeom>
          <a:noFill/>
          <a:ln w="9525">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sz="2800" b="1" dirty="0">
                <a:solidFill>
                  <a:schemeClr val="accent2">
                    <a:lumMod val="50000"/>
                  </a:schemeClr>
                </a:solidFill>
              </a:rPr>
              <a:t>İkinci pillə müayinələr</a:t>
            </a:r>
          </a:p>
          <a:p>
            <a:pPr algn="ctr" eaLnBrk="1" hangingPunct="1"/>
            <a:r>
              <a:rPr lang="az-Latn-AZ" sz="2800" b="1" dirty="0">
                <a:solidFill>
                  <a:srgbClr val="0070C0"/>
                </a:solidFill>
              </a:rPr>
              <a:t>Kontrastlı KTMRT</a:t>
            </a:r>
            <a:endParaRPr lang="en-US" sz="2800" b="1" dirty="0">
              <a:solidFill>
                <a:srgbClr val="0070C0"/>
              </a:solidFill>
            </a:endParaRPr>
          </a:p>
        </p:txBody>
      </p:sp>
      <p:cxnSp>
        <p:nvCxnSpPr>
          <p:cNvPr id="22" name="AutoShape 13">
            <a:extLst>
              <a:ext uri="{FF2B5EF4-FFF2-40B4-BE49-F238E27FC236}">
                <a16:creationId xmlns:a16="http://schemas.microsoft.com/office/drawing/2014/main" id="{D8B8CC42-FE67-4F5D-A76A-51E892E74492}"/>
              </a:ext>
            </a:extLst>
          </p:cNvPr>
          <p:cNvCxnSpPr>
            <a:cxnSpLocks noChangeShapeType="1"/>
            <a:stCxn id="15" idx="2"/>
            <a:endCxn id="21" idx="0"/>
          </p:cNvCxnSpPr>
          <p:nvPr/>
        </p:nvCxnSpPr>
        <p:spPr bwMode="auto">
          <a:xfrm flipH="1">
            <a:off x="5982279" y="2996952"/>
            <a:ext cx="1" cy="504056"/>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AutoShape 14">
            <a:extLst>
              <a:ext uri="{FF2B5EF4-FFF2-40B4-BE49-F238E27FC236}">
                <a16:creationId xmlns:a16="http://schemas.microsoft.com/office/drawing/2014/main" id="{3AB0E02C-26C1-492B-B0DD-E266AB2B4F98}"/>
              </a:ext>
            </a:extLst>
          </p:cNvPr>
          <p:cNvCxnSpPr>
            <a:cxnSpLocks noChangeShapeType="1"/>
            <a:stCxn id="21" idx="2"/>
            <a:endCxn id="19" idx="0"/>
          </p:cNvCxnSpPr>
          <p:nvPr/>
        </p:nvCxnSpPr>
        <p:spPr bwMode="auto">
          <a:xfrm flipH="1">
            <a:off x="2954483" y="4556616"/>
            <a:ext cx="3027796" cy="776530"/>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AutoShape 15">
            <a:extLst>
              <a:ext uri="{FF2B5EF4-FFF2-40B4-BE49-F238E27FC236}">
                <a16:creationId xmlns:a16="http://schemas.microsoft.com/office/drawing/2014/main" id="{700620C0-1D45-44B8-9CE8-E0543455232E}"/>
              </a:ext>
            </a:extLst>
          </p:cNvPr>
          <p:cNvCxnSpPr>
            <a:cxnSpLocks noChangeShapeType="1"/>
            <a:stCxn id="21" idx="2"/>
            <a:endCxn id="20" idx="0"/>
          </p:cNvCxnSpPr>
          <p:nvPr/>
        </p:nvCxnSpPr>
        <p:spPr bwMode="auto">
          <a:xfrm>
            <a:off x="5982279" y="4556616"/>
            <a:ext cx="3413595" cy="776530"/>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Text Box 16">
            <a:extLst>
              <a:ext uri="{FF2B5EF4-FFF2-40B4-BE49-F238E27FC236}">
                <a16:creationId xmlns:a16="http://schemas.microsoft.com/office/drawing/2014/main" id="{4A61A9E1-5239-43BA-94D6-70BF0632D5F7}"/>
              </a:ext>
            </a:extLst>
          </p:cNvPr>
          <p:cNvSpPr txBox="1">
            <a:spLocks noChangeArrowheads="1"/>
          </p:cNvSpPr>
          <p:nvPr/>
        </p:nvSpPr>
        <p:spPr bwMode="auto">
          <a:xfrm>
            <a:off x="4928948" y="5333146"/>
            <a:ext cx="21066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a:solidFill>
                  <a:srgbClr val="0070C0"/>
                </a:solidFill>
              </a:rPr>
              <a:t>Peliozis hepatis</a:t>
            </a:r>
          </a:p>
        </p:txBody>
      </p:sp>
      <p:cxnSp>
        <p:nvCxnSpPr>
          <p:cNvPr id="26" name="AutoShape 18">
            <a:extLst>
              <a:ext uri="{FF2B5EF4-FFF2-40B4-BE49-F238E27FC236}">
                <a16:creationId xmlns:a16="http://schemas.microsoft.com/office/drawing/2014/main" id="{3DD17E0A-9533-4C4A-9CFC-6996C9BD05FA}"/>
              </a:ext>
            </a:extLst>
          </p:cNvPr>
          <p:cNvCxnSpPr>
            <a:cxnSpLocks noChangeShapeType="1"/>
            <a:stCxn id="21" idx="2"/>
            <a:endCxn id="25" idx="0"/>
          </p:cNvCxnSpPr>
          <p:nvPr/>
        </p:nvCxnSpPr>
        <p:spPr bwMode="auto">
          <a:xfrm>
            <a:off x="5982279" y="4556616"/>
            <a:ext cx="3" cy="776530"/>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TextBox 26">
            <a:extLst>
              <a:ext uri="{FF2B5EF4-FFF2-40B4-BE49-F238E27FC236}">
                <a16:creationId xmlns:a16="http://schemas.microsoft.com/office/drawing/2014/main" id="{8AA68FFF-48D1-4FEC-A03E-4FD5307A98B6}"/>
              </a:ext>
            </a:extLst>
          </p:cNvPr>
          <p:cNvSpPr txBox="1"/>
          <p:nvPr/>
        </p:nvSpPr>
        <p:spPr>
          <a:xfrm>
            <a:off x="3440605" y="6053226"/>
            <a:ext cx="8496944" cy="400110"/>
          </a:xfrm>
          <a:prstGeom prst="rect">
            <a:avLst/>
          </a:prstGeom>
          <a:noFill/>
        </p:spPr>
        <p:txBody>
          <a:bodyPr wrap="square" rtlCol="0">
            <a:spAutoFit/>
          </a:bodyPr>
          <a:lstStyle/>
          <a:p>
            <a:r>
              <a:rPr lang="az-Latn-AZ" sz="2000" b="1" dirty="0">
                <a:solidFill>
                  <a:srgbClr val="C00000"/>
                </a:solidFill>
              </a:rPr>
              <a:t>Solid törəmələrdə ilk növbədə hemangioma və peliozis təsdiq və ya inkar edilir</a:t>
            </a:r>
            <a:endParaRPr lang="en-US" sz="2000" b="1" dirty="0">
              <a:solidFill>
                <a:srgbClr val="C00000"/>
              </a:solidFill>
            </a:endParaRPr>
          </a:p>
        </p:txBody>
      </p:sp>
    </p:spTree>
    <p:extLst>
      <p:ext uri="{BB962C8B-B14F-4D97-AF65-F5344CB8AC3E}">
        <p14:creationId xmlns:p14="http://schemas.microsoft.com/office/powerpoint/2010/main" val="2155970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1000"/>
                                        <p:tgtEl>
                                          <p:spTgt spid="23"/>
                                        </p:tgtEl>
                                      </p:cBhvr>
                                    </p:animEffect>
                                    <p:anim calcmode="lin" valueType="num">
                                      <p:cBhvr>
                                        <p:cTn id="30" dur="1000" fill="hold"/>
                                        <p:tgtEl>
                                          <p:spTgt spid="23"/>
                                        </p:tgtEl>
                                        <p:attrNameLst>
                                          <p:attrName>ppt_x</p:attrName>
                                        </p:attrNameLst>
                                      </p:cBhvr>
                                      <p:tavLst>
                                        <p:tav tm="0">
                                          <p:val>
                                            <p:strVal val="#ppt_x"/>
                                          </p:val>
                                        </p:tav>
                                        <p:tav tm="100000">
                                          <p:val>
                                            <p:strVal val="#ppt_x"/>
                                          </p:val>
                                        </p:tav>
                                      </p:tavLst>
                                    </p:anim>
                                    <p:anim calcmode="lin" valueType="num">
                                      <p:cBhvr>
                                        <p:cTn id="31" dur="1000" fill="hold"/>
                                        <p:tgtEl>
                                          <p:spTgt spid="23"/>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1000"/>
                                        <p:tgtEl>
                                          <p:spTgt spid="25"/>
                                        </p:tgtEl>
                                      </p:cBhvr>
                                    </p:animEffect>
                                    <p:anim calcmode="lin" valueType="num">
                                      <p:cBhvr>
                                        <p:cTn id="40" dur="1000" fill="hold"/>
                                        <p:tgtEl>
                                          <p:spTgt spid="25"/>
                                        </p:tgtEl>
                                        <p:attrNameLst>
                                          <p:attrName>ppt_x</p:attrName>
                                        </p:attrNameLst>
                                      </p:cBhvr>
                                      <p:tavLst>
                                        <p:tav tm="0">
                                          <p:val>
                                            <p:strVal val="#ppt_x"/>
                                          </p:val>
                                        </p:tav>
                                        <p:tav tm="100000">
                                          <p:val>
                                            <p:strVal val="#ppt_x"/>
                                          </p:val>
                                        </p:tav>
                                      </p:tavLst>
                                    </p:anim>
                                    <p:anim calcmode="lin" valueType="num">
                                      <p:cBhvr>
                                        <p:cTn id="41" dur="1000" fill="hold"/>
                                        <p:tgtEl>
                                          <p:spTgt spid="25"/>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1000"/>
                                        <p:tgtEl>
                                          <p:spTgt spid="26"/>
                                        </p:tgtEl>
                                      </p:cBhvr>
                                    </p:animEffect>
                                    <p:anim calcmode="lin" valueType="num">
                                      <p:cBhvr>
                                        <p:cTn id="45" dur="1000" fill="hold"/>
                                        <p:tgtEl>
                                          <p:spTgt spid="26"/>
                                        </p:tgtEl>
                                        <p:attrNameLst>
                                          <p:attrName>ppt_x</p:attrName>
                                        </p:attrNameLst>
                                      </p:cBhvr>
                                      <p:tavLst>
                                        <p:tav tm="0">
                                          <p:val>
                                            <p:strVal val="#ppt_x"/>
                                          </p:val>
                                        </p:tav>
                                        <p:tav tm="100000">
                                          <p:val>
                                            <p:strVal val="#ppt_x"/>
                                          </p:val>
                                        </p:tav>
                                      </p:tavLst>
                                    </p:anim>
                                    <p:anim calcmode="lin" valueType="num">
                                      <p:cBhvr>
                                        <p:cTn id="46" dur="1000" fill="hold"/>
                                        <p:tgtEl>
                                          <p:spTgt spid="26"/>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1000"/>
                                        <p:tgtEl>
                                          <p:spTgt spid="20"/>
                                        </p:tgtEl>
                                      </p:cBhvr>
                                    </p:animEffect>
                                    <p:anim calcmode="lin" valueType="num">
                                      <p:cBhvr>
                                        <p:cTn id="55" dur="1000" fill="hold"/>
                                        <p:tgtEl>
                                          <p:spTgt spid="20"/>
                                        </p:tgtEl>
                                        <p:attrNameLst>
                                          <p:attrName>ppt_x</p:attrName>
                                        </p:attrNameLst>
                                      </p:cBhvr>
                                      <p:tavLst>
                                        <p:tav tm="0">
                                          <p:val>
                                            <p:strVal val="#ppt_x"/>
                                          </p:val>
                                        </p:tav>
                                        <p:tav tm="100000">
                                          <p:val>
                                            <p:strVal val="#ppt_x"/>
                                          </p:val>
                                        </p:tav>
                                      </p:tavLst>
                                    </p:anim>
                                    <p:anim calcmode="lin" valueType="num">
                                      <p:cBhvr>
                                        <p:cTn id="5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animBg="1"/>
      <p:bldP spid="2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6761265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2" name="Content Placeholder 1">
            <a:extLst>
              <a:ext uri="{FF2B5EF4-FFF2-40B4-BE49-F238E27FC236}">
                <a16:creationId xmlns:a16="http://schemas.microsoft.com/office/drawing/2014/main" id="{662ABC36-8C22-4AC8-8B15-AB8F4E871DD9}"/>
              </a:ext>
            </a:extLst>
          </p:cNvPr>
          <p:cNvSpPr>
            <a:spLocks noGrp="1"/>
          </p:cNvSpPr>
          <p:nvPr>
            <p:ph idx="1"/>
          </p:nvPr>
        </p:nvSpPr>
        <p:spPr>
          <a:xfrm>
            <a:off x="838200" y="1196752"/>
            <a:ext cx="10515600" cy="4980211"/>
          </a:xfrm>
        </p:spPr>
        <p:txBody>
          <a:bodyPr>
            <a:normAutofit/>
          </a:bodyPr>
          <a:lstStyle/>
          <a:p>
            <a:pPr marL="109537" indent="0" algn="ctr">
              <a:buNone/>
            </a:pPr>
            <a:r>
              <a:rPr lang="az-Latn-AZ" sz="2400" b="1" dirty="0">
                <a:solidFill>
                  <a:srgbClr val="0070C0"/>
                </a:solidFill>
              </a:rPr>
              <a:t>Hemangiomaların diaqnostik kriteriyaları</a:t>
            </a:r>
          </a:p>
          <a:p>
            <a:endParaRPr lang="az-Latn-AZ" sz="2400" b="1" dirty="0"/>
          </a:p>
          <a:p>
            <a:r>
              <a:rPr lang="az-Latn-AZ" sz="2400" b="1" dirty="0"/>
              <a:t>T1-də hipodens, T2-də “lampa parlaqlığı”</a:t>
            </a:r>
            <a:endParaRPr lang="en-US" sz="2400" b="1" dirty="0"/>
          </a:p>
          <a:p>
            <a:endParaRPr lang="en-US" sz="2400" b="1" dirty="0"/>
          </a:p>
          <a:p>
            <a:r>
              <a:rPr lang="az-Latn-AZ" sz="2400" b="1" dirty="0"/>
              <a:t> Kontrastlaşma xüsusiyəti: (yavaş axın)</a:t>
            </a:r>
            <a:endParaRPr lang="en-US" sz="2400" b="1" dirty="0"/>
          </a:p>
          <a:p>
            <a:pPr marL="708025" lvl="1" indent="-342900"/>
            <a:r>
              <a:rPr lang="az-Latn-AZ" sz="2000" b="1" dirty="0"/>
              <a:t>Arterial fazada periferik düyünşəkilli kontrastlaşma</a:t>
            </a:r>
            <a:endParaRPr lang="en-US" sz="2000" b="1" dirty="0"/>
          </a:p>
          <a:p>
            <a:pPr marL="708025" lvl="1" indent="-342900"/>
            <a:r>
              <a:rPr lang="az-Latn-AZ" sz="2000" b="1" dirty="0"/>
              <a:t>Venoz fazada mərkəzə doğru kontrastlaşma</a:t>
            </a:r>
            <a:endParaRPr lang="en-US" sz="2000" b="1" dirty="0"/>
          </a:p>
          <a:p>
            <a:pPr marL="708025" lvl="1" indent="-342900"/>
            <a:r>
              <a:rPr lang="az-Latn-AZ" sz="2000" b="1" dirty="0"/>
              <a:t>Gec fazada kontrastı tutma</a:t>
            </a:r>
            <a:endParaRPr lang="en-US" sz="2000" b="1" dirty="0"/>
          </a:p>
          <a:p>
            <a:pPr marL="0" indent="0">
              <a:buNone/>
            </a:pPr>
            <a:endParaRPr lang="en-US" sz="2400" b="1" dirty="0"/>
          </a:p>
          <a:p>
            <a:r>
              <a:rPr lang="az-Latn-AZ" sz="2400" b="1" dirty="0"/>
              <a:t> Kiçik hemangiomalar üçün: USM-də dəqiq sərhədli, haşiyəsiz, qan axını görünməyən hiperexoik kütlə, anamnezdə bədxassəli şiş yoxdur</a:t>
            </a:r>
            <a:endParaRPr lang="en-US" sz="2400" b="1" dirty="0"/>
          </a:p>
          <a:p>
            <a:endParaRPr lang="en-US" b="1" dirty="0"/>
          </a:p>
        </p:txBody>
      </p:sp>
      <p:sp>
        <p:nvSpPr>
          <p:cNvPr id="53252" name="Footer Placeholder 6"/>
          <p:cNvSpPr>
            <a:spLocks noGrp="1"/>
          </p:cNvSpPr>
          <p:nvPr>
            <p:ph type="ftr" sz="quarter" idx="11"/>
          </p:nvPr>
        </p:nvSpPr>
        <p:spPr bwMode="auto">
          <a:xfrm>
            <a:off x="1" y="6629944"/>
            <a:ext cx="12191999" cy="228055"/>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7391569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2" name="Content Placeholder 1">
            <a:extLst>
              <a:ext uri="{FF2B5EF4-FFF2-40B4-BE49-F238E27FC236}">
                <a16:creationId xmlns:a16="http://schemas.microsoft.com/office/drawing/2014/main" id="{71E3E1F9-8A16-4C1D-8B6F-8BB5EE10A979}"/>
              </a:ext>
            </a:extLst>
          </p:cNvPr>
          <p:cNvSpPr>
            <a:spLocks noGrp="1"/>
          </p:cNvSpPr>
          <p:nvPr>
            <p:ph sz="half" idx="1"/>
          </p:nvPr>
        </p:nvSpPr>
        <p:spPr>
          <a:xfrm>
            <a:off x="335360" y="1382505"/>
            <a:ext cx="5181600" cy="4794458"/>
          </a:xfrm>
        </p:spPr>
        <p:txBody>
          <a:bodyPr/>
          <a:lstStyle/>
          <a:p>
            <a:pPr marL="533400" indent="-533400" algn="ctr">
              <a:buNone/>
            </a:pPr>
            <a:r>
              <a:rPr lang="az-Latn-AZ" sz="2400" b="1" dirty="0">
                <a:solidFill>
                  <a:srgbClr val="C00000"/>
                </a:solidFill>
              </a:rPr>
              <a:t>Hemangioma</a:t>
            </a:r>
          </a:p>
          <a:p>
            <a:pPr marL="533400" indent="-533400">
              <a:buNone/>
            </a:pPr>
            <a:endParaRPr lang="az-Latn-AZ" sz="2400" b="1" dirty="0">
              <a:solidFill>
                <a:srgbClr val="0070C0"/>
              </a:solidFill>
            </a:endParaRPr>
          </a:p>
          <a:p>
            <a:pPr marL="533400" indent="-533400">
              <a:buNone/>
            </a:pPr>
            <a:r>
              <a:rPr lang="az-Latn-AZ" sz="2400" b="1" dirty="0">
                <a:solidFill>
                  <a:schemeClr val="accent2">
                    <a:lumMod val="50000"/>
                  </a:schemeClr>
                </a:solidFill>
              </a:rPr>
              <a:t>Nativ KT</a:t>
            </a:r>
          </a:p>
          <a:p>
            <a:pPr marL="990600" lvl="1" indent="-533400">
              <a:buNone/>
            </a:pPr>
            <a:r>
              <a:rPr lang="az-Latn-AZ" b="1" dirty="0">
                <a:solidFill>
                  <a:srgbClr val="0070C0"/>
                </a:solidFill>
              </a:rPr>
              <a:t>Hipodens</a:t>
            </a:r>
          </a:p>
          <a:p>
            <a:pPr marL="914400" lvl="1" indent="-457200">
              <a:buNone/>
            </a:pPr>
            <a:endParaRPr lang="az-Latn-AZ" sz="2000" b="1" dirty="0">
              <a:solidFill>
                <a:srgbClr val="0070C0"/>
              </a:solidFill>
            </a:endParaRPr>
          </a:p>
          <a:p>
            <a:pPr marL="533400" indent="-533400">
              <a:buNone/>
            </a:pPr>
            <a:r>
              <a:rPr lang="az-Latn-AZ" sz="2400" b="1" dirty="0">
                <a:solidFill>
                  <a:schemeClr val="accent2">
                    <a:lumMod val="50000"/>
                  </a:schemeClr>
                </a:solidFill>
              </a:rPr>
              <a:t>Kontrastlı KT</a:t>
            </a:r>
          </a:p>
          <a:p>
            <a:pPr marL="914400" lvl="1" indent="-457200">
              <a:buNone/>
            </a:pPr>
            <a:r>
              <a:rPr lang="az-Latn-AZ" b="1" dirty="0">
                <a:solidFill>
                  <a:srgbClr val="0070C0"/>
                </a:solidFill>
              </a:rPr>
              <a:t>Periferik nodulyar kontrastlaşma</a:t>
            </a:r>
          </a:p>
          <a:p>
            <a:pPr marL="914400" lvl="1" indent="-457200">
              <a:buNone/>
            </a:pPr>
            <a:r>
              <a:rPr lang="az-Latn-AZ" b="1" dirty="0">
                <a:solidFill>
                  <a:srgbClr val="0070C0"/>
                </a:solidFill>
              </a:rPr>
              <a:t>Kontrast saxlma (10-30 dəq)</a:t>
            </a:r>
          </a:p>
          <a:p>
            <a:pPr marL="914400" lvl="1" indent="-457200">
              <a:buNone/>
            </a:pPr>
            <a:endParaRPr lang="az-Latn-AZ" sz="2000" b="1" dirty="0">
              <a:solidFill>
                <a:srgbClr val="0070C0"/>
              </a:solidFill>
            </a:endParaRPr>
          </a:p>
          <a:p>
            <a:endParaRPr lang="en-US" b="1" dirty="0"/>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7" name="Picture 2">
            <a:extLst>
              <a:ext uri="{FF2B5EF4-FFF2-40B4-BE49-F238E27FC236}">
                <a16:creationId xmlns:a16="http://schemas.microsoft.com/office/drawing/2014/main" id="{DEB635AC-B055-4B38-B813-5A831846608A}"/>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b="9496"/>
          <a:stretch/>
        </p:blipFill>
        <p:spPr bwMode="auto">
          <a:xfrm>
            <a:off x="5663952" y="1382505"/>
            <a:ext cx="6549359" cy="4794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13805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2" name="Content Placeholder 1">
            <a:extLst>
              <a:ext uri="{FF2B5EF4-FFF2-40B4-BE49-F238E27FC236}">
                <a16:creationId xmlns:a16="http://schemas.microsoft.com/office/drawing/2014/main" id="{71E3E1F9-8A16-4C1D-8B6F-8BB5EE10A979}"/>
              </a:ext>
            </a:extLst>
          </p:cNvPr>
          <p:cNvSpPr>
            <a:spLocks noGrp="1"/>
          </p:cNvSpPr>
          <p:nvPr>
            <p:ph sz="half" idx="1"/>
          </p:nvPr>
        </p:nvSpPr>
        <p:spPr>
          <a:xfrm>
            <a:off x="335360" y="1382505"/>
            <a:ext cx="2952328" cy="4794458"/>
          </a:xfrm>
        </p:spPr>
        <p:txBody>
          <a:bodyPr/>
          <a:lstStyle/>
          <a:p>
            <a:pPr marL="533400" indent="-533400" algn="ctr">
              <a:buNone/>
            </a:pPr>
            <a:r>
              <a:rPr lang="az-Latn-AZ" sz="2400" b="1" dirty="0">
                <a:solidFill>
                  <a:srgbClr val="C00000"/>
                </a:solidFill>
              </a:rPr>
              <a:t>Hemangioma</a:t>
            </a:r>
          </a:p>
          <a:p>
            <a:pPr marL="533400" indent="-533400">
              <a:buNone/>
            </a:pPr>
            <a:endParaRPr lang="az-Latn-AZ" sz="2400" b="1" dirty="0">
              <a:solidFill>
                <a:srgbClr val="0070C0"/>
              </a:solidFill>
            </a:endParaRPr>
          </a:p>
          <a:p>
            <a:pPr marL="533400" indent="-533400">
              <a:buNone/>
            </a:pPr>
            <a:r>
              <a:rPr lang="az-Latn-AZ" sz="2400" b="1" dirty="0">
                <a:solidFill>
                  <a:schemeClr val="accent2">
                    <a:lumMod val="50000"/>
                  </a:schemeClr>
                </a:solidFill>
              </a:rPr>
              <a:t>MRT  T1 sekans</a:t>
            </a:r>
          </a:p>
          <a:p>
            <a:pPr marL="914400" lvl="1" indent="-457200">
              <a:buNone/>
            </a:pPr>
            <a:r>
              <a:rPr lang="az-Latn-AZ" sz="2000" b="1" dirty="0">
                <a:solidFill>
                  <a:srgbClr val="0070C0"/>
                </a:solidFill>
              </a:rPr>
              <a:t>Hipointens</a:t>
            </a:r>
          </a:p>
          <a:p>
            <a:pPr marL="914400" lvl="1" indent="-457200">
              <a:buNone/>
            </a:pPr>
            <a:endParaRPr lang="az-Latn-AZ" sz="2000" b="1" dirty="0">
              <a:solidFill>
                <a:srgbClr val="0070C0"/>
              </a:solidFill>
            </a:endParaRPr>
          </a:p>
          <a:p>
            <a:pPr marL="533400" indent="-533400">
              <a:buNone/>
            </a:pPr>
            <a:r>
              <a:rPr lang="az-Latn-AZ" sz="2400" b="1" dirty="0">
                <a:solidFill>
                  <a:schemeClr val="accent2">
                    <a:lumMod val="50000"/>
                  </a:schemeClr>
                </a:solidFill>
              </a:rPr>
              <a:t>MRT   T2 sekans</a:t>
            </a:r>
          </a:p>
          <a:p>
            <a:pPr marL="914400" lvl="1" indent="-457200">
              <a:buNone/>
            </a:pPr>
            <a:r>
              <a:rPr lang="az-Latn-AZ" sz="2000" b="1" dirty="0">
                <a:solidFill>
                  <a:srgbClr val="0070C0"/>
                </a:solidFill>
              </a:rPr>
              <a:t>Hiperintens</a:t>
            </a:r>
          </a:p>
          <a:p>
            <a:pPr marL="914400" lvl="1" indent="-457200">
              <a:buNone/>
            </a:pPr>
            <a:endParaRPr lang="az-Latn-AZ" sz="2000" b="1" dirty="0">
              <a:solidFill>
                <a:srgbClr val="0070C0"/>
              </a:solidFill>
            </a:endParaRPr>
          </a:p>
          <a:p>
            <a:pPr marL="533400" indent="-533400">
              <a:buNone/>
            </a:pPr>
            <a:r>
              <a:rPr lang="az-Latn-AZ" sz="2400" b="1" dirty="0">
                <a:solidFill>
                  <a:schemeClr val="accent2">
                    <a:lumMod val="50000"/>
                  </a:schemeClr>
                </a:solidFill>
              </a:rPr>
              <a:t>Kontrastli MRT</a:t>
            </a:r>
            <a:r>
              <a:rPr lang="az-Latn-AZ" sz="2400" b="1" dirty="0">
                <a:solidFill>
                  <a:srgbClr val="0070C0"/>
                </a:solidFill>
              </a:rPr>
              <a:t> </a:t>
            </a:r>
          </a:p>
          <a:p>
            <a:pPr marL="914400" lvl="1" indent="-457200">
              <a:buNone/>
            </a:pPr>
            <a:r>
              <a:rPr lang="az-Latn-AZ" sz="2000" b="1" dirty="0">
                <a:solidFill>
                  <a:srgbClr val="0070C0"/>
                </a:solidFill>
              </a:rPr>
              <a:t>KT ilə eynidir</a:t>
            </a:r>
          </a:p>
          <a:p>
            <a:endParaRPr lang="en-US" b="1" dirty="0"/>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8" name="Picture 7" descr="Heangioma 1 -T1">
            <a:extLst>
              <a:ext uri="{FF2B5EF4-FFF2-40B4-BE49-F238E27FC236}">
                <a16:creationId xmlns:a16="http://schemas.microsoft.com/office/drawing/2014/main" id="{F4884D01-C95F-4C74-9403-B5FAAA095D6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605" r="9569" b="7531"/>
          <a:stretch/>
        </p:blipFill>
        <p:spPr>
          <a:xfrm>
            <a:off x="6550282" y="1058730"/>
            <a:ext cx="3938206" cy="2529177"/>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9" descr="Hemangioma 1-T2">
            <a:extLst>
              <a:ext uri="{FF2B5EF4-FFF2-40B4-BE49-F238E27FC236}">
                <a16:creationId xmlns:a16="http://schemas.microsoft.com/office/drawing/2014/main" id="{FB7B5D5B-D6E4-4E39-889C-B964A1D7A93A}"/>
              </a:ext>
            </a:extLst>
          </p:cNvPr>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l="4954" t="7216" r="4641" b="3764"/>
          <a:stretch/>
        </p:blipFill>
        <p:spPr>
          <a:xfrm>
            <a:off x="6550282" y="3763494"/>
            <a:ext cx="3938206" cy="2741331"/>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980592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2" name="Content Placeholder 1">
            <a:extLst>
              <a:ext uri="{FF2B5EF4-FFF2-40B4-BE49-F238E27FC236}">
                <a16:creationId xmlns:a16="http://schemas.microsoft.com/office/drawing/2014/main" id="{71E3E1F9-8A16-4C1D-8B6F-8BB5EE10A979}"/>
              </a:ext>
            </a:extLst>
          </p:cNvPr>
          <p:cNvSpPr>
            <a:spLocks noGrp="1"/>
          </p:cNvSpPr>
          <p:nvPr>
            <p:ph sz="half" idx="1"/>
          </p:nvPr>
        </p:nvSpPr>
        <p:spPr>
          <a:xfrm>
            <a:off x="335360" y="1382505"/>
            <a:ext cx="5112568" cy="4794458"/>
          </a:xfrm>
        </p:spPr>
        <p:txBody>
          <a:bodyPr>
            <a:normAutofit/>
          </a:bodyPr>
          <a:lstStyle/>
          <a:p>
            <a:pPr marL="533400" indent="-533400">
              <a:buNone/>
            </a:pPr>
            <a:r>
              <a:rPr lang="az-Latn-AZ" b="1" dirty="0">
                <a:solidFill>
                  <a:schemeClr val="accent2">
                    <a:lumMod val="50000"/>
                  </a:schemeClr>
                </a:solidFill>
              </a:rPr>
              <a:t>Peliozis hepatis (qanlı kistalar)</a:t>
            </a:r>
          </a:p>
          <a:p>
            <a:pPr marL="533400" indent="-533400">
              <a:buNone/>
            </a:pPr>
            <a:endParaRPr lang="az-Latn-AZ" b="1" dirty="0">
              <a:solidFill>
                <a:schemeClr val="accent2">
                  <a:lumMod val="50000"/>
                </a:schemeClr>
              </a:solidFill>
            </a:endParaRPr>
          </a:p>
          <a:p>
            <a:pPr marL="533400" indent="-533400">
              <a:buNone/>
            </a:pPr>
            <a:r>
              <a:rPr lang="az-Latn-AZ" b="1" dirty="0">
                <a:solidFill>
                  <a:schemeClr val="accent2">
                    <a:lumMod val="50000"/>
                  </a:schemeClr>
                </a:solidFill>
              </a:rPr>
              <a:t>KT – non-diaqnostik</a:t>
            </a:r>
          </a:p>
          <a:p>
            <a:pPr marL="990600" lvl="1" indent="-533400">
              <a:buNone/>
            </a:pPr>
            <a:r>
              <a:rPr lang="az-Latn-AZ" b="1" dirty="0">
                <a:solidFill>
                  <a:srgbClr val="0070C0"/>
                </a:solidFill>
              </a:rPr>
              <a:t>Hipodens kütlələr</a:t>
            </a: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10" name="Picture 7" descr="Peliozis hepatis -KT">
            <a:extLst>
              <a:ext uri="{FF2B5EF4-FFF2-40B4-BE49-F238E27FC236}">
                <a16:creationId xmlns:a16="http://schemas.microsoft.com/office/drawing/2014/main" id="{012F1357-5B74-435B-97D8-13BC5E896F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235046" y="973697"/>
            <a:ext cx="4189545" cy="2700338"/>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Picture 9" descr="Peliozis hepatis KT-2">
            <a:extLst>
              <a:ext uri="{FF2B5EF4-FFF2-40B4-BE49-F238E27FC236}">
                <a16:creationId xmlns:a16="http://schemas.microsoft.com/office/drawing/2014/main" id="{85E80CD1-C8DC-4B5B-8B59-A31940BB716D}"/>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235047" y="3861048"/>
            <a:ext cx="4189545" cy="2718262"/>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387240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2" name="Content Placeholder 1">
            <a:extLst>
              <a:ext uri="{FF2B5EF4-FFF2-40B4-BE49-F238E27FC236}">
                <a16:creationId xmlns:a16="http://schemas.microsoft.com/office/drawing/2014/main" id="{71E3E1F9-8A16-4C1D-8B6F-8BB5EE10A979}"/>
              </a:ext>
            </a:extLst>
          </p:cNvPr>
          <p:cNvSpPr>
            <a:spLocks noGrp="1"/>
          </p:cNvSpPr>
          <p:nvPr>
            <p:ph sz="half" idx="1"/>
          </p:nvPr>
        </p:nvSpPr>
        <p:spPr>
          <a:xfrm>
            <a:off x="335360" y="1382505"/>
            <a:ext cx="4680520" cy="4794458"/>
          </a:xfrm>
        </p:spPr>
        <p:txBody>
          <a:bodyPr>
            <a:normAutofit/>
          </a:bodyPr>
          <a:lstStyle/>
          <a:p>
            <a:pPr marL="533400" indent="-533400">
              <a:buNone/>
            </a:pPr>
            <a:r>
              <a:rPr lang="az-Latn-AZ" b="1" dirty="0">
                <a:solidFill>
                  <a:schemeClr val="accent2">
                    <a:lumMod val="50000"/>
                  </a:schemeClr>
                </a:solidFill>
              </a:rPr>
              <a:t>Peliozis hepatis (qanlı kistalar)</a:t>
            </a:r>
          </a:p>
          <a:p>
            <a:pPr marL="533400" indent="-533400">
              <a:buNone/>
            </a:pPr>
            <a:endParaRPr lang="az-Latn-AZ" b="1" dirty="0">
              <a:solidFill>
                <a:schemeClr val="accent2">
                  <a:lumMod val="50000"/>
                </a:schemeClr>
              </a:solidFill>
            </a:endParaRPr>
          </a:p>
          <a:p>
            <a:pPr marL="533400" indent="-533400">
              <a:buNone/>
            </a:pPr>
            <a:r>
              <a:rPr lang="az-Latn-AZ" b="1" dirty="0">
                <a:solidFill>
                  <a:srgbClr val="002060"/>
                </a:solidFill>
              </a:rPr>
              <a:t>MRT  T1</a:t>
            </a:r>
          </a:p>
          <a:p>
            <a:pPr marL="914400" lvl="1" indent="-457200">
              <a:buNone/>
            </a:pPr>
            <a:r>
              <a:rPr lang="az-Latn-AZ" b="1" dirty="0">
                <a:solidFill>
                  <a:srgbClr val="002060"/>
                </a:solidFill>
              </a:rPr>
              <a:t>Hiperintens</a:t>
            </a:r>
          </a:p>
          <a:p>
            <a:pPr marL="914400" lvl="1" indent="-457200">
              <a:buNone/>
            </a:pPr>
            <a:endParaRPr lang="az-Latn-AZ" b="1" dirty="0">
              <a:solidFill>
                <a:srgbClr val="002060"/>
              </a:solidFill>
            </a:endParaRPr>
          </a:p>
          <a:p>
            <a:pPr marL="914400" lvl="1" indent="-457200">
              <a:buNone/>
            </a:pPr>
            <a:endParaRPr lang="az-Latn-AZ" b="1" dirty="0">
              <a:solidFill>
                <a:srgbClr val="002060"/>
              </a:solidFill>
            </a:endParaRPr>
          </a:p>
          <a:p>
            <a:pPr marL="914400" lvl="1" indent="-457200">
              <a:buNone/>
            </a:pPr>
            <a:endParaRPr lang="az-Latn-AZ" b="1" dirty="0">
              <a:solidFill>
                <a:srgbClr val="002060"/>
              </a:solidFill>
            </a:endParaRPr>
          </a:p>
          <a:p>
            <a:pPr marL="533400" indent="-533400">
              <a:buNone/>
            </a:pPr>
            <a:r>
              <a:rPr lang="az-Latn-AZ" b="1" dirty="0">
                <a:solidFill>
                  <a:srgbClr val="002060"/>
                </a:solidFill>
              </a:rPr>
              <a:t>MRT  T2</a:t>
            </a:r>
          </a:p>
          <a:p>
            <a:pPr marL="914400" lvl="1" indent="-457200">
              <a:buNone/>
            </a:pPr>
            <a:r>
              <a:rPr lang="az-Latn-AZ" b="1" dirty="0">
                <a:solidFill>
                  <a:srgbClr val="002060"/>
                </a:solidFill>
              </a:rPr>
              <a:t>Hipointense</a:t>
            </a: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9" name="Picture 7" descr="Peliosis hepatis T1">
            <a:extLst>
              <a:ext uri="{FF2B5EF4-FFF2-40B4-BE49-F238E27FC236}">
                <a16:creationId xmlns:a16="http://schemas.microsoft.com/office/drawing/2014/main" id="{36847952-FC13-4939-81C0-801661F48C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284" t="6843" r="5451" b="5103"/>
          <a:stretch/>
        </p:blipFill>
        <p:spPr>
          <a:xfrm>
            <a:off x="6598127" y="1207590"/>
            <a:ext cx="3965170" cy="2661505"/>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 name="Content Placeholder 12" descr="Peliosis hepatis T2a">
            <a:extLst>
              <a:ext uri="{FF2B5EF4-FFF2-40B4-BE49-F238E27FC236}">
                <a16:creationId xmlns:a16="http://schemas.microsoft.com/office/drawing/2014/main" id="{DA87A5C6-53D4-4A0A-BCD4-44314A9DDF87}"/>
              </a:ext>
            </a:extLst>
          </p:cNvPr>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6600056" y="3992178"/>
            <a:ext cx="3965171" cy="2583281"/>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05236405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2" name="Content Placeholder 1">
            <a:extLst>
              <a:ext uri="{FF2B5EF4-FFF2-40B4-BE49-F238E27FC236}">
                <a16:creationId xmlns:a16="http://schemas.microsoft.com/office/drawing/2014/main" id="{FC7A8450-93D4-4F45-97D8-E99D76F24D50}"/>
              </a:ext>
            </a:extLst>
          </p:cNvPr>
          <p:cNvSpPr>
            <a:spLocks noGrp="1"/>
          </p:cNvSpPr>
          <p:nvPr>
            <p:ph idx="1"/>
          </p:nvPr>
        </p:nvSpPr>
        <p:spPr>
          <a:xfrm>
            <a:off x="767408" y="1526975"/>
            <a:ext cx="10515600" cy="4351338"/>
          </a:xfrm>
        </p:spPr>
        <p:txBody>
          <a:bodyPr>
            <a:normAutofit lnSpcReduction="10000"/>
          </a:bodyPr>
          <a:lstStyle/>
          <a:p>
            <a:pPr algn="just">
              <a:defRPr/>
            </a:pPr>
            <a:r>
              <a:rPr lang="az-Latn-AZ" sz="3200" b="1" dirty="0">
                <a:solidFill>
                  <a:srgbClr val="0070C0"/>
                </a:solidFill>
              </a:rPr>
              <a:t>Qaraciyərdəki solid kütlədə  hemagioma  əlamətləri yoxdursa, bəd və xoşxassəli törəmələr arasında diferensasiya aparılır.</a:t>
            </a:r>
          </a:p>
          <a:p>
            <a:pPr algn="just">
              <a:defRPr/>
            </a:pPr>
            <a:endParaRPr lang="az-Latn-AZ" sz="3200" b="1" dirty="0">
              <a:solidFill>
                <a:srgbClr val="0070C0"/>
              </a:solidFill>
            </a:endParaRPr>
          </a:p>
          <a:p>
            <a:pPr algn="just">
              <a:defRPr/>
            </a:pPr>
            <a:r>
              <a:rPr lang="az-Latn-AZ" sz="3200" b="1" dirty="0">
                <a:solidFill>
                  <a:srgbClr val="0070C0"/>
                </a:solidFill>
              </a:rPr>
              <a:t>Diferensasiyada əsas görüntüləmə göstəricisi kontrastlaşma xususiyyətidir.</a:t>
            </a:r>
          </a:p>
          <a:p>
            <a:pPr algn="just">
              <a:defRPr/>
            </a:pPr>
            <a:endParaRPr lang="az-Latn-AZ" sz="3200" b="1" dirty="0">
              <a:solidFill>
                <a:srgbClr val="0070C0"/>
              </a:solidFill>
            </a:endParaRPr>
          </a:p>
          <a:p>
            <a:pPr algn="just">
              <a:defRPr/>
            </a:pPr>
            <a:r>
              <a:rPr lang="az-Latn-AZ" sz="3200" b="1" dirty="0">
                <a:solidFill>
                  <a:srgbClr val="C00000"/>
                </a:solidFill>
              </a:rPr>
              <a:t>Bədxassəlilik əlaməti – arterial fazada kontrastlaşma, venoz fazada yuyulma</a:t>
            </a:r>
            <a:endParaRPr lang="az-Latn-AZ" sz="3600" b="1" dirty="0">
              <a:solidFill>
                <a:srgbClr val="C00000"/>
              </a:solidFill>
            </a:endParaRPr>
          </a:p>
          <a:p>
            <a:pPr algn="just"/>
            <a:endParaRPr lang="en-US" sz="3200" dirty="0"/>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9311880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3057064" y="47782"/>
            <a:ext cx="6192531" cy="659499"/>
          </a:xfrm>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latin typeface="+mn-lt"/>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Text Box 3">
            <a:extLst>
              <a:ext uri="{FF2B5EF4-FFF2-40B4-BE49-F238E27FC236}">
                <a16:creationId xmlns:a16="http://schemas.microsoft.com/office/drawing/2014/main" id="{1B736028-A916-4611-8E92-97147679F667}"/>
              </a:ext>
            </a:extLst>
          </p:cNvPr>
          <p:cNvSpPr txBox="1">
            <a:spLocks noChangeArrowheads="1"/>
          </p:cNvSpPr>
          <p:nvPr/>
        </p:nvSpPr>
        <p:spPr bwMode="auto">
          <a:xfrm>
            <a:off x="3168956" y="1052513"/>
            <a:ext cx="262430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sz="2400" b="1" dirty="0">
                <a:latin typeface="+mn-lt"/>
              </a:rPr>
              <a:t>Qaraciyər törəməsi</a:t>
            </a:r>
          </a:p>
        </p:txBody>
      </p:sp>
      <p:sp>
        <p:nvSpPr>
          <p:cNvPr id="7" name="Text Box 4">
            <a:extLst>
              <a:ext uri="{FF2B5EF4-FFF2-40B4-BE49-F238E27FC236}">
                <a16:creationId xmlns:a16="http://schemas.microsoft.com/office/drawing/2014/main" id="{B35DB539-0F5E-4401-A54C-3587EB48C9EA}"/>
              </a:ext>
            </a:extLst>
          </p:cNvPr>
          <p:cNvSpPr txBox="1">
            <a:spLocks noChangeArrowheads="1"/>
          </p:cNvSpPr>
          <p:nvPr/>
        </p:nvSpPr>
        <p:spPr bwMode="auto">
          <a:xfrm>
            <a:off x="4081001" y="1959223"/>
            <a:ext cx="80021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sz="2400" b="1" dirty="0">
                <a:solidFill>
                  <a:srgbClr val="0070C0"/>
                </a:solidFill>
                <a:latin typeface="+mn-lt"/>
              </a:rPr>
              <a:t>USM</a:t>
            </a:r>
          </a:p>
        </p:txBody>
      </p:sp>
      <p:sp>
        <p:nvSpPr>
          <p:cNvPr id="8" name="Text Box 5">
            <a:extLst>
              <a:ext uri="{FF2B5EF4-FFF2-40B4-BE49-F238E27FC236}">
                <a16:creationId xmlns:a16="http://schemas.microsoft.com/office/drawing/2014/main" id="{8C27719D-A060-405C-9ED3-3A8607FF2976}"/>
              </a:ext>
            </a:extLst>
          </p:cNvPr>
          <p:cNvSpPr txBox="1">
            <a:spLocks noChangeArrowheads="1"/>
          </p:cNvSpPr>
          <p:nvPr/>
        </p:nvSpPr>
        <p:spPr bwMode="auto">
          <a:xfrm>
            <a:off x="1736725" y="1995884"/>
            <a:ext cx="165211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chemeClr val="tx2"/>
                </a:solidFill>
                <a:latin typeface="+mn-lt"/>
              </a:rPr>
              <a:t>Kistoz törəmə</a:t>
            </a:r>
          </a:p>
        </p:txBody>
      </p:sp>
      <p:sp>
        <p:nvSpPr>
          <p:cNvPr id="9" name="Text Box 6">
            <a:extLst>
              <a:ext uri="{FF2B5EF4-FFF2-40B4-BE49-F238E27FC236}">
                <a16:creationId xmlns:a16="http://schemas.microsoft.com/office/drawing/2014/main" id="{5E94F662-E6B6-4D8B-BD2F-7BF8BD3A91F1}"/>
              </a:ext>
            </a:extLst>
          </p:cNvPr>
          <p:cNvSpPr txBox="1">
            <a:spLocks noChangeArrowheads="1"/>
          </p:cNvSpPr>
          <p:nvPr/>
        </p:nvSpPr>
        <p:spPr bwMode="auto">
          <a:xfrm>
            <a:off x="2881313" y="2956882"/>
            <a:ext cx="319959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sz="2400" b="1" dirty="0">
                <a:solidFill>
                  <a:srgbClr val="0070C0"/>
                </a:solidFill>
                <a:latin typeface="+mn-lt"/>
              </a:rPr>
              <a:t>Toxumalı (solid) törəmə</a:t>
            </a:r>
          </a:p>
        </p:txBody>
      </p:sp>
      <p:cxnSp>
        <p:nvCxnSpPr>
          <p:cNvPr id="10" name="AutoShape 7">
            <a:extLst>
              <a:ext uri="{FF2B5EF4-FFF2-40B4-BE49-F238E27FC236}">
                <a16:creationId xmlns:a16="http://schemas.microsoft.com/office/drawing/2014/main" id="{AAA71F80-B7AF-42BB-AFEB-C958EA9F0A40}"/>
              </a:ext>
            </a:extLst>
          </p:cNvPr>
          <p:cNvCxnSpPr>
            <a:cxnSpLocks noChangeShapeType="1"/>
            <a:stCxn id="6" idx="2"/>
            <a:endCxn id="7" idx="0"/>
          </p:cNvCxnSpPr>
          <p:nvPr/>
        </p:nvCxnSpPr>
        <p:spPr bwMode="auto">
          <a:xfrm>
            <a:off x="4481110" y="1514178"/>
            <a:ext cx="1" cy="445045"/>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AutoShape 8">
            <a:extLst>
              <a:ext uri="{FF2B5EF4-FFF2-40B4-BE49-F238E27FC236}">
                <a16:creationId xmlns:a16="http://schemas.microsoft.com/office/drawing/2014/main" id="{A4EBBF72-FEF6-449B-AAB3-B427B40E99D7}"/>
              </a:ext>
            </a:extLst>
          </p:cNvPr>
          <p:cNvCxnSpPr>
            <a:cxnSpLocks noChangeShapeType="1"/>
            <a:stCxn id="7" idx="1"/>
            <a:endCxn id="8" idx="3"/>
          </p:cNvCxnSpPr>
          <p:nvPr/>
        </p:nvCxnSpPr>
        <p:spPr bwMode="auto">
          <a:xfrm flipH="1">
            <a:off x="3388844" y="2190056"/>
            <a:ext cx="692157" cy="5883"/>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AutoShape 9">
            <a:extLst>
              <a:ext uri="{FF2B5EF4-FFF2-40B4-BE49-F238E27FC236}">
                <a16:creationId xmlns:a16="http://schemas.microsoft.com/office/drawing/2014/main" id="{91CF2E7C-93D0-40F6-8DAC-A05ABA40E2E3}"/>
              </a:ext>
            </a:extLst>
          </p:cNvPr>
          <p:cNvCxnSpPr>
            <a:cxnSpLocks noChangeShapeType="1"/>
            <a:stCxn id="7" idx="2"/>
            <a:endCxn id="9" idx="0"/>
          </p:cNvCxnSpPr>
          <p:nvPr/>
        </p:nvCxnSpPr>
        <p:spPr bwMode="auto">
          <a:xfrm flipH="1">
            <a:off x="4481110" y="2420888"/>
            <a:ext cx="1" cy="535994"/>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Text Box 10">
            <a:extLst>
              <a:ext uri="{FF2B5EF4-FFF2-40B4-BE49-F238E27FC236}">
                <a16:creationId xmlns:a16="http://schemas.microsoft.com/office/drawing/2014/main" id="{C78C18D3-82A8-426A-BCCE-C9462D512F68}"/>
              </a:ext>
            </a:extLst>
          </p:cNvPr>
          <p:cNvSpPr txBox="1">
            <a:spLocks noChangeArrowheads="1"/>
          </p:cNvSpPr>
          <p:nvPr/>
        </p:nvSpPr>
        <p:spPr bwMode="auto">
          <a:xfrm>
            <a:off x="4599260" y="5204320"/>
            <a:ext cx="14686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chemeClr val="tx2"/>
                </a:solidFill>
                <a:latin typeface="+mn-lt"/>
              </a:rPr>
              <a:t>Hemagioma</a:t>
            </a:r>
          </a:p>
        </p:txBody>
      </p:sp>
      <p:sp>
        <p:nvSpPr>
          <p:cNvPr id="14" name="Text Box 11">
            <a:extLst>
              <a:ext uri="{FF2B5EF4-FFF2-40B4-BE49-F238E27FC236}">
                <a16:creationId xmlns:a16="http://schemas.microsoft.com/office/drawing/2014/main" id="{41A6028F-BDE9-4FD3-B715-D966C3696FBB}"/>
              </a:ext>
            </a:extLst>
          </p:cNvPr>
          <p:cNvSpPr txBox="1">
            <a:spLocks noChangeArrowheads="1"/>
          </p:cNvSpPr>
          <p:nvPr/>
        </p:nvSpPr>
        <p:spPr bwMode="auto">
          <a:xfrm>
            <a:off x="6167809" y="3981087"/>
            <a:ext cx="906135" cy="510778"/>
          </a:xfrm>
          <a:prstGeom prst="roundRect">
            <a:avLst/>
          </a:prstGeom>
          <a:solidFill>
            <a:schemeClr val="accent4">
              <a:lumMod val="60000"/>
              <a:lumOff val="40000"/>
            </a:schemeClr>
          </a:solidFill>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sz="2400" b="1" dirty="0">
                <a:solidFill>
                  <a:schemeClr val="tx2"/>
                </a:solidFill>
                <a:latin typeface="+mn-lt"/>
              </a:rPr>
              <a:t>Digər</a:t>
            </a:r>
          </a:p>
        </p:txBody>
      </p:sp>
      <p:sp>
        <p:nvSpPr>
          <p:cNvPr id="15" name="Text Box 12">
            <a:extLst>
              <a:ext uri="{FF2B5EF4-FFF2-40B4-BE49-F238E27FC236}">
                <a16:creationId xmlns:a16="http://schemas.microsoft.com/office/drawing/2014/main" id="{E6563B3D-DDFA-4DDF-8396-2CD571D4E808}"/>
              </a:ext>
            </a:extLst>
          </p:cNvPr>
          <p:cNvSpPr txBox="1">
            <a:spLocks noChangeArrowheads="1"/>
          </p:cNvSpPr>
          <p:nvPr/>
        </p:nvSpPr>
        <p:spPr bwMode="auto">
          <a:xfrm>
            <a:off x="3181433" y="4005643"/>
            <a:ext cx="259799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sz="2400" b="1" dirty="0">
                <a:solidFill>
                  <a:srgbClr val="0070C0"/>
                </a:solidFill>
                <a:latin typeface="+mn-lt"/>
              </a:rPr>
              <a:t>Kontrastlı KT/MRT</a:t>
            </a:r>
            <a:endParaRPr lang="en-US" sz="2400" b="1" dirty="0">
              <a:solidFill>
                <a:srgbClr val="0070C0"/>
              </a:solidFill>
              <a:latin typeface="+mn-lt"/>
            </a:endParaRPr>
          </a:p>
        </p:txBody>
      </p:sp>
      <p:cxnSp>
        <p:nvCxnSpPr>
          <p:cNvPr id="16" name="AutoShape 13">
            <a:extLst>
              <a:ext uri="{FF2B5EF4-FFF2-40B4-BE49-F238E27FC236}">
                <a16:creationId xmlns:a16="http://schemas.microsoft.com/office/drawing/2014/main" id="{E2464B07-80B5-4812-8DA2-4A5DB1F846B1}"/>
              </a:ext>
            </a:extLst>
          </p:cNvPr>
          <p:cNvCxnSpPr>
            <a:cxnSpLocks noChangeShapeType="1"/>
            <a:stCxn id="9" idx="2"/>
            <a:endCxn id="15" idx="0"/>
          </p:cNvCxnSpPr>
          <p:nvPr/>
        </p:nvCxnSpPr>
        <p:spPr bwMode="auto">
          <a:xfrm flipH="1">
            <a:off x="4480433" y="3418547"/>
            <a:ext cx="677" cy="587096"/>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Text Box 16">
            <a:extLst>
              <a:ext uri="{FF2B5EF4-FFF2-40B4-BE49-F238E27FC236}">
                <a16:creationId xmlns:a16="http://schemas.microsoft.com/office/drawing/2014/main" id="{1D33EA2E-24F6-4D4E-B123-04ECC176CD78}"/>
              </a:ext>
            </a:extLst>
          </p:cNvPr>
          <p:cNvSpPr txBox="1">
            <a:spLocks noChangeArrowheads="1"/>
          </p:cNvSpPr>
          <p:nvPr/>
        </p:nvSpPr>
        <p:spPr bwMode="auto">
          <a:xfrm>
            <a:off x="2677255" y="5198620"/>
            <a:ext cx="181543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000" b="1" dirty="0">
                <a:solidFill>
                  <a:schemeClr val="tx2"/>
                </a:solidFill>
                <a:latin typeface="+mn-lt"/>
              </a:rPr>
              <a:t>Peliozis hepatis</a:t>
            </a:r>
          </a:p>
        </p:txBody>
      </p:sp>
      <p:sp>
        <p:nvSpPr>
          <p:cNvPr id="20" name="Text Box 23">
            <a:extLst>
              <a:ext uri="{FF2B5EF4-FFF2-40B4-BE49-F238E27FC236}">
                <a16:creationId xmlns:a16="http://schemas.microsoft.com/office/drawing/2014/main" id="{F97AE0C8-1AA4-48D2-8873-7BC4199283C7}"/>
              </a:ext>
            </a:extLst>
          </p:cNvPr>
          <p:cNvSpPr txBox="1">
            <a:spLocks noChangeArrowheads="1"/>
          </p:cNvSpPr>
          <p:nvPr/>
        </p:nvSpPr>
        <p:spPr bwMode="auto">
          <a:xfrm>
            <a:off x="8215706" y="1838353"/>
            <a:ext cx="3568926"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800" b="1" dirty="0">
                <a:latin typeface="+mn-lt"/>
              </a:rPr>
              <a:t>Xoşxassəli</a:t>
            </a:r>
          </a:p>
          <a:p>
            <a:pPr lvl="1" eaLnBrk="1" hangingPunct="1"/>
            <a:r>
              <a:rPr lang="az-Latn-AZ" sz="2000" b="1" dirty="0">
                <a:latin typeface="+mn-lt"/>
              </a:rPr>
              <a:t>Hepatik adenoma</a:t>
            </a:r>
          </a:p>
          <a:p>
            <a:pPr lvl="1" eaLnBrk="1" hangingPunct="1"/>
            <a:r>
              <a:rPr lang="az-Latn-AZ" sz="2000" b="1" dirty="0">
                <a:latin typeface="+mn-lt"/>
              </a:rPr>
              <a:t>Fokal nodulyar hiperplaziya</a:t>
            </a:r>
          </a:p>
          <a:p>
            <a:pPr lvl="1" eaLnBrk="1" hangingPunct="1"/>
            <a:r>
              <a:rPr lang="az-Latn-AZ" sz="2000" b="1" dirty="0">
                <a:latin typeface="+mn-lt"/>
              </a:rPr>
              <a:t>Regenerator düyün</a:t>
            </a:r>
          </a:p>
          <a:p>
            <a:pPr lvl="1" eaLnBrk="1" hangingPunct="1"/>
            <a:r>
              <a:rPr lang="az-Latn-AZ" sz="2000" b="1" dirty="0">
                <a:latin typeface="+mn-lt"/>
              </a:rPr>
              <a:t>Hemagioendotelioma</a:t>
            </a:r>
          </a:p>
        </p:txBody>
      </p:sp>
      <p:sp>
        <p:nvSpPr>
          <p:cNvPr id="21" name="Text Box 24">
            <a:extLst>
              <a:ext uri="{FF2B5EF4-FFF2-40B4-BE49-F238E27FC236}">
                <a16:creationId xmlns:a16="http://schemas.microsoft.com/office/drawing/2014/main" id="{4BA30481-D2A8-44F7-9456-A3D7101838AC}"/>
              </a:ext>
            </a:extLst>
          </p:cNvPr>
          <p:cNvSpPr txBox="1">
            <a:spLocks noChangeArrowheads="1"/>
          </p:cNvSpPr>
          <p:nvPr/>
        </p:nvSpPr>
        <p:spPr bwMode="auto">
          <a:xfrm>
            <a:off x="8215706" y="5157192"/>
            <a:ext cx="174034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sz="2800" b="1" dirty="0">
                <a:solidFill>
                  <a:srgbClr val="0070C0"/>
                </a:solidFill>
                <a:latin typeface="+mn-lt"/>
              </a:rPr>
              <a:t>Bədxassəli</a:t>
            </a:r>
          </a:p>
          <a:p>
            <a:pPr lvl="1" eaLnBrk="1" hangingPunct="1"/>
            <a:r>
              <a:rPr lang="az-Latn-AZ" sz="2000" b="1" dirty="0">
                <a:solidFill>
                  <a:srgbClr val="0070C0"/>
                </a:solidFill>
                <a:latin typeface="+mn-lt"/>
              </a:rPr>
              <a:t>HSK</a:t>
            </a:r>
          </a:p>
          <a:p>
            <a:pPr lvl="1" eaLnBrk="1" hangingPunct="1"/>
            <a:r>
              <a:rPr lang="az-Latn-AZ" sz="2000" b="1" dirty="0">
                <a:solidFill>
                  <a:srgbClr val="0070C0"/>
                </a:solidFill>
                <a:latin typeface="+mn-lt"/>
              </a:rPr>
              <a:t>XSK</a:t>
            </a:r>
          </a:p>
          <a:p>
            <a:pPr lvl="1" eaLnBrk="1" hangingPunct="1"/>
            <a:r>
              <a:rPr lang="az-Latn-AZ" sz="2000" b="1" dirty="0">
                <a:solidFill>
                  <a:srgbClr val="0070C0"/>
                </a:solidFill>
                <a:latin typeface="+mn-lt"/>
              </a:rPr>
              <a:t>Metastaz</a:t>
            </a:r>
          </a:p>
        </p:txBody>
      </p:sp>
      <p:cxnSp>
        <p:nvCxnSpPr>
          <p:cNvPr id="22" name="AutoShape 25">
            <a:extLst>
              <a:ext uri="{FF2B5EF4-FFF2-40B4-BE49-F238E27FC236}">
                <a16:creationId xmlns:a16="http://schemas.microsoft.com/office/drawing/2014/main" id="{C1E8CF69-30F3-4A42-9DEC-B42975006281}"/>
              </a:ext>
            </a:extLst>
          </p:cNvPr>
          <p:cNvCxnSpPr>
            <a:cxnSpLocks noChangeShapeType="1"/>
            <a:stCxn id="14" idx="3"/>
            <a:endCxn id="20" idx="1"/>
          </p:cNvCxnSpPr>
          <p:nvPr/>
        </p:nvCxnSpPr>
        <p:spPr bwMode="auto">
          <a:xfrm flipV="1">
            <a:off x="7073944" y="2715516"/>
            <a:ext cx="1141762" cy="1520960"/>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AutoShape 26">
            <a:extLst>
              <a:ext uri="{FF2B5EF4-FFF2-40B4-BE49-F238E27FC236}">
                <a16:creationId xmlns:a16="http://schemas.microsoft.com/office/drawing/2014/main" id="{F429B75A-FA55-42B3-8B90-F00C5CC342B9}"/>
              </a:ext>
            </a:extLst>
          </p:cNvPr>
          <p:cNvCxnSpPr>
            <a:cxnSpLocks noChangeShapeType="1"/>
            <a:stCxn id="14" idx="3"/>
            <a:endCxn id="21" idx="1"/>
          </p:cNvCxnSpPr>
          <p:nvPr/>
        </p:nvCxnSpPr>
        <p:spPr bwMode="auto">
          <a:xfrm>
            <a:off x="7073944" y="4236476"/>
            <a:ext cx="1141762" cy="1643991"/>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AutoShape 25">
            <a:extLst>
              <a:ext uri="{FF2B5EF4-FFF2-40B4-BE49-F238E27FC236}">
                <a16:creationId xmlns:a16="http://schemas.microsoft.com/office/drawing/2014/main" id="{46A5A764-B0F8-46C7-86C5-A043D855484C}"/>
              </a:ext>
            </a:extLst>
          </p:cNvPr>
          <p:cNvCxnSpPr>
            <a:cxnSpLocks noChangeShapeType="1"/>
            <a:stCxn id="15" idx="2"/>
            <a:endCxn id="17" idx="0"/>
          </p:cNvCxnSpPr>
          <p:nvPr/>
        </p:nvCxnSpPr>
        <p:spPr bwMode="auto">
          <a:xfrm flipH="1">
            <a:off x="3584972" y="4467308"/>
            <a:ext cx="895461" cy="731312"/>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AutoShape 25">
            <a:extLst>
              <a:ext uri="{FF2B5EF4-FFF2-40B4-BE49-F238E27FC236}">
                <a16:creationId xmlns:a16="http://schemas.microsoft.com/office/drawing/2014/main" id="{40149EC0-A185-4BFE-9180-2C1E990215F9}"/>
              </a:ext>
            </a:extLst>
          </p:cNvPr>
          <p:cNvCxnSpPr>
            <a:cxnSpLocks noChangeShapeType="1"/>
            <a:stCxn id="15" idx="2"/>
            <a:endCxn id="13" idx="0"/>
          </p:cNvCxnSpPr>
          <p:nvPr/>
        </p:nvCxnSpPr>
        <p:spPr bwMode="auto">
          <a:xfrm>
            <a:off x="4480433" y="4467308"/>
            <a:ext cx="853163" cy="737012"/>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AutoShape 25">
            <a:extLst>
              <a:ext uri="{FF2B5EF4-FFF2-40B4-BE49-F238E27FC236}">
                <a16:creationId xmlns:a16="http://schemas.microsoft.com/office/drawing/2014/main" id="{A819A62F-61B9-4571-86AB-CE8A9FCB8A00}"/>
              </a:ext>
            </a:extLst>
          </p:cNvPr>
          <p:cNvCxnSpPr>
            <a:cxnSpLocks noChangeShapeType="1"/>
            <a:stCxn id="15" idx="3"/>
            <a:endCxn id="14" idx="1"/>
          </p:cNvCxnSpPr>
          <p:nvPr/>
        </p:nvCxnSpPr>
        <p:spPr bwMode="auto">
          <a:xfrm>
            <a:off x="5779432" y="4236476"/>
            <a:ext cx="388377" cy="0"/>
          </a:xfrm>
          <a:prstGeom prst="straightConnector1">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977132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1000" fill="hold"/>
                                        <p:tgtEl>
                                          <p:spTgt spid="22"/>
                                        </p:tgtEl>
                                        <p:attrNameLst>
                                          <p:attrName>ppt_x</p:attrName>
                                        </p:attrNameLst>
                                      </p:cBhvr>
                                      <p:tavLst>
                                        <p:tav tm="0">
                                          <p:val>
                                            <p:strVal val="#ppt_x-.2"/>
                                          </p:val>
                                        </p:tav>
                                        <p:tav tm="100000">
                                          <p:val>
                                            <p:strVal val="#ppt_x"/>
                                          </p:val>
                                        </p:tav>
                                      </p:tavLst>
                                    </p:anim>
                                    <p:anim calcmode="lin" valueType="num">
                                      <p:cBhvr>
                                        <p:cTn id="15"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16" dur="1000"/>
                                        <p:tgtEl>
                                          <p:spTgt spid="22"/>
                                        </p:tgtEl>
                                      </p:cBhvr>
                                    </p:animEffect>
                                  </p:childTnLst>
                                </p:cTn>
                              </p:par>
                              <p:par>
                                <p:cTn id="17" presetID="29"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1000" fill="hold"/>
                                        <p:tgtEl>
                                          <p:spTgt spid="20"/>
                                        </p:tgtEl>
                                        <p:attrNameLst>
                                          <p:attrName>ppt_x</p:attrName>
                                        </p:attrNameLst>
                                      </p:cBhvr>
                                      <p:tavLst>
                                        <p:tav tm="0">
                                          <p:val>
                                            <p:strVal val="#ppt_x-.2"/>
                                          </p:val>
                                        </p:tav>
                                        <p:tav tm="100000">
                                          <p:val>
                                            <p:strVal val="#ppt_x"/>
                                          </p:val>
                                        </p:tav>
                                      </p:tavLst>
                                    </p:anim>
                                    <p:anim calcmode="lin" valueType="num">
                                      <p:cBhvr>
                                        <p:cTn id="20"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0"/>
                                        </p:tgtEl>
                                      </p:cBhvr>
                                    </p:animEffect>
                                  </p:childTnLst>
                                </p:cTn>
                              </p:par>
                              <p:par>
                                <p:cTn id="22" presetID="29" presetClass="entr" presetSubtype="0" fill="hold"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1000" fill="hold"/>
                                        <p:tgtEl>
                                          <p:spTgt spid="23"/>
                                        </p:tgtEl>
                                        <p:attrNameLst>
                                          <p:attrName>ppt_x</p:attrName>
                                        </p:attrNameLst>
                                      </p:cBhvr>
                                      <p:tavLst>
                                        <p:tav tm="0">
                                          <p:val>
                                            <p:strVal val="#ppt_x-.2"/>
                                          </p:val>
                                        </p:tav>
                                        <p:tav tm="100000">
                                          <p:val>
                                            <p:strVal val="#ppt_x"/>
                                          </p:val>
                                        </p:tav>
                                      </p:tavLst>
                                    </p:anim>
                                    <p:anim calcmode="lin" valueType="num">
                                      <p:cBhvr>
                                        <p:cTn id="25" dur="10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26" dur="1000"/>
                                        <p:tgtEl>
                                          <p:spTgt spid="23"/>
                                        </p:tgtEl>
                                      </p:cBhvr>
                                    </p:animEffect>
                                  </p:childTnLst>
                                </p:cTn>
                              </p:par>
                              <p:par>
                                <p:cTn id="27" presetID="29"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1000" fill="hold"/>
                                        <p:tgtEl>
                                          <p:spTgt spid="21"/>
                                        </p:tgtEl>
                                        <p:attrNameLst>
                                          <p:attrName>ppt_x</p:attrName>
                                        </p:attrNameLst>
                                      </p:cBhvr>
                                      <p:tavLst>
                                        <p:tav tm="0">
                                          <p:val>
                                            <p:strVal val="#ppt_x-.2"/>
                                          </p:val>
                                        </p:tav>
                                        <p:tav tm="100000">
                                          <p:val>
                                            <p:strVal val="#ppt_x"/>
                                          </p:val>
                                        </p:tav>
                                      </p:tavLst>
                                    </p:anim>
                                    <p:anim calcmode="lin" valueType="num">
                                      <p:cBhvr>
                                        <p:cTn id="30" dur="10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31" dur="10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29" presetClass="entr" presetSubtype="0" fill="hold" nodeType="click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1000" fill="hold"/>
                                        <p:tgtEl>
                                          <p:spTgt spid="32"/>
                                        </p:tgtEl>
                                        <p:attrNameLst>
                                          <p:attrName>ppt_x</p:attrName>
                                        </p:attrNameLst>
                                      </p:cBhvr>
                                      <p:tavLst>
                                        <p:tav tm="0">
                                          <p:val>
                                            <p:strVal val="#ppt_x-.2"/>
                                          </p:val>
                                        </p:tav>
                                        <p:tav tm="100000">
                                          <p:val>
                                            <p:strVal val="#ppt_x"/>
                                          </p:val>
                                        </p:tav>
                                      </p:tavLst>
                                    </p:anim>
                                    <p:anim calcmode="lin" valueType="num">
                                      <p:cBhvr>
                                        <p:cTn id="37" dur="1000" fill="hold"/>
                                        <p:tgtEl>
                                          <p:spTgt spid="32"/>
                                        </p:tgtEl>
                                        <p:attrNameLst>
                                          <p:attrName>ppt_y</p:attrName>
                                        </p:attrNameLst>
                                      </p:cBhvr>
                                      <p:tavLst>
                                        <p:tav tm="0">
                                          <p:val>
                                            <p:strVal val="#ppt_y"/>
                                          </p:val>
                                        </p:tav>
                                        <p:tav tm="100000">
                                          <p:val>
                                            <p:strVal val="#ppt_y"/>
                                          </p:val>
                                        </p:tav>
                                      </p:tavLst>
                                    </p:anim>
                                    <p:animEffect transition="in" filter="wipe(right)" prLst="gradientSize: 0.1">
                                      <p:cBhvr>
                                        <p:cTn id="38" dur="1000"/>
                                        <p:tgtEl>
                                          <p:spTgt spid="32"/>
                                        </p:tgtEl>
                                      </p:cBhvr>
                                    </p:animEffect>
                                  </p:childTnLst>
                                </p:cTn>
                              </p:par>
                            </p:childTnLst>
                          </p:cTn>
                        </p:par>
                      </p:childTnLst>
                    </p:cTn>
                  </p:par>
                  <p:par>
                    <p:cTn id="39" fill="hold">
                      <p:stCondLst>
                        <p:cond delay="indefinite"/>
                      </p:stCondLst>
                      <p:childTnLst>
                        <p:par>
                          <p:cTn id="40" fill="hold">
                            <p:stCondLst>
                              <p:cond delay="0"/>
                            </p:stCondLst>
                            <p:childTnLst>
                              <p:par>
                                <p:cTn id="41" presetID="29" presetClass="entr" presetSubtype="0" fill="hold" nodeType="click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p:cTn id="43" dur="1000" fill="hold"/>
                                        <p:tgtEl>
                                          <p:spTgt spid="35"/>
                                        </p:tgtEl>
                                        <p:attrNameLst>
                                          <p:attrName>ppt_x</p:attrName>
                                        </p:attrNameLst>
                                      </p:cBhvr>
                                      <p:tavLst>
                                        <p:tav tm="0">
                                          <p:val>
                                            <p:strVal val="#ppt_x-.2"/>
                                          </p:val>
                                        </p:tav>
                                        <p:tav tm="100000">
                                          <p:val>
                                            <p:strVal val="#ppt_x"/>
                                          </p:val>
                                        </p:tav>
                                      </p:tavLst>
                                    </p:anim>
                                    <p:anim calcmode="lin" valueType="num">
                                      <p:cBhvr>
                                        <p:cTn id="44" dur="1000" fill="hold"/>
                                        <p:tgtEl>
                                          <p:spTgt spid="35"/>
                                        </p:tgtEl>
                                        <p:attrNameLst>
                                          <p:attrName>ppt_y</p:attrName>
                                        </p:attrNameLst>
                                      </p:cBhvr>
                                      <p:tavLst>
                                        <p:tav tm="0">
                                          <p:val>
                                            <p:strVal val="#ppt_y"/>
                                          </p:val>
                                        </p:tav>
                                        <p:tav tm="100000">
                                          <p:val>
                                            <p:strVal val="#ppt_y"/>
                                          </p:val>
                                        </p:tav>
                                      </p:tavLst>
                                    </p:anim>
                                    <p:animEffect transition="in" filter="wipe(right)" prLst="gradientSize: 0.1">
                                      <p:cBhvr>
                                        <p:cTn id="45" dur="1000"/>
                                        <p:tgtEl>
                                          <p:spTgt spid="35"/>
                                        </p:tgtEl>
                                      </p:cBhvr>
                                    </p:animEffect>
                                  </p:childTnLst>
                                </p:cTn>
                              </p:par>
                            </p:childTnLst>
                          </p:cTn>
                        </p:par>
                      </p:childTnLst>
                    </p:cTn>
                  </p:par>
                  <p:par>
                    <p:cTn id="46" fill="hold">
                      <p:stCondLst>
                        <p:cond delay="indefinite"/>
                      </p:stCondLst>
                      <p:childTnLst>
                        <p:par>
                          <p:cTn id="47" fill="hold">
                            <p:stCondLst>
                              <p:cond delay="0"/>
                            </p:stCondLst>
                            <p:childTnLst>
                              <p:par>
                                <p:cTn id="48" presetID="29" presetClass="entr" presetSubtype="0" fill="hold" nodeType="clickEffect">
                                  <p:stCondLst>
                                    <p:cond delay="0"/>
                                  </p:stCondLst>
                                  <p:childTnLst>
                                    <p:set>
                                      <p:cBhvr>
                                        <p:cTn id="49" dur="1" fill="hold">
                                          <p:stCondLst>
                                            <p:cond delay="0"/>
                                          </p:stCondLst>
                                        </p:cTn>
                                        <p:tgtEl>
                                          <p:spTgt spid="38"/>
                                        </p:tgtEl>
                                        <p:attrNameLst>
                                          <p:attrName>style.visibility</p:attrName>
                                        </p:attrNameLst>
                                      </p:cBhvr>
                                      <p:to>
                                        <p:strVal val="visible"/>
                                      </p:to>
                                    </p:set>
                                    <p:anim calcmode="lin" valueType="num">
                                      <p:cBhvr>
                                        <p:cTn id="50" dur="1000" fill="hold"/>
                                        <p:tgtEl>
                                          <p:spTgt spid="38"/>
                                        </p:tgtEl>
                                        <p:attrNameLst>
                                          <p:attrName>ppt_x</p:attrName>
                                        </p:attrNameLst>
                                      </p:cBhvr>
                                      <p:tavLst>
                                        <p:tav tm="0">
                                          <p:val>
                                            <p:strVal val="#ppt_x-.2"/>
                                          </p:val>
                                        </p:tav>
                                        <p:tav tm="100000">
                                          <p:val>
                                            <p:strVal val="#ppt_x"/>
                                          </p:val>
                                        </p:tav>
                                      </p:tavLst>
                                    </p:anim>
                                    <p:anim calcmode="lin" valueType="num">
                                      <p:cBhvr>
                                        <p:cTn id="51" dur="1000" fill="hold"/>
                                        <p:tgtEl>
                                          <p:spTgt spid="38"/>
                                        </p:tgtEl>
                                        <p:attrNameLst>
                                          <p:attrName>ppt_y</p:attrName>
                                        </p:attrNameLst>
                                      </p:cBhvr>
                                      <p:tavLst>
                                        <p:tav tm="0">
                                          <p:val>
                                            <p:strVal val="#ppt_y"/>
                                          </p:val>
                                        </p:tav>
                                        <p:tav tm="100000">
                                          <p:val>
                                            <p:strVal val="#ppt_y"/>
                                          </p:val>
                                        </p:tav>
                                      </p:tavLst>
                                    </p:anim>
                                    <p:animEffect transition="in" filter="wipe(right)" prLst="gradientSize: 0.1">
                                      <p:cBhvr>
                                        <p:cTn id="52"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p:bldP spid="21"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2" name="Content Placeholder 1">
            <a:extLst>
              <a:ext uri="{FF2B5EF4-FFF2-40B4-BE49-F238E27FC236}">
                <a16:creationId xmlns:a16="http://schemas.microsoft.com/office/drawing/2014/main" id="{05C99EAE-0AD2-4A48-9E4F-B0D2AB314493}"/>
              </a:ext>
            </a:extLst>
          </p:cNvPr>
          <p:cNvSpPr>
            <a:spLocks noGrp="1"/>
          </p:cNvSpPr>
          <p:nvPr>
            <p:ph sz="half" idx="1"/>
          </p:nvPr>
        </p:nvSpPr>
        <p:spPr>
          <a:xfrm>
            <a:off x="444493" y="1656589"/>
            <a:ext cx="5181600" cy="4351338"/>
          </a:xfrm>
        </p:spPr>
        <p:txBody>
          <a:bodyPr/>
          <a:lstStyle/>
          <a:p>
            <a:pPr marL="0" indent="0">
              <a:buNone/>
              <a:defRPr/>
            </a:pPr>
            <a:r>
              <a:rPr lang="az-Latn-AZ" b="1" dirty="0">
                <a:solidFill>
                  <a:schemeClr val="accent2">
                    <a:lumMod val="50000"/>
                  </a:schemeClr>
                </a:solidFill>
              </a:rPr>
              <a:t>Hepatoselular karsinomanın diaqnostik kriteriyaları</a:t>
            </a:r>
          </a:p>
          <a:p>
            <a:pPr>
              <a:defRPr/>
            </a:pPr>
            <a:endParaRPr lang="az-Latn-AZ" b="1" dirty="0">
              <a:solidFill>
                <a:srgbClr val="C00000"/>
              </a:solidFill>
            </a:endParaRPr>
          </a:p>
          <a:p>
            <a:pPr>
              <a:defRPr/>
            </a:pPr>
            <a:r>
              <a:rPr lang="az-Latn-AZ" b="1" dirty="0">
                <a:solidFill>
                  <a:schemeClr val="accent1">
                    <a:lumMod val="75000"/>
                  </a:schemeClr>
                </a:solidFill>
              </a:rPr>
              <a:t>Sirrotik zəmin</a:t>
            </a:r>
          </a:p>
          <a:p>
            <a:pPr>
              <a:defRPr/>
            </a:pPr>
            <a:r>
              <a:rPr lang="az-Latn-AZ" b="1" dirty="0">
                <a:solidFill>
                  <a:schemeClr val="accent1">
                    <a:lumMod val="75000"/>
                  </a:schemeClr>
                </a:solidFill>
              </a:rPr>
              <a:t>Bədxassəlilik əlaməti (arterial kontrastlaşma, venzo yuyulma)</a:t>
            </a:r>
          </a:p>
          <a:p>
            <a:endParaRPr lang="en-US" dirty="0"/>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8" name="Content Placeholder 3">
            <a:extLst>
              <a:ext uri="{FF2B5EF4-FFF2-40B4-BE49-F238E27FC236}">
                <a16:creationId xmlns:a16="http://schemas.microsoft.com/office/drawing/2014/main" id="{37625D2C-952E-4023-BCC7-32357B4A98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72065" y="775302"/>
            <a:ext cx="4392488" cy="2863180"/>
          </a:xfrm>
          <a:prstGeom prst="rect">
            <a:avLst/>
          </a:prstGeom>
        </p:spPr>
      </p:pic>
      <p:pic>
        <p:nvPicPr>
          <p:cNvPr id="10" name="Content Placeholder 4">
            <a:extLst>
              <a:ext uri="{FF2B5EF4-FFF2-40B4-BE49-F238E27FC236}">
                <a16:creationId xmlns:a16="http://schemas.microsoft.com/office/drawing/2014/main" id="{9F73D370-31AA-452B-BB9F-C4DC21DD7EAF}"/>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672064" y="3738257"/>
            <a:ext cx="4392488" cy="2813858"/>
          </a:xfrm>
          <a:prstGeom prst="rect">
            <a:avLst/>
          </a:prstGeom>
        </p:spPr>
      </p:pic>
    </p:spTree>
    <p:extLst>
      <p:ext uri="{BB962C8B-B14F-4D97-AF65-F5344CB8AC3E}">
        <p14:creationId xmlns:p14="http://schemas.microsoft.com/office/powerpoint/2010/main" val="11500650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Nuru Bayramov\Documents\NuruBay\Baza\Filmler\Qc toremeleri\HSK\HCC\HCC 8.jpeg">
            <a:extLst>
              <a:ext uri="{FF2B5EF4-FFF2-40B4-BE49-F238E27FC236}">
                <a16:creationId xmlns:a16="http://schemas.microsoft.com/office/drawing/2014/main" id="{6CB3BEFB-0653-4B5A-BBBF-EBD782DC82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834" t="16706" r="27167" b="2258"/>
          <a:stretch/>
        </p:blipFill>
        <p:spPr bwMode="auto">
          <a:xfrm>
            <a:off x="119336" y="1569950"/>
            <a:ext cx="3024336" cy="2958392"/>
          </a:xfrm>
          <a:prstGeom prst="rect">
            <a:avLst/>
          </a:prstGeom>
          <a:noFill/>
          <a:extLst>
            <a:ext uri="{909E8E84-426E-40DD-AFC4-6F175D3DCCD1}">
              <a14:hiddenFill xmlns:a14="http://schemas.microsoft.com/office/drawing/2010/main">
                <a:solidFill>
                  <a:srgbClr val="FFFFFF"/>
                </a:solidFill>
              </a14:hiddenFill>
            </a:ext>
          </a:extLst>
        </p:spPr>
      </p:pic>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6" name="Content Placeholder 2">
            <a:extLst>
              <a:ext uri="{FF2B5EF4-FFF2-40B4-BE49-F238E27FC236}">
                <a16:creationId xmlns:a16="http://schemas.microsoft.com/office/drawing/2014/main" id="{30A931CF-EB50-422A-B661-1495349D92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607" t="18811" r="25103"/>
          <a:stretch/>
        </p:blipFill>
        <p:spPr>
          <a:xfrm>
            <a:off x="3215680" y="1579247"/>
            <a:ext cx="3024336" cy="2958392"/>
          </a:xfrm>
          <a:prstGeom prst="rect">
            <a:avLst/>
          </a:prstGeom>
        </p:spPr>
      </p:pic>
      <p:pic>
        <p:nvPicPr>
          <p:cNvPr id="7" name="Content Placeholder 5">
            <a:extLst>
              <a:ext uri="{FF2B5EF4-FFF2-40B4-BE49-F238E27FC236}">
                <a16:creationId xmlns:a16="http://schemas.microsoft.com/office/drawing/2014/main" id="{A28EBDA0-E1B6-49AC-90FE-2133E1D2BC9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7925" t="17366" r="27170" b="3458"/>
          <a:stretch/>
        </p:blipFill>
        <p:spPr>
          <a:xfrm>
            <a:off x="6324659" y="1592806"/>
            <a:ext cx="2952328" cy="2949094"/>
          </a:xfrm>
          <a:prstGeom prst="rect">
            <a:avLst/>
          </a:prstGeom>
        </p:spPr>
      </p:pic>
      <p:pic>
        <p:nvPicPr>
          <p:cNvPr id="9" name="Picture 3" descr="C:\Users\Nuru Bayramov\Documents\NuruBay\Baza\Filmler\Qc toremeleri\HSK\HCC\HCC 14.jpeg">
            <a:extLst>
              <a:ext uri="{FF2B5EF4-FFF2-40B4-BE49-F238E27FC236}">
                <a16:creationId xmlns:a16="http://schemas.microsoft.com/office/drawing/2014/main" id="{8321A73E-05C4-4711-BE80-71E50E58BC2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9833" t="9168" r="30001" b="10110"/>
          <a:stretch/>
        </p:blipFill>
        <p:spPr bwMode="auto">
          <a:xfrm>
            <a:off x="9408369" y="1558190"/>
            <a:ext cx="2664296" cy="294909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F659058C-2F30-46FF-B5BA-3F7BD51B601E}"/>
              </a:ext>
            </a:extLst>
          </p:cNvPr>
          <p:cNvSpPr txBox="1"/>
          <p:nvPr/>
        </p:nvSpPr>
        <p:spPr>
          <a:xfrm>
            <a:off x="2293459" y="4864912"/>
            <a:ext cx="8299836" cy="1384995"/>
          </a:xfrm>
          <a:prstGeom prst="rect">
            <a:avLst/>
          </a:prstGeom>
          <a:noFill/>
        </p:spPr>
        <p:txBody>
          <a:bodyPr wrap="none" rtlCol="0">
            <a:spAutoFit/>
          </a:bodyPr>
          <a:lstStyle/>
          <a:p>
            <a:r>
              <a:rPr lang="az-Latn-AZ" sz="2800" b="1" dirty="0">
                <a:solidFill>
                  <a:schemeClr val="accent2">
                    <a:lumMod val="50000"/>
                  </a:schemeClr>
                </a:solidFill>
              </a:rPr>
              <a:t>Hepatosellular karsinomada kontrastlaşma xüsusiyyəti</a:t>
            </a:r>
          </a:p>
          <a:p>
            <a:pPr marL="457200" indent="-457200">
              <a:buFont typeface="Arial" panose="020B0604020202020204" pitchFamily="34" charset="0"/>
              <a:buChar char="•"/>
            </a:pPr>
            <a:r>
              <a:rPr lang="az-Latn-AZ" sz="2800" b="1" dirty="0"/>
              <a:t>Arterial hipervaskulyarizasiya</a:t>
            </a:r>
          </a:p>
          <a:p>
            <a:pPr marL="457200" indent="-457200">
              <a:buFont typeface="Arial" panose="020B0604020202020204" pitchFamily="34" charset="0"/>
              <a:buChar char="•"/>
            </a:pPr>
            <a:r>
              <a:rPr lang="az-Latn-AZ" sz="2800" b="1" dirty="0"/>
              <a:t>Sirrotik zəmin və assit</a:t>
            </a:r>
            <a:endParaRPr lang="en-US" sz="2800" b="1" dirty="0"/>
          </a:p>
        </p:txBody>
      </p:sp>
    </p:spTree>
    <p:extLst>
      <p:ext uri="{BB962C8B-B14F-4D97-AF65-F5344CB8AC3E}">
        <p14:creationId xmlns:p14="http://schemas.microsoft.com/office/powerpoint/2010/main" val="63682766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Hepatosellular karsinoma- əməliyyat vaxtı</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6" name="Picture 3" descr="C:\Users\Nuru Bayramov\Documents\NuruBay\Baza\Filmler\Qc toremeleri\HSK\Ameliyyat\DSC00589.JPG">
            <a:extLst>
              <a:ext uri="{FF2B5EF4-FFF2-40B4-BE49-F238E27FC236}">
                <a16:creationId xmlns:a16="http://schemas.microsoft.com/office/drawing/2014/main" id="{85BDBA4F-71E3-438E-BAF6-451A8BFF762E}"/>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07568" y="1196752"/>
            <a:ext cx="8597818" cy="5218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51478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Hepatosellular karsinoma- əməliyyat vaxtı</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7" name="Picture 2" descr="C:\Users\Nuru Bayramov\Documents\NuruBay\Baza\Filmler\Qc toremeleri\Qc rezeksiyasi\DSC00595.JPG">
            <a:extLst>
              <a:ext uri="{FF2B5EF4-FFF2-40B4-BE49-F238E27FC236}">
                <a16:creationId xmlns:a16="http://schemas.microsoft.com/office/drawing/2014/main" id="{F3A6F99D-FDD0-44F2-9FA4-861AFC11CD20}"/>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706819" y="1825625"/>
            <a:ext cx="6778362"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8438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Hepatosellular karsinoma- əməliyyat vaxtı</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8" name="Picture 2" descr="C:\Users\Nuru Bayramov\Documents\NuruBay\Baza\Filmler\Qc toremeleri\Qc rezeksiyasi\DSC00600.JPG">
            <a:extLst>
              <a:ext uri="{FF2B5EF4-FFF2-40B4-BE49-F238E27FC236}">
                <a16:creationId xmlns:a16="http://schemas.microsoft.com/office/drawing/2014/main" id="{ABE93606-6D69-4162-8292-BACF3B8C520E}"/>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671765" y="1403892"/>
            <a:ext cx="6855483"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139754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2" name="Content Placeholder 1">
            <a:extLst>
              <a:ext uri="{FF2B5EF4-FFF2-40B4-BE49-F238E27FC236}">
                <a16:creationId xmlns:a16="http://schemas.microsoft.com/office/drawing/2014/main" id="{DF61A903-1342-4D02-9A13-F330206B318C}"/>
              </a:ext>
            </a:extLst>
          </p:cNvPr>
          <p:cNvSpPr>
            <a:spLocks noGrp="1"/>
          </p:cNvSpPr>
          <p:nvPr>
            <p:ph idx="1"/>
          </p:nvPr>
        </p:nvSpPr>
        <p:spPr>
          <a:xfrm>
            <a:off x="838200" y="1082910"/>
            <a:ext cx="10946432" cy="5226410"/>
          </a:xfrm>
        </p:spPr>
        <p:txBody>
          <a:bodyPr>
            <a:noAutofit/>
          </a:bodyPr>
          <a:lstStyle/>
          <a:p>
            <a:pPr marL="533400" indent="-533400" algn="ctr">
              <a:buNone/>
            </a:pPr>
            <a:r>
              <a:rPr lang="az-Latn-AZ" b="1" dirty="0">
                <a:solidFill>
                  <a:srgbClr val="C00000"/>
                </a:solidFill>
              </a:rPr>
              <a:t>Metastazlar</a:t>
            </a:r>
          </a:p>
          <a:p>
            <a:pPr marL="533400" indent="-533400">
              <a:buNone/>
            </a:pPr>
            <a:endParaRPr lang="az-Latn-AZ" sz="2000" b="1" dirty="0">
              <a:solidFill>
                <a:srgbClr val="0070C0"/>
              </a:solidFill>
            </a:endParaRPr>
          </a:p>
          <a:p>
            <a:r>
              <a:rPr lang="az-Latn-AZ" sz="2400" b="1" dirty="0"/>
              <a:t>Əksəriyyəti hipovaskulyar </a:t>
            </a:r>
          </a:p>
          <a:p>
            <a:pPr lvl="1"/>
            <a:r>
              <a:rPr lang="az-Latn-AZ" b="1" dirty="0"/>
              <a:t>(istisnalar: karsinoid, Renal, süd vəzi, melanoma, adacıq)</a:t>
            </a:r>
          </a:p>
          <a:p>
            <a:r>
              <a:rPr lang="az-Latn-AZ" sz="2400" b="1" dirty="0"/>
              <a:t>Mərkəzi nekroz, hemorragiya (“hədəf simptomu”, periferik yuyulma)</a:t>
            </a:r>
          </a:p>
          <a:p>
            <a:endParaRPr lang="az-Latn-AZ" sz="2400" b="1" dirty="0"/>
          </a:p>
          <a:p>
            <a:r>
              <a:rPr lang="az-Latn-AZ" sz="2400" b="1" dirty="0"/>
              <a:t>Periferik haşıyə (“öküz gözü”)</a:t>
            </a:r>
          </a:p>
          <a:p>
            <a:endParaRPr lang="az-Latn-AZ" sz="2400" b="1" dirty="0"/>
          </a:p>
          <a:p>
            <a:r>
              <a:rPr lang="az-Latn-AZ" sz="2400" b="1" dirty="0"/>
              <a:t>Kalsifikasiyon ola bilər</a:t>
            </a:r>
          </a:p>
          <a:p>
            <a:endParaRPr lang="az-Latn-AZ" sz="2400" b="1" dirty="0"/>
          </a:p>
          <a:p>
            <a:r>
              <a:rPr lang="az-Latn-AZ" sz="2400" b="1" dirty="0"/>
              <a:t>Adətən </a:t>
            </a:r>
            <a:r>
              <a:rPr lang="en-US" sz="2400" b="1" dirty="0">
                <a:cs typeface="Arial" charset="0"/>
              </a:rPr>
              <a:t>&gt;</a:t>
            </a:r>
            <a:r>
              <a:rPr lang="az-Latn-AZ" sz="2400" b="1" dirty="0">
                <a:cs typeface="Arial" charset="0"/>
              </a:rPr>
              <a:t>1,5 sm və çoxsaylı</a:t>
            </a:r>
            <a:r>
              <a:rPr lang="az-Latn-AZ" sz="2400" b="1" dirty="0">
                <a:solidFill>
                  <a:srgbClr val="0070C0"/>
                </a:solidFill>
                <a:cs typeface="Arial" charset="0"/>
              </a:rPr>
              <a:t>,</a:t>
            </a:r>
            <a:endParaRPr lang="en-US" sz="2000" dirty="0"/>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4994224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48940783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Rectangle 3">
            <a:extLst>
              <a:ext uri="{FF2B5EF4-FFF2-40B4-BE49-F238E27FC236}">
                <a16:creationId xmlns:a16="http://schemas.microsoft.com/office/drawing/2014/main" id="{4A63D978-F8B4-4015-AA7D-5FDA3AD4FC74}"/>
              </a:ext>
            </a:extLst>
          </p:cNvPr>
          <p:cNvSpPr txBox="1">
            <a:spLocks noChangeArrowheads="1"/>
          </p:cNvSpPr>
          <p:nvPr/>
        </p:nvSpPr>
        <p:spPr>
          <a:xfrm>
            <a:off x="292106" y="955608"/>
            <a:ext cx="4500562" cy="2592387"/>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nSpc>
                <a:spcPct val="80000"/>
              </a:lnSpc>
              <a:buFont typeface="Arial" panose="020B0604020202020204" pitchFamily="34" charset="0"/>
              <a:buNone/>
            </a:pPr>
            <a:r>
              <a:rPr lang="az-Latn-AZ" b="1" dirty="0">
                <a:solidFill>
                  <a:srgbClr val="C00000"/>
                </a:solidFill>
              </a:rPr>
              <a:t>Metastazlar</a:t>
            </a:r>
          </a:p>
          <a:p>
            <a:pPr marL="533400" indent="-533400">
              <a:lnSpc>
                <a:spcPct val="80000"/>
              </a:lnSpc>
              <a:buFont typeface="Arial" panose="020B0604020202020204" pitchFamily="34" charset="0"/>
              <a:buNone/>
            </a:pPr>
            <a:endParaRPr lang="az-Latn-AZ" sz="2000" b="1" dirty="0">
              <a:solidFill>
                <a:srgbClr val="0070C0"/>
              </a:solidFill>
            </a:endParaRPr>
          </a:p>
          <a:p>
            <a:pPr marL="533400" indent="-533400">
              <a:lnSpc>
                <a:spcPct val="80000"/>
              </a:lnSpc>
              <a:buFont typeface="Arial" panose="020B0604020202020204" pitchFamily="34" charset="0"/>
              <a:buNone/>
            </a:pPr>
            <a:r>
              <a:rPr lang="az-Latn-AZ" sz="2000" b="1" i="1" dirty="0">
                <a:solidFill>
                  <a:srgbClr val="0070C0"/>
                </a:solidFill>
              </a:rPr>
              <a:t>KT – nativ: hipodens, </a:t>
            </a:r>
          </a:p>
          <a:p>
            <a:pPr marL="533400" indent="-533400">
              <a:lnSpc>
                <a:spcPct val="80000"/>
              </a:lnSpc>
              <a:buFont typeface="Arial" panose="020B0604020202020204" pitchFamily="34" charset="0"/>
              <a:buNone/>
            </a:pPr>
            <a:endParaRPr lang="az-Latn-AZ" sz="2000" b="1" i="1" dirty="0">
              <a:solidFill>
                <a:srgbClr val="0070C0"/>
              </a:solidFill>
            </a:endParaRPr>
          </a:p>
          <a:p>
            <a:pPr marL="533400" indent="-533400">
              <a:lnSpc>
                <a:spcPct val="80000"/>
              </a:lnSpc>
              <a:buFont typeface="Arial" panose="020B0604020202020204" pitchFamily="34" charset="0"/>
              <a:buNone/>
            </a:pPr>
            <a:r>
              <a:rPr lang="az-Latn-AZ" sz="2000" b="1" i="1" dirty="0">
                <a:solidFill>
                  <a:srgbClr val="0070C0"/>
                </a:solidFill>
              </a:rPr>
              <a:t>KT aretial faz – hiper -,  izopodens</a:t>
            </a:r>
          </a:p>
          <a:p>
            <a:pPr marL="533400" indent="-533400">
              <a:lnSpc>
                <a:spcPct val="80000"/>
              </a:lnSpc>
              <a:buFont typeface="Arial" panose="020B0604020202020204" pitchFamily="34" charset="0"/>
              <a:buNone/>
            </a:pPr>
            <a:endParaRPr lang="az-Latn-AZ" sz="2000" b="1" i="1" dirty="0">
              <a:solidFill>
                <a:srgbClr val="0070C0"/>
              </a:solidFill>
            </a:endParaRPr>
          </a:p>
          <a:p>
            <a:pPr marL="533400" indent="-533400">
              <a:lnSpc>
                <a:spcPct val="80000"/>
              </a:lnSpc>
              <a:buFont typeface="Arial" panose="020B0604020202020204" pitchFamily="34" charset="0"/>
              <a:buNone/>
            </a:pPr>
            <a:r>
              <a:rPr lang="az-Latn-AZ" sz="2000" b="1" i="1" dirty="0">
                <a:solidFill>
                  <a:srgbClr val="0070C0"/>
                </a:solidFill>
              </a:rPr>
              <a:t>Venoz faz-hipodens</a:t>
            </a:r>
          </a:p>
        </p:txBody>
      </p:sp>
      <p:pic>
        <p:nvPicPr>
          <p:cNvPr id="7" name="Picture 6" descr="Met-2-prekontrast">
            <a:extLst>
              <a:ext uri="{FF2B5EF4-FFF2-40B4-BE49-F238E27FC236}">
                <a16:creationId xmlns:a16="http://schemas.microsoft.com/office/drawing/2014/main" id="{42B4A98D-9E10-4CF2-B7F1-9CE5C1128C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6528271" y="743771"/>
            <a:ext cx="3600450" cy="2700337"/>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7" descr="Met-1 venoz faza">
            <a:extLst>
              <a:ext uri="{FF2B5EF4-FFF2-40B4-BE49-F238E27FC236}">
                <a16:creationId xmlns:a16="http://schemas.microsoft.com/office/drawing/2014/main" id="{3C95E367-F815-4781-97A8-071F8979BF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456040" y="3542031"/>
            <a:ext cx="3744912" cy="2809875"/>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9" descr="Met-2 -venoz faza">
            <a:extLst>
              <a:ext uri="{FF2B5EF4-FFF2-40B4-BE49-F238E27FC236}">
                <a16:creationId xmlns:a16="http://schemas.microsoft.com/office/drawing/2014/main" id="{5B2E30FE-A23D-4D4B-9539-5632FF3FFE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5560" y="3529330"/>
            <a:ext cx="3779837"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032842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Rectangle 3">
            <a:extLst>
              <a:ext uri="{FF2B5EF4-FFF2-40B4-BE49-F238E27FC236}">
                <a16:creationId xmlns:a16="http://schemas.microsoft.com/office/drawing/2014/main" id="{4B0D15AF-C93B-4499-AD9D-AC355433C053}"/>
              </a:ext>
            </a:extLst>
          </p:cNvPr>
          <p:cNvSpPr txBox="1">
            <a:spLocks noChangeArrowheads="1"/>
          </p:cNvSpPr>
          <p:nvPr/>
        </p:nvSpPr>
        <p:spPr>
          <a:xfrm>
            <a:off x="608792" y="1844824"/>
            <a:ext cx="4896544" cy="25923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Arial" panose="020B0604020202020204" pitchFamily="34" charset="0"/>
              <a:buNone/>
            </a:pPr>
            <a:r>
              <a:rPr lang="az-Latn-AZ" sz="3200" b="1" dirty="0">
                <a:solidFill>
                  <a:schemeClr val="accent2">
                    <a:lumMod val="50000"/>
                  </a:schemeClr>
                </a:solidFill>
              </a:rPr>
              <a:t>Metastazlar</a:t>
            </a:r>
          </a:p>
          <a:p>
            <a:pPr marL="533400" indent="-533400">
              <a:buFont typeface="Arial" panose="020B0604020202020204" pitchFamily="34" charset="0"/>
              <a:buNone/>
            </a:pPr>
            <a:endParaRPr lang="az-Latn-AZ" sz="2400" b="1" dirty="0">
              <a:solidFill>
                <a:srgbClr val="0070C0"/>
              </a:solidFill>
            </a:endParaRPr>
          </a:p>
          <a:p>
            <a:pPr marL="533400" indent="-533400">
              <a:buFont typeface="Arial" panose="020B0604020202020204" pitchFamily="34" charset="0"/>
              <a:buNone/>
            </a:pPr>
            <a:r>
              <a:rPr lang="az-Latn-AZ" sz="2400" b="1" dirty="0">
                <a:solidFill>
                  <a:srgbClr val="0070C0"/>
                </a:solidFill>
              </a:rPr>
              <a:t>Hipervaskulyar</a:t>
            </a:r>
          </a:p>
          <a:p>
            <a:pPr marL="533400" indent="-533400">
              <a:buFont typeface="Arial" panose="020B0604020202020204" pitchFamily="34" charset="0"/>
              <a:buNone/>
            </a:pPr>
            <a:r>
              <a:rPr lang="az-Latn-AZ" sz="2400" b="1" i="1" dirty="0">
                <a:solidFill>
                  <a:srgbClr val="0070C0"/>
                </a:solidFill>
              </a:rPr>
              <a:t>KT – nativ: hipodens, kalsifikasiya</a:t>
            </a:r>
          </a:p>
          <a:p>
            <a:pPr marL="533400" indent="-533400">
              <a:buFont typeface="Arial" panose="020B0604020202020204" pitchFamily="34" charset="0"/>
              <a:buNone/>
            </a:pPr>
            <a:r>
              <a:rPr lang="az-Latn-AZ" sz="2400" b="1" i="1" dirty="0">
                <a:solidFill>
                  <a:srgbClr val="0070C0"/>
                </a:solidFill>
              </a:rPr>
              <a:t>KT aretial faz – Hiperdens</a:t>
            </a:r>
            <a:endParaRPr lang="az-Latn-AZ" b="1" dirty="0">
              <a:solidFill>
                <a:srgbClr val="0070C0"/>
              </a:solidFill>
            </a:endParaRPr>
          </a:p>
        </p:txBody>
      </p:sp>
      <p:pic>
        <p:nvPicPr>
          <p:cNvPr id="7" name="Picture 8" descr="Met-1 prekontrast">
            <a:extLst>
              <a:ext uri="{FF2B5EF4-FFF2-40B4-BE49-F238E27FC236}">
                <a16:creationId xmlns:a16="http://schemas.microsoft.com/office/drawing/2014/main" id="{5D431089-B503-42AA-AFA9-60201072FC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085155" y="886714"/>
            <a:ext cx="4028357" cy="2658098"/>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10" descr="Picture">
            <a:extLst>
              <a:ext uri="{FF2B5EF4-FFF2-40B4-BE49-F238E27FC236}">
                <a16:creationId xmlns:a16="http://schemas.microsoft.com/office/drawing/2014/main" id="{B44AF7F1-CEDD-42F7-B6AE-66A8499A079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554" t="13729"/>
          <a:stretch/>
        </p:blipFill>
        <p:spPr>
          <a:xfrm>
            <a:off x="7052713" y="3687756"/>
            <a:ext cx="4060800" cy="2843192"/>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53924167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Rectangle 3">
            <a:extLst>
              <a:ext uri="{FF2B5EF4-FFF2-40B4-BE49-F238E27FC236}">
                <a16:creationId xmlns:a16="http://schemas.microsoft.com/office/drawing/2014/main" id="{EA9BC873-FB7F-4D68-8190-DC0EBD090D78}"/>
              </a:ext>
            </a:extLst>
          </p:cNvPr>
          <p:cNvSpPr txBox="1">
            <a:spLocks noChangeArrowheads="1"/>
          </p:cNvSpPr>
          <p:nvPr/>
        </p:nvSpPr>
        <p:spPr>
          <a:xfrm>
            <a:off x="479376" y="1797050"/>
            <a:ext cx="4680520" cy="4679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Arial" panose="020B0604020202020204" pitchFamily="34" charset="0"/>
              <a:buNone/>
              <a:defRPr/>
            </a:pPr>
            <a:r>
              <a:rPr lang="az-Latn-AZ" b="1" dirty="0">
                <a:solidFill>
                  <a:schemeClr val="accent2">
                    <a:lumMod val="50000"/>
                  </a:schemeClr>
                </a:solidFill>
              </a:rPr>
              <a:t>Metastazlar</a:t>
            </a:r>
          </a:p>
          <a:p>
            <a:pPr marL="533400" indent="-533400">
              <a:buFont typeface="Arial" panose="020B0604020202020204" pitchFamily="34" charset="0"/>
              <a:buNone/>
              <a:defRPr/>
            </a:pPr>
            <a:endParaRPr lang="az-Latn-AZ" b="1" dirty="0">
              <a:solidFill>
                <a:srgbClr val="C00000"/>
              </a:solidFill>
            </a:endParaRPr>
          </a:p>
          <a:p>
            <a:pPr marL="533400" indent="-533400">
              <a:buFont typeface="Arial" panose="020B0604020202020204" pitchFamily="34" charset="0"/>
              <a:buNone/>
              <a:defRPr/>
            </a:pPr>
            <a:r>
              <a:rPr lang="az-Latn-AZ" sz="2400" b="1" i="1" dirty="0">
                <a:solidFill>
                  <a:schemeClr val="accent1">
                    <a:lumMod val="75000"/>
                  </a:schemeClr>
                </a:solidFill>
              </a:rPr>
              <a:t>MRT  T1 –  hipointens</a:t>
            </a:r>
          </a:p>
          <a:p>
            <a:pPr marL="533400" indent="-533400">
              <a:buFont typeface="Arial" panose="020B0604020202020204" pitchFamily="34" charset="0"/>
              <a:buNone/>
              <a:defRPr/>
            </a:pPr>
            <a:endParaRPr lang="az-Latn-AZ" sz="2400" b="1" i="1" dirty="0">
              <a:solidFill>
                <a:schemeClr val="accent1">
                  <a:lumMod val="75000"/>
                </a:schemeClr>
              </a:solidFill>
            </a:endParaRPr>
          </a:p>
          <a:p>
            <a:pPr marL="533400" indent="-533400">
              <a:buFont typeface="Arial" panose="020B0604020202020204" pitchFamily="34" charset="0"/>
              <a:buNone/>
              <a:defRPr/>
            </a:pPr>
            <a:r>
              <a:rPr lang="az-Latn-AZ" sz="2400" b="1" i="1" dirty="0">
                <a:solidFill>
                  <a:schemeClr val="accent1">
                    <a:lumMod val="75000"/>
                  </a:schemeClr>
                </a:solidFill>
              </a:rPr>
              <a:t>MRT T2 – hədəf əlaməti</a:t>
            </a:r>
          </a:p>
          <a:p>
            <a:pPr marL="533400" indent="-533400">
              <a:buFont typeface="Arial" panose="020B0604020202020204" pitchFamily="34" charset="0"/>
              <a:buNone/>
              <a:defRPr/>
            </a:pPr>
            <a:endParaRPr lang="az-Latn-AZ" sz="2400" b="1" i="1" dirty="0">
              <a:solidFill>
                <a:schemeClr val="accent1">
                  <a:lumMod val="75000"/>
                </a:schemeClr>
              </a:solidFill>
            </a:endParaRPr>
          </a:p>
          <a:p>
            <a:pPr marL="533400" indent="-533400">
              <a:buFont typeface="Arial" panose="020B0604020202020204" pitchFamily="34" charset="0"/>
              <a:buNone/>
              <a:defRPr/>
            </a:pPr>
            <a:r>
              <a:rPr lang="az-Latn-AZ" sz="2400" b="1" i="1" dirty="0">
                <a:solidFill>
                  <a:schemeClr val="accent1">
                    <a:lumMod val="75000"/>
                  </a:schemeClr>
                </a:solidFill>
              </a:rPr>
              <a:t>Kontrastlı MRT – periferik yuyulma</a:t>
            </a:r>
            <a:endParaRPr lang="az-Latn-AZ" b="1" dirty="0">
              <a:solidFill>
                <a:schemeClr val="accent1">
                  <a:lumMod val="75000"/>
                </a:schemeClr>
              </a:solidFill>
            </a:endParaRPr>
          </a:p>
        </p:txBody>
      </p:sp>
      <p:pic>
        <p:nvPicPr>
          <p:cNvPr id="7" name="Picture 7" descr="Picture 001">
            <a:extLst>
              <a:ext uri="{FF2B5EF4-FFF2-40B4-BE49-F238E27FC236}">
                <a16:creationId xmlns:a16="http://schemas.microsoft.com/office/drawing/2014/main" id="{CDCB22BB-5298-4226-8FED-787EC6C85E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6188729" y="806450"/>
            <a:ext cx="3706813" cy="2779713"/>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9" descr="Picture 003">
            <a:extLst>
              <a:ext uri="{FF2B5EF4-FFF2-40B4-BE49-F238E27FC236}">
                <a16:creationId xmlns:a16="http://schemas.microsoft.com/office/drawing/2014/main" id="{4780642F-5C3F-4F58-A45E-0245CD2A47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096000" y="3646339"/>
            <a:ext cx="3852863" cy="2890837"/>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8211151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Rectangle 3">
            <a:extLst>
              <a:ext uri="{FF2B5EF4-FFF2-40B4-BE49-F238E27FC236}">
                <a16:creationId xmlns:a16="http://schemas.microsoft.com/office/drawing/2014/main" id="{61BF75A0-D6B0-4519-BF02-CAF6685B78E2}"/>
              </a:ext>
            </a:extLst>
          </p:cNvPr>
          <p:cNvSpPr txBox="1">
            <a:spLocks noChangeArrowheads="1"/>
          </p:cNvSpPr>
          <p:nvPr/>
        </p:nvSpPr>
        <p:spPr>
          <a:xfrm>
            <a:off x="4655840" y="1412776"/>
            <a:ext cx="3887787" cy="18002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Arial" panose="020B0604020202020204" pitchFamily="34" charset="0"/>
              <a:buNone/>
            </a:pPr>
            <a:r>
              <a:rPr lang="az-Latn-AZ" b="1" dirty="0">
                <a:solidFill>
                  <a:schemeClr val="accent2">
                    <a:lumMod val="50000"/>
                  </a:schemeClr>
                </a:solidFill>
              </a:rPr>
              <a:t>Metastazlar</a:t>
            </a:r>
          </a:p>
          <a:p>
            <a:pPr marL="533400" indent="-533400">
              <a:buFont typeface="Arial" panose="020B0604020202020204" pitchFamily="34" charset="0"/>
              <a:buNone/>
            </a:pPr>
            <a:r>
              <a:rPr lang="az-Latn-AZ" sz="2000" b="1" dirty="0">
                <a:solidFill>
                  <a:srgbClr val="0070C0"/>
                </a:solidFill>
              </a:rPr>
              <a:t>Periferik haşıyə</a:t>
            </a:r>
            <a:endParaRPr lang="az-Latn-AZ" sz="2400" b="1" dirty="0">
              <a:solidFill>
                <a:srgbClr val="0070C0"/>
              </a:solidFill>
            </a:endParaRPr>
          </a:p>
        </p:txBody>
      </p:sp>
      <p:pic>
        <p:nvPicPr>
          <p:cNvPr id="7" name="Picture 7" descr="Met-USM">
            <a:extLst>
              <a:ext uri="{FF2B5EF4-FFF2-40B4-BE49-F238E27FC236}">
                <a16:creationId xmlns:a16="http://schemas.microsoft.com/office/drawing/2014/main" id="{B8680A3C-C6E9-44E4-97D2-4DDF27B082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601285" y="2861795"/>
            <a:ext cx="4911558" cy="3674016"/>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9" descr="Metastaz">
            <a:extLst>
              <a:ext uri="{FF2B5EF4-FFF2-40B4-BE49-F238E27FC236}">
                <a16:creationId xmlns:a16="http://schemas.microsoft.com/office/drawing/2014/main" id="{0DE0786E-8DD6-4EB3-8078-0D3FA4FFF6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960096" y="2861795"/>
            <a:ext cx="4896544" cy="3674016"/>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21571927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fontAlgn="auto">
              <a:spcAft>
                <a:spcPts val="0"/>
              </a:spcAft>
              <a:defRPr/>
            </a:pPr>
            <a:r>
              <a:rPr lang="az-Latn-AZ" sz="2800" dirty="0">
                <a:solidFill>
                  <a:schemeClr val="accent2">
                    <a:lumMod val="50000"/>
                  </a:schemeClr>
                </a:solidFill>
              </a:rPr>
              <a:t>Kolorektal metastaz</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6" name="Picture 2" descr="C:\Documents and Settings\PC\Desktop\Qaraciyar Pakizat\DSCN4291.JPG">
            <a:extLst>
              <a:ext uri="{FF2B5EF4-FFF2-40B4-BE49-F238E27FC236}">
                <a16:creationId xmlns:a16="http://schemas.microsoft.com/office/drawing/2014/main" id="{7B832E73-C6EE-4DAC-BAB9-D697F219CAD4}"/>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l="3717" t="16559" r="1768" b="8842"/>
          <a:stretch>
            <a:fillRect/>
          </a:stretch>
        </p:blipFill>
        <p:spPr bwMode="auto">
          <a:xfrm>
            <a:off x="2420645" y="1526975"/>
            <a:ext cx="735071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8D36882D-12D1-422B-B4DC-2C08226A88CD}"/>
              </a:ext>
            </a:extLst>
          </p:cNvPr>
          <p:cNvSpPr txBox="1"/>
          <p:nvPr/>
        </p:nvSpPr>
        <p:spPr>
          <a:xfrm>
            <a:off x="5663952" y="836712"/>
            <a:ext cx="612668" cy="584775"/>
          </a:xfrm>
          <a:prstGeom prst="rect">
            <a:avLst/>
          </a:prstGeom>
          <a:noFill/>
        </p:spPr>
        <p:txBody>
          <a:bodyPr wrap="none" rtlCol="0">
            <a:spAutoFit/>
          </a:bodyPr>
          <a:lstStyle/>
          <a:p>
            <a:r>
              <a:rPr lang="az-Latn-AZ" sz="3200" b="1" dirty="0"/>
              <a:t>KT</a:t>
            </a:r>
            <a:endParaRPr lang="en-US" sz="3200" b="1" dirty="0"/>
          </a:p>
        </p:txBody>
      </p:sp>
    </p:spTree>
    <p:extLst>
      <p:ext uri="{BB962C8B-B14F-4D97-AF65-F5344CB8AC3E}">
        <p14:creationId xmlns:p14="http://schemas.microsoft.com/office/powerpoint/2010/main" val="4516618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fontAlgn="auto">
              <a:spcAft>
                <a:spcPts val="0"/>
              </a:spcAft>
              <a:defRPr/>
            </a:pPr>
            <a:r>
              <a:rPr lang="az-Latn-AZ" sz="2800" dirty="0">
                <a:solidFill>
                  <a:schemeClr val="accent2">
                    <a:lumMod val="50000"/>
                  </a:schemeClr>
                </a:solidFill>
              </a:rPr>
              <a:t>Kolorektal metastaz</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pic>
        <p:nvPicPr>
          <p:cNvPr id="7" name="Picture 2" descr="C:\Documents and Settings\PC\Desktop\Qaraciyar Pakizat\DSCN4294.JPG">
            <a:extLst>
              <a:ext uri="{FF2B5EF4-FFF2-40B4-BE49-F238E27FC236}">
                <a16:creationId xmlns:a16="http://schemas.microsoft.com/office/drawing/2014/main" id="{38F1BAF0-849D-40E1-8258-9264187A4B96}"/>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l="4681" t="16560" r="4662" b="1125"/>
          <a:stretch>
            <a:fillRect/>
          </a:stretch>
        </p:blipFill>
        <p:spPr bwMode="auto">
          <a:xfrm>
            <a:off x="2350121" y="1825625"/>
            <a:ext cx="749175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14791520-E886-4E78-9479-F6EB4D7CE686}"/>
              </a:ext>
            </a:extLst>
          </p:cNvPr>
          <p:cNvSpPr txBox="1"/>
          <p:nvPr/>
        </p:nvSpPr>
        <p:spPr>
          <a:xfrm>
            <a:off x="4439816" y="1105242"/>
            <a:ext cx="3739742" cy="584775"/>
          </a:xfrm>
          <a:prstGeom prst="rect">
            <a:avLst/>
          </a:prstGeom>
          <a:noFill/>
        </p:spPr>
        <p:txBody>
          <a:bodyPr wrap="none" rtlCol="0">
            <a:spAutoFit/>
          </a:bodyPr>
          <a:lstStyle/>
          <a:p>
            <a:r>
              <a:rPr lang="az-Latn-AZ" sz="3200" b="1" dirty="0"/>
              <a:t>Əməliyyatdaxili USM</a:t>
            </a:r>
            <a:endParaRPr lang="en-US" sz="3200" b="1" dirty="0"/>
          </a:p>
        </p:txBody>
      </p:sp>
    </p:spTree>
    <p:extLst>
      <p:ext uri="{BB962C8B-B14F-4D97-AF65-F5344CB8AC3E}">
        <p14:creationId xmlns:p14="http://schemas.microsoft.com/office/powerpoint/2010/main" val="52372117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fontAlgn="auto">
              <a:spcAft>
                <a:spcPts val="0"/>
              </a:spcAft>
              <a:defRPr/>
            </a:pPr>
            <a:r>
              <a:rPr lang="az-Latn-AZ" sz="2800" dirty="0">
                <a:solidFill>
                  <a:schemeClr val="accent2">
                    <a:lumMod val="50000"/>
                  </a:schemeClr>
                </a:solidFill>
              </a:rPr>
              <a:t>Kolorektal metastaz</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8" name="TextBox 7">
            <a:extLst>
              <a:ext uri="{FF2B5EF4-FFF2-40B4-BE49-F238E27FC236}">
                <a16:creationId xmlns:a16="http://schemas.microsoft.com/office/drawing/2014/main" id="{14791520-E886-4E78-9479-F6EB4D7CE686}"/>
              </a:ext>
            </a:extLst>
          </p:cNvPr>
          <p:cNvSpPr txBox="1"/>
          <p:nvPr/>
        </p:nvSpPr>
        <p:spPr>
          <a:xfrm>
            <a:off x="4367808" y="681037"/>
            <a:ext cx="2826030" cy="584775"/>
          </a:xfrm>
          <a:prstGeom prst="rect">
            <a:avLst/>
          </a:prstGeom>
          <a:noFill/>
        </p:spPr>
        <p:txBody>
          <a:bodyPr wrap="none" rtlCol="0">
            <a:spAutoFit/>
          </a:bodyPr>
          <a:lstStyle/>
          <a:p>
            <a:r>
              <a:rPr lang="az-Latn-AZ" sz="3200" b="1" dirty="0"/>
              <a:t>Əməliyyatdaxili</a:t>
            </a:r>
            <a:endParaRPr lang="en-US" sz="3200" b="1" dirty="0"/>
          </a:p>
        </p:txBody>
      </p:sp>
      <p:pic>
        <p:nvPicPr>
          <p:cNvPr id="9" name="Picture 4" descr="C:\Documents and Settings\PC\Desktop\Qaraciyar Pakizat\DSCN4302.JPG">
            <a:extLst>
              <a:ext uri="{FF2B5EF4-FFF2-40B4-BE49-F238E27FC236}">
                <a16:creationId xmlns:a16="http://schemas.microsoft.com/office/drawing/2014/main" id="{DE49D89B-93C0-4E94-9B71-751D028721C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5556" t="7407"/>
          <a:stretch>
            <a:fillRect/>
          </a:stretch>
        </p:blipFill>
        <p:spPr>
          <a:xfrm>
            <a:off x="1775520" y="1377026"/>
            <a:ext cx="8640959" cy="4799937"/>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85113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fontAlgn="auto">
              <a:spcAft>
                <a:spcPts val="0"/>
              </a:spcAft>
              <a:defRPr/>
            </a:pPr>
            <a:r>
              <a:rPr lang="az-Latn-AZ" sz="2800" dirty="0">
                <a:solidFill>
                  <a:schemeClr val="accent2">
                    <a:lumMod val="50000"/>
                  </a:schemeClr>
                </a:solidFill>
              </a:rPr>
              <a:t>Kolorektal metastaz</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8" name="TextBox 7">
            <a:extLst>
              <a:ext uri="{FF2B5EF4-FFF2-40B4-BE49-F238E27FC236}">
                <a16:creationId xmlns:a16="http://schemas.microsoft.com/office/drawing/2014/main" id="{14791520-E886-4E78-9479-F6EB4D7CE686}"/>
              </a:ext>
            </a:extLst>
          </p:cNvPr>
          <p:cNvSpPr txBox="1"/>
          <p:nvPr/>
        </p:nvSpPr>
        <p:spPr>
          <a:xfrm>
            <a:off x="2983914" y="992310"/>
            <a:ext cx="6586740" cy="584775"/>
          </a:xfrm>
          <a:prstGeom prst="rect">
            <a:avLst/>
          </a:prstGeom>
          <a:noFill/>
        </p:spPr>
        <p:txBody>
          <a:bodyPr wrap="none" rtlCol="0">
            <a:spAutoFit/>
          </a:bodyPr>
          <a:lstStyle/>
          <a:p>
            <a:r>
              <a:rPr lang="az-Latn-AZ" sz="3200" b="1" dirty="0"/>
              <a:t>Rezeksiya olunmuş sağ pay və törəmə</a:t>
            </a:r>
            <a:endParaRPr lang="en-US" sz="3200" b="1" dirty="0"/>
          </a:p>
        </p:txBody>
      </p:sp>
      <p:pic>
        <p:nvPicPr>
          <p:cNvPr id="10" name="Picture 2" descr="C:\Documents and Settings\PC\Desktop\Qaraciyar Pakizat\DSCN4318.JPG">
            <a:extLst>
              <a:ext uri="{FF2B5EF4-FFF2-40B4-BE49-F238E27FC236}">
                <a16:creationId xmlns:a16="http://schemas.microsoft.com/office/drawing/2014/main" id="{D08CFC2E-3D54-4394-86EF-73273C66B4B5}"/>
              </a:ext>
            </a:extLst>
          </p:cNvPr>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l="11111" t="1852" r="11111" b="1852"/>
          <a:stretch>
            <a:fillRect/>
          </a:stretch>
        </p:blipFill>
        <p:spPr>
          <a:xfrm>
            <a:off x="767408" y="1825625"/>
            <a:ext cx="4804562" cy="4351338"/>
          </a:xfrm>
          <a:noFill/>
          <a:extLst>
            <a:ext uri="{909E8E84-426E-40DD-AFC4-6F175D3DCCD1}">
              <a14:hiddenFill xmlns:a14="http://schemas.microsoft.com/office/drawing/2010/main">
                <a:solidFill>
                  <a:srgbClr val="FFFFFF"/>
                </a:solidFill>
              </a14:hiddenFill>
            </a:ext>
          </a:extLst>
        </p:spPr>
      </p:pic>
      <p:pic>
        <p:nvPicPr>
          <p:cNvPr id="11" name="Picture 4" descr="C:\Documents and Settings\PC\Desktop\Qaraciyar Pakizat\DSCN4321.JPG">
            <a:extLst>
              <a:ext uri="{FF2B5EF4-FFF2-40B4-BE49-F238E27FC236}">
                <a16:creationId xmlns:a16="http://schemas.microsoft.com/office/drawing/2014/main" id="{4FBD5A7C-593A-47FF-B080-809056B18314}"/>
              </a:ext>
            </a:extLst>
          </p:cNvPr>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l="4167" r="13889" b="5556"/>
          <a:stretch>
            <a:fillRect/>
          </a:stretch>
        </p:blipFill>
        <p:spPr>
          <a:xfrm>
            <a:off x="6459016" y="1825624"/>
            <a:ext cx="5181600" cy="4308533"/>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829408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Rectangle 3">
            <a:extLst>
              <a:ext uri="{FF2B5EF4-FFF2-40B4-BE49-F238E27FC236}">
                <a16:creationId xmlns:a16="http://schemas.microsoft.com/office/drawing/2014/main" id="{FF44331E-E2E5-4600-B684-74AE313138C3}"/>
              </a:ext>
            </a:extLst>
          </p:cNvPr>
          <p:cNvSpPr txBox="1">
            <a:spLocks noChangeArrowheads="1"/>
          </p:cNvSpPr>
          <p:nvPr/>
        </p:nvSpPr>
        <p:spPr>
          <a:xfrm>
            <a:off x="390939" y="1067222"/>
            <a:ext cx="5184576" cy="4349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gn="ctr">
              <a:buFont typeface="Arial" panose="020B0604020202020204" pitchFamily="34" charset="0"/>
              <a:buNone/>
            </a:pPr>
            <a:r>
              <a:rPr lang="az-Latn-AZ" sz="2400" b="1" dirty="0">
                <a:solidFill>
                  <a:schemeClr val="accent1">
                    <a:lumMod val="75000"/>
                  </a:schemeClr>
                </a:solidFill>
              </a:rPr>
              <a:t>Fokal nodulyar hiperplaziya</a:t>
            </a:r>
            <a:endParaRPr lang="az-Latn-AZ" sz="2000" b="1" dirty="0"/>
          </a:p>
        </p:txBody>
      </p:sp>
      <p:pic>
        <p:nvPicPr>
          <p:cNvPr id="7" name="Picture 7" descr="Picture 001">
            <a:extLst>
              <a:ext uri="{FF2B5EF4-FFF2-40B4-BE49-F238E27FC236}">
                <a16:creationId xmlns:a16="http://schemas.microsoft.com/office/drawing/2014/main" id="{8FCB7EC3-D3C4-449F-AF77-2B7245A481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247" r="2629" b="5776"/>
          <a:stretch/>
        </p:blipFill>
        <p:spPr>
          <a:xfrm>
            <a:off x="6456023" y="3896466"/>
            <a:ext cx="4191000" cy="2628878"/>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extBox 1">
            <a:extLst>
              <a:ext uri="{FF2B5EF4-FFF2-40B4-BE49-F238E27FC236}">
                <a16:creationId xmlns:a16="http://schemas.microsoft.com/office/drawing/2014/main" id="{0BF17319-8B95-4EDA-BA29-755FD9103F12}"/>
              </a:ext>
            </a:extLst>
          </p:cNvPr>
          <p:cNvSpPr txBox="1"/>
          <p:nvPr/>
        </p:nvSpPr>
        <p:spPr>
          <a:xfrm>
            <a:off x="654993" y="5930116"/>
            <a:ext cx="4656468" cy="523220"/>
          </a:xfrm>
          <a:prstGeom prst="rect">
            <a:avLst/>
          </a:prstGeom>
          <a:noFill/>
        </p:spPr>
        <p:txBody>
          <a:bodyPr wrap="none" rtlCol="0">
            <a:spAutoFit/>
          </a:bodyPr>
          <a:lstStyle/>
          <a:p>
            <a:pPr algn="ctr"/>
            <a:r>
              <a:rPr lang="az-Latn-AZ" sz="2800" b="1" dirty="0">
                <a:solidFill>
                  <a:srgbClr val="8A0000"/>
                </a:solidFill>
              </a:rPr>
              <a:t>Hepatospesifik kontrastlı MRT</a:t>
            </a:r>
            <a:endParaRPr lang="en-US" sz="2800" b="1" dirty="0">
              <a:solidFill>
                <a:srgbClr val="8A0000"/>
              </a:solidFill>
            </a:endParaRPr>
          </a:p>
        </p:txBody>
      </p:sp>
      <p:sp>
        <p:nvSpPr>
          <p:cNvPr id="4" name="TextBox 3">
            <a:extLst>
              <a:ext uri="{FF2B5EF4-FFF2-40B4-BE49-F238E27FC236}">
                <a16:creationId xmlns:a16="http://schemas.microsoft.com/office/drawing/2014/main" id="{A3F6FC7E-D7FC-4BC6-B57C-4CAB847079E2}"/>
              </a:ext>
            </a:extLst>
          </p:cNvPr>
          <p:cNvSpPr txBox="1"/>
          <p:nvPr/>
        </p:nvSpPr>
        <p:spPr>
          <a:xfrm>
            <a:off x="1728300" y="4877292"/>
            <a:ext cx="2509854" cy="369332"/>
          </a:xfrm>
          <a:prstGeom prst="rect">
            <a:avLst/>
          </a:prstGeom>
          <a:noFill/>
        </p:spPr>
        <p:txBody>
          <a:bodyPr wrap="none" rtlCol="0">
            <a:spAutoFit/>
          </a:bodyPr>
          <a:lstStyle/>
          <a:p>
            <a:pPr algn="ctr"/>
            <a:r>
              <a:rPr lang="az-Latn-AZ" b="1" dirty="0"/>
              <a:t>Diaqnostik çətinlik varsa</a:t>
            </a:r>
            <a:endParaRPr lang="en-US" b="1" dirty="0"/>
          </a:p>
        </p:txBody>
      </p:sp>
      <p:sp>
        <p:nvSpPr>
          <p:cNvPr id="11" name="Rectangle 3">
            <a:extLst>
              <a:ext uri="{FF2B5EF4-FFF2-40B4-BE49-F238E27FC236}">
                <a16:creationId xmlns:a16="http://schemas.microsoft.com/office/drawing/2014/main" id="{AD005401-41E6-4BB2-B898-20BAB857D393}"/>
              </a:ext>
            </a:extLst>
          </p:cNvPr>
          <p:cNvSpPr txBox="1">
            <a:spLocks noChangeArrowheads="1"/>
          </p:cNvSpPr>
          <p:nvPr/>
        </p:nvSpPr>
        <p:spPr>
          <a:xfrm>
            <a:off x="390939" y="2061518"/>
            <a:ext cx="5184576" cy="2219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az-Latn-AZ" sz="2400" b="1" dirty="0"/>
              <a:t>KT nativ</a:t>
            </a:r>
          </a:p>
          <a:p>
            <a:pPr lvl="1"/>
            <a:r>
              <a:rPr lang="az-Latn-AZ" sz="1800" b="1" dirty="0"/>
              <a:t>Homogen, izo-, hipodense</a:t>
            </a:r>
          </a:p>
          <a:p>
            <a:r>
              <a:rPr lang="az-Latn-AZ" sz="2400" b="1" dirty="0"/>
              <a:t>KT kontrastlı </a:t>
            </a:r>
          </a:p>
          <a:p>
            <a:pPr lvl="1"/>
            <a:r>
              <a:rPr lang="az-Latn-AZ" sz="1800" b="1" dirty="0"/>
              <a:t>arterial faza – hiperdens + mərkəzi çapıq</a:t>
            </a:r>
          </a:p>
          <a:p>
            <a:pPr lvl="1"/>
            <a:r>
              <a:rPr lang="az-Latn-AZ" sz="1800" b="1" dirty="0"/>
              <a:t>Venoz faza -  izodens</a:t>
            </a:r>
          </a:p>
          <a:p>
            <a:r>
              <a:rPr lang="az-Latn-AZ" sz="2400" b="1" dirty="0"/>
              <a:t>MRT  T2 - mərkəzi çapıq  hiperintens</a:t>
            </a:r>
          </a:p>
        </p:txBody>
      </p:sp>
      <p:cxnSp>
        <p:nvCxnSpPr>
          <p:cNvPr id="10" name="Straight Arrow Connector 9">
            <a:extLst>
              <a:ext uri="{FF2B5EF4-FFF2-40B4-BE49-F238E27FC236}">
                <a16:creationId xmlns:a16="http://schemas.microsoft.com/office/drawing/2014/main" id="{4ED3424A-DDDC-4DB5-AFF9-BE20A60F1E7D}"/>
              </a:ext>
            </a:extLst>
          </p:cNvPr>
          <p:cNvCxnSpPr>
            <a:cxnSpLocks/>
            <a:stCxn id="6" idx="2"/>
            <a:endCxn id="11" idx="0"/>
          </p:cNvCxnSpPr>
          <p:nvPr/>
        </p:nvCxnSpPr>
        <p:spPr>
          <a:xfrm>
            <a:off x="2983227" y="1502208"/>
            <a:ext cx="0" cy="55931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EBA0F248-E3F9-4199-A4C8-7856ACAD9FA5}"/>
              </a:ext>
            </a:extLst>
          </p:cNvPr>
          <p:cNvCxnSpPr>
            <a:cxnSpLocks/>
            <a:stCxn id="11" idx="2"/>
            <a:endCxn id="4" idx="0"/>
          </p:cNvCxnSpPr>
          <p:nvPr/>
        </p:nvCxnSpPr>
        <p:spPr>
          <a:xfrm>
            <a:off x="2983227" y="4280717"/>
            <a:ext cx="0" cy="59657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8771788E-B11B-48BA-8834-A7CD1655018D}"/>
              </a:ext>
            </a:extLst>
          </p:cNvPr>
          <p:cNvCxnSpPr>
            <a:cxnSpLocks/>
            <a:stCxn id="4" idx="2"/>
            <a:endCxn id="2" idx="0"/>
          </p:cNvCxnSpPr>
          <p:nvPr/>
        </p:nvCxnSpPr>
        <p:spPr>
          <a:xfrm>
            <a:off x="2983227" y="5246624"/>
            <a:ext cx="0" cy="68349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4" name="Picture 2" descr="ÐÐ¾ÑÐ¾Ð¶ÐµÐµ Ð¸Ð·Ð¾Ð±ÑÐ°Ð¶ÐµÐ½Ð¸Ðµ">
            <a:extLst>
              <a:ext uri="{FF2B5EF4-FFF2-40B4-BE49-F238E27FC236}">
                <a16:creationId xmlns:a16="http://schemas.microsoft.com/office/drawing/2014/main" id="{92D282DF-3DE0-4A2C-97AF-FF407FD5D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6040" y="865831"/>
            <a:ext cx="4191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86901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Rectangle 3">
            <a:extLst>
              <a:ext uri="{FF2B5EF4-FFF2-40B4-BE49-F238E27FC236}">
                <a16:creationId xmlns:a16="http://schemas.microsoft.com/office/drawing/2014/main" id="{71679364-B0F4-49F4-B7B2-3AC95EFA9F81}"/>
              </a:ext>
            </a:extLst>
          </p:cNvPr>
          <p:cNvSpPr txBox="1">
            <a:spLocks noChangeArrowheads="1"/>
          </p:cNvSpPr>
          <p:nvPr/>
        </p:nvSpPr>
        <p:spPr>
          <a:xfrm>
            <a:off x="767408" y="1121074"/>
            <a:ext cx="3887787" cy="46158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gn="ctr">
              <a:buFont typeface="Arial" panose="020B0604020202020204" pitchFamily="34" charset="0"/>
              <a:buNone/>
            </a:pPr>
            <a:r>
              <a:rPr lang="az-Latn-AZ" b="1" dirty="0">
                <a:solidFill>
                  <a:srgbClr val="0070C0"/>
                </a:solidFill>
              </a:rPr>
              <a:t>Hepatik adenoma</a:t>
            </a:r>
          </a:p>
          <a:p>
            <a:pPr marL="533400" indent="-533400" algn="ctr">
              <a:buFont typeface="Arial" panose="020B0604020202020204" pitchFamily="34" charset="0"/>
              <a:buNone/>
            </a:pPr>
            <a:endParaRPr lang="az-Latn-AZ" b="1" dirty="0">
              <a:solidFill>
                <a:srgbClr val="0070C0"/>
              </a:solidFill>
            </a:endParaRPr>
          </a:p>
          <a:p>
            <a:pPr marL="533400" indent="-533400">
              <a:buFont typeface="Arial" panose="020B0604020202020204" pitchFamily="34" charset="0"/>
              <a:buNone/>
            </a:pPr>
            <a:r>
              <a:rPr lang="az-Latn-AZ" sz="2000" b="1" i="1" dirty="0"/>
              <a:t>Hepatositlərdə yağ, hemorragiya, nekroz var</a:t>
            </a:r>
          </a:p>
          <a:p>
            <a:pPr marL="533400" indent="-533400">
              <a:buFont typeface="Arial" panose="020B0604020202020204" pitchFamily="34" charset="0"/>
              <a:buNone/>
            </a:pPr>
            <a:r>
              <a:rPr lang="az-Latn-AZ" sz="2000" b="1" i="1" dirty="0"/>
              <a:t>Öd yolları və portal trakt yox</a:t>
            </a:r>
          </a:p>
          <a:p>
            <a:pPr marL="533400" indent="-533400">
              <a:buFont typeface="Arial" panose="020B0604020202020204" pitchFamily="34" charset="0"/>
              <a:buNone/>
            </a:pPr>
            <a:endParaRPr lang="az-Latn-AZ" sz="2000" b="1" i="1" dirty="0"/>
          </a:p>
          <a:p>
            <a:pPr marL="533400" indent="-533400">
              <a:buFont typeface="Arial" panose="020B0604020202020204" pitchFamily="34" charset="0"/>
              <a:buNone/>
            </a:pPr>
            <a:r>
              <a:rPr lang="az-Latn-AZ" sz="2400" b="1" dirty="0"/>
              <a:t>KT nativ </a:t>
            </a:r>
          </a:p>
          <a:p>
            <a:pPr marL="914400" lvl="1" indent="-457200">
              <a:buFont typeface="Arial" panose="020B0604020202020204" pitchFamily="34" charset="0"/>
              <a:buNone/>
            </a:pPr>
            <a:r>
              <a:rPr lang="az-Latn-AZ" sz="2000" b="1" dirty="0"/>
              <a:t>hipodens – yağ olduğu üçün</a:t>
            </a:r>
          </a:p>
          <a:p>
            <a:pPr marL="914400" lvl="1" indent="-457200">
              <a:buFont typeface="Arial" panose="020B0604020202020204" pitchFamily="34" charset="0"/>
              <a:buNone/>
            </a:pPr>
            <a:r>
              <a:rPr lang="az-Latn-AZ" sz="2000" b="1" dirty="0"/>
              <a:t>hiperdens- qanaxma varsa</a:t>
            </a:r>
          </a:p>
          <a:p>
            <a:pPr marL="914400" lvl="1" indent="-457200">
              <a:buFont typeface="Arial" panose="020B0604020202020204" pitchFamily="34" charset="0"/>
              <a:buNone/>
            </a:pPr>
            <a:endParaRPr lang="az-Latn-AZ" sz="2000" b="1" dirty="0"/>
          </a:p>
          <a:p>
            <a:pPr marL="533400" indent="-533400">
              <a:buFont typeface="Arial" panose="020B0604020202020204" pitchFamily="34" charset="0"/>
              <a:buNone/>
            </a:pPr>
            <a:r>
              <a:rPr lang="az-Latn-AZ" sz="2400" b="1" dirty="0"/>
              <a:t>KT kontrastlı </a:t>
            </a:r>
          </a:p>
          <a:p>
            <a:pPr marL="990600" lvl="1" indent="-533400">
              <a:buNone/>
            </a:pPr>
            <a:r>
              <a:rPr lang="az-Latn-AZ" sz="2000" b="1" dirty="0"/>
              <a:t>arterial faza – hiperdens</a:t>
            </a:r>
          </a:p>
          <a:p>
            <a:pPr marL="990600" lvl="1" indent="-533400">
              <a:buNone/>
            </a:pPr>
            <a:r>
              <a:rPr lang="az-Latn-AZ" sz="2000" b="1" dirty="0"/>
              <a:t>venoz faza - izodens</a:t>
            </a:r>
          </a:p>
        </p:txBody>
      </p:sp>
      <p:pic>
        <p:nvPicPr>
          <p:cNvPr id="2052" name="Picture 4" descr="ÐÐ°ÑÑÐ¸Ð½ÐºÐ¸ Ð¿Ð¾ Ð·Ð°Ð¿ÑÐ¾ÑÑ hepatic adenoma">
            <a:extLst>
              <a:ext uri="{FF2B5EF4-FFF2-40B4-BE49-F238E27FC236}">
                <a16:creationId xmlns:a16="http://schemas.microsoft.com/office/drawing/2014/main" id="{907E6AF3-076D-4027-A9C7-D18C5694A1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1913" y="1604197"/>
            <a:ext cx="6356569"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22259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pPr fontAlgn="auto">
              <a:spcAft>
                <a:spcPts val="0"/>
              </a:spcAft>
              <a:defRPr/>
            </a:pPr>
            <a:r>
              <a:rPr lang="az-Latn-AZ" sz="2800" dirty="0">
                <a:solidFill>
                  <a:schemeClr val="accent2">
                    <a:lumMod val="50000"/>
                  </a:schemeClr>
                </a:solidFill>
              </a:rPr>
              <a:t>Toxumalı törəmnin xarakterini təyin etmə</a:t>
            </a:r>
            <a:endParaRPr lang="az-Latn-AZ" sz="2800" dirty="0">
              <a:solidFill>
                <a:srgbClr val="C00000"/>
              </a:solidFill>
              <a:latin typeface="Times New Roman" pitchFamily="18" charset="0"/>
            </a:endParaRPr>
          </a:p>
        </p:txBody>
      </p:sp>
      <p:sp>
        <p:nvSpPr>
          <p:cNvPr id="53252" name="Footer Placeholder 6"/>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5" name="TextBox 4">
            <a:extLst>
              <a:ext uri="{FF2B5EF4-FFF2-40B4-BE49-F238E27FC236}">
                <a16:creationId xmlns:a16="http://schemas.microsoft.com/office/drawing/2014/main" id="{A0CA6840-FF4A-4AAD-A4D7-77E230A57999}"/>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Rectangle 3">
            <a:extLst>
              <a:ext uri="{FF2B5EF4-FFF2-40B4-BE49-F238E27FC236}">
                <a16:creationId xmlns:a16="http://schemas.microsoft.com/office/drawing/2014/main" id="{2744FB36-C515-4F32-AC9A-571235A303F1}"/>
              </a:ext>
            </a:extLst>
          </p:cNvPr>
          <p:cNvSpPr txBox="1">
            <a:spLocks noChangeArrowheads="1"/>
          </p:cNvSpPr>
          <p:nvPr/>
        </p:nvSpPr>
        <p:spPr>
          <a:xfrm>
            <a:off x="524624" y="1388270"/>
            <a:ext cx="3887787" cy="43926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gn="ctr">
              <a:buFont typeface="Arial" panose="020B0604020202020204" pitchFamily="34" charset="0"/>
              <a:buNone/>
            </a:pPr>
            <a:r>
              <a:rPr lang="az-Latn-AZ" b="1" dirty="0">
                <a:solidFill>
                  <a:srgbClr val="0070C0"/>
                </a:solidFill>
              </a:rPr>
              <a:t>Hepatik adenoma</a:t>
            </a:r>
          </a:p>
          <a:p>
            <a:pPr marL="533400" indent="-533400">
              <a:buFont typeface="Arial" panose="020B0604020202020204" pitchFamily="34" charset="0"/>
              <a:buNone/>
            </a:pPr>
            <a:endParaRPr lang="az-Latn-AZ" sz="2400" b="1" dirty="0">
              <a:solidFill>
                <a:srgbClr val="0070C0"/>
              </a:solidFill>
            </a:endParaRPr>
          </a:p>
          <a:p>
            <a:pPr marL="533400" indent="-533400">
              <a:buFont typeface="Arial" panose="020B0604020202020204" pitchFamily="34" charset="0"/>
              <a:buNone/>
            </a:pPr>
            <a:r>
              <a:rPr lang="az-Latn-AZ" b="1" dirty="0"/>
              <a:t>MRT  T1 </a:t>
            </a:r>
          </a:p>
          <a:p>
            <a:pPr marL="990600" lvl="1" indent="-533400">
              <a:buNone/>
            </a:pPr>
            <a:r>
              <a:rPr lang="az-Latn-AZ" b="1" dirty="0"/>
              <a:t>Hiperintens</a:t>
            </a:r>
          </a:p>
          <a:p>
            <a:pPr marL="914400" lvl="1" indent="-457200">
              <a:buFont typeface="Arial" panose="020B0604020202020204" pitchFamily="34" charset="0"/>
              <a:buNone/>
            </a:pPr>
            <a:endParaRPr lang="az-Latn-AZ" b="1" dirty="0"/>
          </a:p>
          <a:p>
            <a:pPr marL="533400" indent="-533400">
              <a:buFont typeface="Arial" panose="020B0604020202020204" pitchFamily="34" charset="0"/>
              <a:buNone/>
            </a:pPr>
            <a:r>
              <a:rPr lang="az-Latn-AZ" b="1" dirty="0"/>
              <a:t>MRT T2 </a:t>
            </a:r>
          </a:p>
          <a:p>
            <a:pPr marL="990600" lvl="1" indent="-533400">
              <a:buNone/>
            </a:pPr>
            <a:r>
              <a:rPr lang="az-Latn-AZ" b="1" dirty="0"/>
              <a:t>Hiperintens</a:t>
            </a:r>
          </a:p>
          <a:p>
            <a:pPr marL="533400" indent="-533400">
              <a:buFont typeface="Arial" panose="020B0604020202020204" pitchFamily="34" charset="0"/>
              <a:buNone/>
            </a:pPr>
            <a:endParaRPr lang="az-Latn-AZ" b="1" dirty="0"/>
          </a:p>
          <a:p>
            <a:pPr marL="533400" indent="-533400">
              <a:buFont typeface="Arial" panose="020B0604020202020204" pitchFamily="34" charset="0"/>
              <a:buNone/>
            </a:pPr>
            <a:r>
              <a:rPr lang="az-Latn-AZ" b="1" dirty="0"/>
              <a:t>Fat ST itir</a:t>
            </a:r>
          </a:p>
        </p:txBody>
      </p:sp>
      <p:pic>
        <p:nvPicPr>
          <p:cNvPr id="7" name="Picture 4" descr="Picture 003">
            <a:extLst>
              <a:ext uri="{FF2B5EF4-FFF2-40B4-BE49-F238E27FC236}">
                <a16:creationId xmlns:a16="http://schemas.microsoft.com/office/drawing/2014/main" id="{0B3A9727-715F-4E61-A604-3F408572E86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6384032" y="926904"/>
            <a:ext cx="3524246" cy="2643184"/>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5" descr="Picture 004">
            <a:extLst>
              <a:ext uri="{FF2B5EF4-FFF2-40B4-BE49-F238E27FC236}">
                <a16:creationId xmlns:a16="http://schemas.microsoft.com/office/drawing/2014/main" id="{AD1D4021-FC04-4C77-AA13-C9A23B65177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6240016" y="3740152"/>
            <a:ext cx="3816350" cy="2755696"/>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Text Box 6">
            <a:extLst>
              <a:ext uri="{FF2B5EF4-FFF2-40B4-BE49-F238E27FC236}">
                <a16:creationId xmlns:a16="http://schemas.microsoft.com/office/drawing/2014/main" id="{B9C9ECEA-2596-4B1C-AC5F-AF4AAA96F7BD}"/>
              </a:ext>
            </a:extLst>
          </p:cNvPr>
          <p:cNvSpPr txBox="1">
            <a:spLocks noChangeArrowheads="1"/>
          </p:cNvSpPr>
          <p:nvPr/>
        </p:nvSpPr>
        <p:spPr bwMode="auto">
          <a:xfrm>
            <a:off x="191344" y="5814090"/>
            <a:ext cx="49549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az-Latn-AZ" b="1" dirty="0">
                <a:solidFill>
                  <a:srgbClr val="8A0000"/>
                </a:solidFill>
                <a:latin typeface="+mn-lt"/>
              </a:rPr>
              <a:t>Əksər hallarda KT və MRT ilə hepatik adenomanı HSK-dan fərqləndirmək olmur</a:t>
            </a:r>
          </a:p>
        </p:txBody>
      </p:sp>
    </p:spTree>
    <p:extLst>
      <p:ext uri="{BB962C8B-B14F-4D97-AF65-F5344CB8AC3E}">
        <p14:creationId xmlns:p14="http://schemas.microsoft.com/office/powerpoint/2010/main" val="213684104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0"/>
            <a:ext cx="8229600" cy="1371600"/>
          </a:xfrm>
        </p:spPr>
        <p:txBody>
          <a:bodyPr>
            <a:normAutofit/>
          </a:bodyPr>
          <a:lstStyle/>
          <a:p>
            <a:pPr>
              <a:defRPr/>
            </a:pPr>
            <a:r>
              <a:rPr lang="az-Latn-AZ" dirty="0">
                <a:solidFill>
                  <a:srgbClr val="8A0000"/>
                </a:solidFill>
                <a:cs typeface="Arial" charset="0"/>
              </a:rPr>
              <a:t>Hepatik adenoma</a:t>
            </a:r>
            <a:br>
              <a:rPr lang="az-Latn-AZ" dirty="0">
                <a:solidFill>
                  <a:srgbClr val="8A0000"/>
                </a:solidFill>
                <a:cs typeface="Arial" charset="0"/>
              </a:rPr>
            </a:br>
            <a:r>
              <a:rPr lang="az-Latn-AZ" dirty="0">
                <a:solidFill>
                  <a:srgbClr val="8A0000"/>
                </a:solidFill>
                <a:cs typeface="Arial" charset="0"/>
              </a:rPr>
              <a:t>MRT</a:t>
            </a:r>
            <a:endParaRPr lang="ru-RU" sz="2800" dirty="0">
              <a:solidFill>
                <a:srgbClr val="8A0000"/>
              </a:solidFill>
            </a:endParaRPr>
          </a:p>
        </p:txBody>
      </p:sp>
      <p:pic>
        <p:nvPicPr>
          <p:cNvPr id="4099" name="Content Placeholder 4" descr="C:\Documents and Settings\PC\Desktop\Новая папка\DSCN4250.JPG"/>
          <p:cNvPicPr>
            <a:picLocks noGrp="1"/>
          </p:cNvPicPr>
          <p:nvPr>
            <p:ph idx="1"/>
          </p:nvPr>
        </p:nvPicPr>
        <p:blipFill>
          <a:blip r:embed="rId2">
            <a:extLst>
              <a:ext uri="{28A0092B-C50C-407E-A947-70E740481C1C}">
                <a14:useLocalDpi xmlns:a14="http://schemas.microsoft.com/office/drawing/2010/main" val="0"/>
              </a:ext>
            </a:extLst>
          </a:blip>
          <a:srcRect t="9831" r="32640" b="52344"/>
          <a:stretch>
            <a:fillRect/>
          </a:stretch>
        </p:blipFill>
        <p:spPr>
          <a:xfrm>
            <a:off x="2135560" y="1772816"/>
            <a:ext cx="8382000" cy="4191000"/>
          </a:xfrm>
        </p:spPr>
      </p:pic>
      <p:sp>
        <p:nvSpPr>
          <p:cNvPr id="3" name="Footer Placeholder 2"/>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01932D2E-2236-4C1C-9873-94FEBE707C50}"/>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45932775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97468"/>
            <a:ext cx="8229600" cy="523220"/>
          </a:xfrm>
        </p:spPr>
        <p:txBody>
          <a:bodyPr>
            <a:normAutofit fontScale="90000"/>
          </a:bodyPr>
          <a:lstStyle/>
          <a:p>
            <a:pPr>
              <a:defRPr/>
            </a:pPr>
            <a:r>
              <a:rPr lang="az-Latn-AZ" dirty="0">
                <a:solidFill>
                  <a:srgbClr val="8A0000"/>
                </a:solidFill>
                <a:cs typeface="Arial" charset="0"/>
              </a:rPr>
              <a:t>Hepatik adenoma</a:t>
            </a:r>
            <a:endParaRPr lang="ru-RU" sz="2800" dirty="0">
              <a:solidFill>
                <a:srgbClr val="8A0000"/>
              </a:solidFill>
            </a:endParaRPr>
          </a:p>
        </p:txBody>
      </p:sp>
      <p:pic>
        <p:nvPicPr>
          <p:cNvPr id="5123" name="Content Placeholder 4" descr="C:\Documents and Settings\PC\Desktop\Новая папка\DSCN4224.JPG"/>
          <p:cNvPicPr>
            <a:picLocks noGrp="1"/>
          </p:cNvPicPr>
          <p:nvPr>
            <p:ph idx="1"/>
          </p:nvPr>
        </p:nvPicPr>
        <p:blipFill>
          <a:blip r:embed="rId2" cstate="print">
            <a:extLst>
              <a:ext uri="{28A0092B-C50C-407E-A947-70E740481C1C}">
                <a14:useLocalDpi xmlns:a14="http://schemas.microsoft.com/office/drawing/2010/main" val="0"/>
              </a:ext>
            </a:extLst>
          </a:blip>
          <a:srcRect l="7214" t="7478" r="8600" b="16026"/>
          <a:stretch>
            <a:fillRect/>
          </a:stretch>
        </p:blipFill>
        <p:spPr>
          <a:xfrm>
            <a:off x="2351584" y="1328607"/>
            <a:ext cx="7620000" cy="4992216"/>
          </a:xfrm>
        </p:spPr>
      </p:pic>
      <p:sp>
        <p:nvSpPr>
          <p:cNvPr id="3" name="Footer Placeholder 2"/>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454CAB2F-0B65-4386-ABD5-13712570F5D2}"/>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4" name="TextBox 3">
            <a:extLst>
              <a:ext uri="{FF2B5EF4-FFF2-40B4-BE49-F238E27FC236}">
                <a16:creationId xmlns:a16="http://schemas.microsoft.com/office/drawing/2014/main" id="{DC77899A-AB84-423E-9CF8-F13968A76164}"/>
              </a:ext>
            </a:extLst>
          </p:cNvPr>
          <p:cNvSpPr txBox="1"/>
          <p:nvPr/>
        </p:nvSpPr>
        <p:spPr>
          <a:xfrm>
            <a:off x="4727848" y="798774"/>
            <a:ext cx="3252109" cy="461665"/>
          </a:xfrm>
          <a:prstGeom prst="rect">
            <a:avLst/>
          </a:prstGeom>
          <a:noFill/>
        </p:spPr>
        <p:txBody>
          <a:bodyPr wrap="none" rtlCol="0">
            <a:spAutoFit/>
          </a:bodyPr>
          <a:lstStyle/>
          <a:p>
            <a:r>
              <a:rPr lang="az-Latn-AZ" sz="2400" b="1" dirty="0"/>
              <a:t>Əməliyyatdaxili görüntü</a:t>
            </a:r>
            <a:endParaRPr lang="en-US" sz="2400" b="1" dirty="0"/>
          </a:p>
        </p:txBody>
      </p:sp>
    </p:spTree>
    <p:extLst>
      <p:ext uri="{BB962C8B-B14F-4D97-AF65-F5344CB8AC3E}">
        <p14:creationId xmlns:p14="http://schemas.microsoft.com/office/powerpoint/2010/main" val="10881587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9656" y="177814"/>
            <a:ext cx="6152704" cy="523220"/>
          </a:xfrm>
        </p:spPr>
        <p:txBody>
          <a:bodyPr>
            <a:normAutofit fontScale="90000"/>
          </a:bodyPr>
          <a:lstStyle/>
          <a:p>
            <a:pPr>
              <a:defRPr/>
            </a:pPr>
            <a:r>
              <a:rPr lang="az-Latn-AZ" dirty="0">
                <a:solidFill>
                  <a:srgbClr val="8A0000"/>
                </a:solidFill>
                <a:cs typeface="Arial" charset="0"/>
              </a:rPr>
              <a:t>Hepatik adenoma</a:t>
            </a:r>
            <a:endParaRPr lang="ru-RU" sz="2800" dirty="0">
              <a:solidFill>
                <a:srgbClr val="8A0000"/>
              </a:solidFill>
            </a:endParaRPr>
          </a:p>
        </p:txBody>
      </p:sp>
      <p:pic>
        <p:nvPicPr>
          <p:cNvPr id="7171" name="Content Placeholder 4" descr="C:\Documents and Settings\PC\Desktop\Новая папка\DSCN4230.JPG"/>
          <p:cNvPicPr>
            <a:picLocks noGrp="1"/>
          </p:cNvPicPr>
          <p:nvPr>
            <p:ph idx="1"/>
          </p:nvPr>
        </p:nvPicPr>
        <p:blipFill>
          <a:blip r:embed="rId2" cstate="print">
            <a:extLst>
              <a:ext uri="{28A0092B-C50C-407E-A947-70E740481C1C}">
                <a14:useLocalDpi xmlns:a14="http://schemas.microsoft.com/office/drawing/2010/main" val="0"/>
              </a:ext>
            </a:extLst>
          </a:blip>
          <a:srcRect l="21954" t="9486" r="10011"/>
          <a:stretch>
            <a:fillRect/>
          </a:stretch>
        </p:blipFill>
        <p:spPr>
          <a:xfrm>
            <a:off x="2508488" y="1469068"/>
            <a:ext cx="7018760" cy="4827792"/>
          </a:xfrm>
        </p:spPr>
      </p:pic>
      <p:sp>
        <p:nvSpPr>
          <p:cNvPr id="3" name="Footer Placeholder 2"/>
          <p:cNvSpPr>
            <a:spLocks noGrp="1"/>
          </p:cNvSpPr>
          <p:nvPr>
            <p:ph type="ftr" sz="quarter" idx="11"/>
          </p:nvPr>
        </p:nvSpPr>
        <p:spPr/>
        <p:txBody>
          <a:bodyPr/>
          <a:lstStyle/>
          <a:p>
            <a:pPr>
              <a:defRPr/>
            </a:pPr>
            <a:r>
              <a:rPr lang="az-Latn-AZ"/>
              <a:t>Prof. NYBay</a:t>
            </a:r>
          </a:p>
        </p:txBody>
      </p:sp>
      <p:sp>
        <p:nvSpPr>
          <p:cNvPr id="5" name="TextBox 4">
            <a:extLst>
              <a:ext uri="{FF2B5EF4-FFF2-40B4-BE49-F238E27FC236}">
                <a16:creationId xmlns:a16="http://schemas.microsoft.com/office/drawing/2014/main" id="{C8B22F4A-31B0-4D31-AFCC-A53ECE22BB52}"/>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
        <p:nvSpPr>
          <p:cNvPr id="6" name="TextBox 5">
            <a:extLst>
              <a:ext uri="{FF2B5EF4-FFF2-40B4-BE49-F238E27FC236}">
                <a16:creationId xmlns:a16="http://schemas.microsoft.com/office/drawing/2014/main" id="{8A3F1795-BE3E-4773-B881-7CA8F41FC0C0}"/>
              </a:ext>
            </a:extLst>
          </p:cNvPr>
          <p:cNvSpPr txBox="1"/>
          <p:nvPr/>
        </p:nvSpPr>
        <p:spPr>
          <a:xfrm>
            <a:off x="5087888" y="881054"/>
            <a:ext cx="1414554" cy="461665"/>
          </a:xfrm>
          <a:prstGeom prst="rect">
            <a:avLst/>
          </a:prstGeom>
          <a:noFill/>
        </p:spPr>
        <p:txBody>
          <a:bodyPr wrap="none" rtlCol="0">
            <a:spAutoFit/>
          </a:bodyPr>
          <a:lstStyle/>
          <a:p>
            <a:r>
              <a:rPr lang="az-Latn-AZ" sz="2400" b="1" dirty="0"/>
              <a:t>Rezeksiya</a:t>
            </a:r>
            <a:endParaRPr lang="en-US" sz="2400" b="1" dirty="0"/>
          </a:p>
        </p:txBody>
      </p:sp>
    </p:spTree>
    <p:extLst>
      <p:ext uri="{BB962C8B-B14F-4D97-AF65-F5344CB8AC3E}">
        <p14:creationId xmlns:p14="http://schemas.microsoft.com/office/powerpoint/2010/main" val="396202066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228600"/>
            <a:ext cx="8229600" cy="1371600"/>
          </a:xfrm>
        </p:spPr>
        <p:txBody>
          <a:bodyPr/>
          <a:lstStyle/>
          <a:p>
            <a:pPr>
              <a:defRPr/>
            </a:pPr>
            <a:r>
              <a:rPr lang="az-Latn-AZ" dirty="0">
                <a:solidFill>
                  <a:srgbClr val="C00000"/>
                </a:solidFill>
                <a:cs typeface="Arial" charset="0"/>
              </a:rPr>
              <a:t>Hepatik adenoma</a:t>
            </a:r>
            <a:endParaRPr lang="ru-RU" sz="2800" dirty="0">
              <a:solidFill>
                <a:srgbClr val="C00000"/>
              </a:solidFill>
            </a:endParaRPr>
          </a:p>
        </p:txBody>
      </p:sp>
      <p:pic>
        <p:nvPicPr>
          <p:cNvPr id="9219" name="Content Placeholder 4" descr="C:\Documents and Settings\PC\Desktop\Новая папка\DSCN4245.JPG"/>
          <p:cNvPicPr>
            <a:picLocks noGrp="1"/>
          </p:cNvPicPr>
          <p:nvPr>
            <p:ph idx="1"/>
          </p:nvPr>
        </p:nvPicPr>
        <p:blipFill>
          <a:blip r:embed="rId2" cstate="print">
            <a:extLst>
              <a:ext uri="{28A0092B-C50C-407E-A947-70E740481C1C}">
                <a14:useLocalDpi xmlns:a14="http://schemas.microsoft.com/office/drawing/2010/main" val="0"/>
              </a:ext>
            </a:extLst>
          </a:blip>
          <a:srcRect l="29182" t="7478" r="21913" b="10898"/>
          <a:stretch>
            <a:fillRect/>
          </a:stretch>
        </p:blipFill>
        <p:spPr>
          <a:xfrm>
            <a:off x="1540768" y="1484784"/>
            <a:ext cx="4323184" cy="4752528"/>
          </a:xfrm>
        </p:spPr>
      </p:pic>
      <p:sp>
        <p:nvSpPr>
          <p:cNvPr id="3" name="Footer Placeholder 2"/>
          <p:cNvSpPr>
            <a:spLocks noGrp="1"/>
          </p:cNvSpPr>
          <p:nvPr>
            <p:ph type="ftr" sz="quarter" idx="11"/>
          </p:nvPr>
        </p:nvSpPr>
        <p:spPr/>
        <p:txBody>
          <a:bodyPr/>
          <a:lstStyle/>
          <a:p>
            <a:pPr>
              <a:defRPr/>
            </a:pPr>
            <a:r>
              <a:rPr lang="az-Latn-AZ"/>
              <a:t>Prof. NYBay</a:t>
            </a:r>
          </a:p>
        </p:txBody>
      </p:sp>
      <p:pic>
        <p:nvPicPr>
          <p:cNvPr id="4" name="Content Placeholder 4" descr="C:\Documents and Settings\PC\Desktop\Новая папка\DSCN4247.JPG"/>
          <p:cNvPicPr>
            <a:picLocks/>
          </p:cNvPicPr>
          <p:nvPr/>
        </p:nvPicPr>
        <p:blipFill>
          <a:blip r:embed="rId3" cstate="print">
            <a:extLst>
              <a:ext uri="{28A0092B-C50C-407E-A947-70E740481C1C}">
                <a14:useLocalDpi xmlns:a14="http://schemas.microsoft.com/office/drawing/2010/main" val="0"/>
              </a:ext>
            </a:extLst>
          </a:blip>
          <a:srcRect l="15714" t="1709" r="16782" b="4272"/>
          <a:stretch>
            <a:fillRect/>
          </a:stretch>
        </p:blipFill>
        <p:spPr bwMode="auto">
          <a:xfrm>
            <a:off x="6240016" y="1484784"/>
            <a:ext cx="4267944" cy="4752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DC24E5B3-45DF-48C8-BB61-57C8B1FBAB8F}"/>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56910395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Footer Placeholder 4"/>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3" name="TextBox 2"/>
          <p:cNvSpPr txBox="1"/>
          <p:nvPr/>
        </p:nvSpPr>
        <p:spPr>
          <a:xfrm>
            <a:off x="1919536" y="759997"/>
            <a:ext cx="8074646" cy="523220"/>
          </a:xfrm>
          <a:prstGeom prst="rect">
            <a:avLst/>
          </a:prstGeom>
          <a:noFill/>
        </p:spPr>
        <p:txBody>
          <a:bodyPr wrap="none" rtlCol="0">
            <a:spAutoFit/>
          </a:bodyPr>
          <a:lstStyle/>
          <a:p>
            <a:r>
              <a:rPr lang="az-Latn-AZ" sz="2800" b="1" dirty="0">
                <a:solidFill>
                  <a:srgbClr val="C00000"/>
                </a:solidFill>
              </a:rPr>
              <a:t>Tərəmənin təbiətini təyin etmək mümkün deyil</a:t>
            </a:r>
            <a:endParaRPr lang="en-US" sz="2800" b="1" dirty="0">
              <a:solidFill>
                <a:srgbClr val="C00000"/>
              </a:solidFill>
            </a:endParaRPr>
          </a:p>
        </p:txBody>
      </p:sp>
      <p:sp>
        <p:nvSpPr>
          <p:cNvPr id="9" name="TextBox 8"/>
          <p:cNvSpPr txBox="1"/>
          <p:nvPr/>
        </p:nvSpPr>
        <p:spPr>
          <a:xfrm>
            <a:off x="4095612" y="2780928"/>
            <a:ext cx="4292137" cy="3170099"/>
          </a:xfrm>
          <a:prstGeom prst="rect">
            <a:avLst/>
          </a:prstGeom>
          <a:noFill/>
        </p:spPr>
        <p:txBody>
          <a:bodyPr wrap="none" rtlCol="0">
            <a:spAutoFit/>
          </a:bodyPr>
          <a:lstStyle/>
          <a:p>
            <a:r>
              <a:rPr lang="az-Latn-AZ" sz="3200" b="1" dirty="0">
                <a:solidFill>
                  <a:srgbClr val="8A0000"/>
                </a:solidFill>
              </a:rPr>
              <a:t>Üçüncü pillə müayinələr</a:t>
            </a:r>
          </a:p>
          <a:p>
            <a:pPr lvl="1"/>
            <a:r>
              <a:rPr lang="az-Latn-AZ" sz="2400" b="1" dirty="0">
                <a:solidFill>
                  <a:srgbClr val="C00000"/>
                </a:solidFill>
              </a:rPr>
              <a:t>Rezeksiya</a:t>
            </a:r>
          </a:p>
          <a:p>
            <a:pPr lvl="1"/>
            <a:r>
              <a:rPr lang="az-Latn-AZ" sz="2400" b="1" dirty="0">
                <a:solidFill>
                  <a:srgbClr val="0070C0"/>
                </a:solidFill>
              </a:rPr>
              <a:t>Biopsiya</a:t>
            </a:r>
          </a:p>
          <a:p>
            <a:pPr lvl="1"/>
            <a:r>
              <a:rPr lang="az-Latn-AZ" sz="2400" b="1" dirty="0">
                <a:solidFill>
                  <a:srgbClr val="0070C0"/>
                </a:solidFill>
              </a:rPr>
              <a:t>Laparokopiya</a:t>
            </a:r>
          </a:p>
          <a:p>
            <a:pPr lvl="1"/>
            <a:r>
              <a:rPr lang="az-Latn-AZ" sz="2400" b="1" dirty="0">
                <a:solidFill>
                  <a:srgbClr val="0070C0"/>
                </a:solidFill>
              </a:rPr>
              <a:t>Endoskopik USM</a:t>
            </a:r>
          </a:p>
          <a:p>
            <a:pPr lvl="1"/>
            <a:r>
              <a:rPr lang="az-Latn-AZ" sz="2400" b="1" dirty="0">
                <a:solidFill>
                  <a:srgbClr val="0070C0"/>
                </a:solidFill>
              </a:rPr>
              <a:t>İntraop USM</a:t>
            </a:r>
          </a:p>
          <a:p>
            <a:pPr lvl="1"/>
            <a:r>
              <a:rPr lang="az-Latn-AZ" sz="2400" b="1" dirty="0">
                <a:solidFill>
                  <a:srgbClr val="0070C0"/>
                </a:solidFill>
              </a:rPr>
              <a:t>PET</a:t>
            </a:r>
          </a:p>
          <a:p>
            <a:pPr lvl="1"/>
            <a:r>
              <a:rPr lang="az-Latn-AZ" sz="2400" b="1" dirty="0">
                <a:solidFill>
                  <a:srgbClr val="0070C0"/>
                </a:solidFill>
              </a:rPr>
              <a:t>Markerlər</a:t>
            </a:r>
            <a:endParaRPr lang="en-US" sz="2400" b="1" dirty="0">
              <a:solidFill>
                <a:srgbClr val="0070C0"/>
              </a:solidFill>
            </a:endParaRPr>
          </a:p>
        </p:txBody>
      </p:sp>
      <p:sp>
        <p:nvSpPr>
          <p:cNvPr id="5" name="Down Arrow 4"/>
          <p:cNvSpPr/>
          <p:nvPr/>
        </p:nvSpPr>
        <p:spPr>
          <a:xfrm>
            <a:off x="5668827" y="1545713"/>
            <a:ext cx="576064" cy="7998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F4C2C80-587A-4C19-BA47-E826C5BC4AB6}"/>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855661657"/>
      </p:ext>
    </p:extLst>
  </p:cSld>
  <p:clrMapOvr>
    <a:masterClrMapping/>
  </p:clrMapOvr>
  <p:transition spd="slow"/>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Footer Placeholder 4"/>
          <p:cNvSpPr>
            <a:spLocks noGrp="1"/>
          </p:cNvSpPr>
          <p:nvPr>
            <p:ph type="ftr" sz="quarter" idx="11"/>
          </p:nvPr>
        </p:nvSpPr>
        <p:spPr bwMode="auto">
          <a:xfrm>
            <a:off x="1" y="6597352"/>
            <a:ext cx="12191999" cy="260647"/>
          </a:xfrm>
          <a:solidFill>
            <a:schemeClr val="accent5">
              <a:lumMod val="60000"/>
              <a:lumOff val="40000"/>
            </a:schemeClr>
          </a:solidFill>
        </p:spPr>
        <p:txBody>
          <a:bodyPr vert="horz" wrap="square" lIns="91440" tIns="45720" rIns="91440" bIns="45720" numCol="1" anchor="b"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az-Latn-AZ" dirty="0">
                <a:solidFill>
                  <a:schemeClr val="bg1"/>
                </a:solidFill>
              </a:rPr>
              <a:t>Prof. NYBay</a:t>
            </a:r>
          </a:p>
        </p:txBody>
      </p:sp>
      <p:sp>
        <p:nvSpPr>
          <p:cNvPr id="3" name="TextBox 2"/>
          <p:cNvSpPr txBox="1"/>
          <p:nvPr/>
        </p:nvSpPr>
        <p:spPr>
          <a:xfrm>
            <a:off x="3068758" y="188640"/>
            <a:ext cx="5152821" cy="523220"/>
          </a:xfrm>
          <a:prstGeom prst="rect">
            <a:avLst/>
          </a:prstGeom>
          <a:noFill/>
        </p:spPr>
        <p:txBody>
          <a:bodyPr wrap="none" rtlCol="0">
            <a:spAutoFit/>
          </a:bodyPr>
          <a:lstStyle/>
          <a:p>
            <a:r>
              <a:rPr lang="az-Latn-AZ" sz="2800" b="1" dirty="0">
                <a:solidFill>
                  <a:schemeClr val="accent2">
                    <a:lumMod val="50000"/>
                  </a:schemeClr>
                </a:solidFill>
              </a:rPr>
              <a:t>Qaraciyərdə aparılan müdaxilələr</a:t>
            </a:r>
            <a:endParaRPr lang="en-US" sz="2800" b="1" dirty="0">
              <a:solidFill>
                <a:schemeClr val="accent2">
                  <a:lumMod val="50000"/>
                </a:schemeClr>
              </a:solidFill>
            </a:endParaRPr>
          </a:p>
        </p:txBody>
      </p:sp>
      <p:sp>
        <p:nvSpPr>
          <p:cNvPr id="9" name="TextBox 8"/>
          <p:cNvSpPr txBox="1"/>
          <p:nvPr/>
        </p:nvSpPr>
        <p:spPr>
          <a:xfrm>
            <a:off x="1991545" y="1640990"/>
            <a:ext cx="7992887" cy="4524315"/>
          </a:xfrm>
          <a:prstGeom prst="rect">
            <a:avLst/>
          </a:prstGeom>
          <a:noFill/>
        </p:spPr>
        <p:txBody>
          <a:bodyPr wrap="square" rtlCol="0">
            <a:spAutoFit/>
          </a:bodyPr>
          <a:lstStyle/>
          <a:p>
            <a:pPr marL="342900" indent="-342900">
              <a:buFont typeface="Arial" pitchFamily="34" charset="0"/>
              <a:buChar char="•"/>
            </a:pPr>
            <a:r>
              <a:rPr lang="az-Latn-AZ" sz="2400" b="1" dirty="0">
                <a:solidFill>
                  <a:srgbClr val="002060"/>
                </a:solidFill>
              </a:rPr>
              <a:t>Qaraciyər rezeksiyaları (kənarı, seqmentektomiya, hemiheptektomiya, genişləndirilmiş hemihepatektomiya)</a:t>
            </a:r>
            <a:endParaRPr lang="en-US" sz="2400" b="1" dirty="0">
              <a:solidFill>
                <a:srgbClr val="002060"/>
              </a:solidFill>
            </a:endParaRPr>
          </a:p>
          <a:p>
            <a:pPr marL="342900" indent="-342900">
              <a:buFont typeface="Arial" pitchFamily="34" charset="0"/>
              <a:buChar char="•"/>
            </a:pPr>
            <a:r>
              <a:rPr lang="az-Latn-AZ" sz="2400" b="1" dirty="0">
                <a:solidFill>
                  <a:srgbClr val="002060"/>
                </a:solidFill>
              </a:rPr>
              <a:t>Qaraciyər transplantasiyası (ortotopik, heterotopik, canlıdan)</a:t>
            </a:r>
            <a:endParaRPr lang="en-US" sz="2400" b="1" dirty="0">
              <a:solidFill>
                <a:srgbClr val="002060"/>
              </a:solidFill>
            </a:endParaRPr>
          </a:p>
          <a:p>
            <a:pPr marL="342900" indent="-342900">
              <a:buFont typeface="Arial" pitchFamily="34" charset="0"/>
              <a:buChar char="•"/>
            </a:pPr>
            <a:r>
              <a:rPr lang="az-Latn-AZ" sz="2400" b="1" dirty="0">
                <a:solidFill>
                  <a:srgbClr val="002060"/>
                </a:solidFill>
              </a:rPr>
              <a:t>Arterial kimyaembolizasiya</a:t>
            </a:r>
            <a:endParaRPr lang="en-US" sz="2400" b="1" dirty="0">
              <a:solidFill>
                <a:srgbClr val="002060"/>
              </a:solidFill>
            </a:endParaRPr>
          </a:p>
          <a:p>
            <a:pPr marL="342900" indent="-342900">
              <a:buFont typeface="Arial" pitchFamily="34" charset="0"/>
              <a:buChar char="•"/>
            </a:pPr>
            <a:r>
              <a:rPr lang="az-Latn-AZ" sz="2400" b="1" dirty="0">
                <a:solidFill>
                  <a:srgbClr val="002060"/>
                </a:solidFill>
              </a:rPr>
              <a:t>Portal liqasiya-embolizasiya</a:t>
            </a:r>
            <a:endParaRPr lang="en-US" sz="2400" b="1" dirty="0">
              <a:solidFill>
                <a:srgbClr val="002060"/>
              </a:solidFill>
            </a:endParaRPr>
          </a:p>
          <a:p>
            <a:pPr marL="342900" indent="-342900">
              <a:buFont typeface="Arial" pitchFamily="34" charset="0"/>
              <a:buChar char="•"/>
            </a:pPr>
            <a:r>
              <a:rPr lang="az-Latn-AZ" sz="2400" b="1" dirty="0">
                <a:solidFill>
                  <a:srgbClr val="002060"/>
                </a:solidFill>
              </a:rPr>
              <a:t>Destruksiya-ablasiya (radiotezlikli, kriodestruksiya, mikrodalğa, qalvanik və s)</a:t>
            </a:r>
            <a:endParaRPr lang="en-US" sz="2400" b="1" dirty="0">
              <a:solidFill>
                <a:srgbClr val="002060"/>
              </a:solidFill>
            </a:endParaRPr>
          </a:p>
          <a:p>
            <a:pPr marL="342900" indent="-342900">
              <a:buFont typeface="Arial" pitchFamily="34" charset="0"/>
              <a:buChar char="•"/>
            </a:pPr>
            <a:r>
              <a:rPr lang="az-Latn-AZ" sz="2400" b="1" dirty="0">
                <a:solidFill>
                  <a:srgbClr val="002060"/>
                </a:solidFill>
              </a:rPr>
              <a:t>Porto-kaval şuntlar</a:t>
            </a:r>
            <a:endParaRPr lang="en-US" sz="2400" b="1" dirty="0">
              <a:solidFill>
                <a:srgbClr val="002060"/>
              </a:solidFill>
            </a:endParaRPr>
          </a:p>
          <a:p>
            <a:pPr marL="342900" indent="-342900">
              <a:buFont typeface="Arial" pitchFamily="34" charset="0"/>
              <a:buChar char="•"/>
            </a:pPr>
            <a:r>
              <a:rPr lang="az-Latn-AZ" sz="2400" b="1" dirty="0">
                <a:solidFill>
                  <a:srgbClr val="002060"/>
                </a:solidFill>
              </a:rPr>
              <a:t>TİPS</a:t>
            </a:r>
            <a:endParaRPr lang="en-US" sz="2400" b="1" dirty="0">
              <a:solidFill>
                <a:srgbClr val="002060"/>
              </a:solidFill>
            </a:endParaRPr>
          </a:p>
          <a:p>
            <a:pPr marL="342900" indent="-342900">
              <a:buFont typeface="Arial" pitchFamily="34" charset="0"/>
              <a:buChar char="•"/>
            </a:pPr>
            <a:r>
              <a:rPr lang="az-Latn-AZ" sz="2400" b="1" dirty="0">
                <a:solidFill>
                  <a:srgbClr val="002060"/>
                </a:solidFill>
              </a:rPr>
              <a:t>Endoskopik liqasiya və skleroterapiya</a:t>
            </a:r>
            <a:endParaRPr lang="en-US" sz="2400" b="1" dirty="0">
              <a:solidFill>
                <a:srgbClr val="002060"/>
              </a:solidFill>
            </a:endParaRPr>
          </a:p>
        </p:txBody>
      </p:sp>
      <p:sp>
        <p:nvSpPr>
          <p:cNvPr id="5" name="Down Arrow 4"/>
          <p:cNvSpPr/>
          <p:nvPr/>
        </p:nvSpPr>
        <p:spPr>
          <a:xfrm>
            <a:off x="5699955" y="692696"/>
            <a:ext cx="576064" cy="7998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16C50B0-DC7A-46AC-AC75-0557048AFCEB}"/>
              </a:ext>
            </a:extLst>
          </p:cNvPr>
          <p:cNvSpPr txBox="1"/>
          <p:nvPr/>
        </p:nvSpPr>
        <p:spPr>
          <a:xfrm>
            <a:off x="9527248" y="97468"/>
            <a:ext cx="2664296" cy="523220"/>
          </a:xfrm>
          <a:prstGeom prst="rect">
            <a:avLst/>
          </a:prstGeom>
          <a:noFill/>
        </p:spPr>
        <p:txBody>
          <a:bodyPr wrap="square" rtlCol="0">
            <a:spAutoFit/>
          </a:bodyPr>
          <a:lstStyle/>
          <a:p>
            <a:pPr algn="ctr"/>
            <a:r>
              <a:rPr lang="az-Latn-AZ" sz="1400" b="1" dirty="0">
                <a:solidFill>
                  <a:schemeClr val="accent1">
                    <a:lumMod val="75000"/>
                  </a:schemeClr>
                </a:solidFill>
              </a:rPr>
              <a:t>Qaraciyərin cərrahi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039849582"/>
      </p:ext>
    </p:extLst>
  </p:cSld>
  <p:clrMapOvr>
    <a:masterClrMapping/>
  </p:clrMapOvr>
  <p:transition spd="slow"/>
</p:sld>
</file>

<file path=ppt/theme/theme1.xml><?xml version="1.0" encoding="utf-8"?>
<a:theme xmlns:a="http://schemas.openxmlformats.org/drawingml/2006/main" name="Muhazire slayd sablonu">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uhazire slayd sablonu" id="{3573A774-25F9-427A-AFB7-A3F84426F6BA}" vid="{57ABD8A5-AECA-47E4-8FEA-4F4D1F3F9791}"/>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Muhazire slayd sablonu</Template>
  <TotalTime>1492</TotalTime>
  <Words>2407</Words>
  <Application>Microsoft Office PowerPoint</Application>
  <PresentationFormat>Widescreen</PresentationFormat>
  <Paragraphs>753</Paragraphs>
  <Slides>83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83</vt:i4>
      </vt:variant>
    </vt:vector>
  </HeadingPairs>
  <TitlesOfParts>
    <vt:vector size="89" baseType="lpstr">
      <vt:lpstr>Arial</vt:lpstr>
      <vt:lpstr>Calibri</vt:lpstr>
      <vt:lpstr>Calibri Light</vt:lpstr>
      <vt:lpstr>Times New Roman</vt:lpstr>
      <vt:lpstr>Wingdings 3</vt:lpstr>
      <vt:lpstr>Muhazire slayd sablonu</vt:lpstr>
      <vt:lpstr>PowerPoint Presentation</vt:lpstr>
      <vt:lpstr>Qaraciyərin cərrahi xəstəliklərinə diaqnostik yanaşma</vt:lpstr>
      <vt:lpstr>Öyrənmə sualları</vt:lpstr>
      <vt:lpstr>Qaraciyərin anatomiyası</vt:lpstr>
      <vt:lpstr>Qaraciyərin anatomiyası</vt:lpstr>
      <vt:lpstr>Qaraciyərin anatomiyası</vt:lpstr>
      <vt:lpstr>Qaraciyərin anatomiyası</vt:lpstr>
      <vt:lpstr>PowerPoint Presentation</vt:lpstr>
      <vt:lpstr>PowerPoint Presentation</vt:lpstr>
      <vt:lpstr>PowerPoint Presentation</vt:lpstr>
      <vt:lpstr>PowerPoint Presentation</vt:lpstr>
      <vt:lpstr>Qaracirərin anatomiyası</vt:lpstr>
      <vt:lpstr>PowerPoint Presentation</vt:lpstr>
      <vt:lpstr>Qaraciyərin cərrahi anatomiyası</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Müasir tibbi təhsilin prinsipləri</vt:lpstr>
      <vt:lpstr>Səriştə nədir?</vt:lpstr>
      <vt:lpstr>Səritənin növləri</vt:lpstr>
      <vt:lpstr>PowerPoint Presentation</vt:lpstr>
      <vt:lpstr>Patologiyaların və müdaxilələrinnin növləri</vt:lpstr>
      <vt:lpstr>Səriştənin səviyyələri</vt:lpstr>
      <vt:lpstr>PowerPoint Presentation</vt:lpstr>
      <vt:lpstr>PowerPoint Presentation</vt:lpstr>
      <vt:lpstr>PowerPoint Presentation</vt:lpstr>
      <vt:lpstr>PowerPoint Presentation</vt:lpstr>
      <vt:lpstr>PowerPoint Presentation</vt:lpstr>
      <vt:lpstr>Əsas diaqnostik məsələlər</vt:lpstr>
      <vt:lpstr>Qaraciyər xəstəliklərinə şübhə ?</vt:lpstr>
      <vt:lpstr>Qaraciyər xəstəliyi varmı ?</vt:lpstr>
      <vt:lpstr>İLKİN MÜAYİNƏLƏRİN NƏTİCƏLƏRİ (Qaraciyər xəstəliyi varmı ?)</vt:lpstr>
      <vt:lpstr>PowerPoint Presentation</vt:lpstr>
      <vt:lpstr>Qaraciyər xəstəliyinin təbiəti nədir ?</vt:lpstr>
      <vt:lpstr>PowerPoint Presentation</vt:lpstr>
      <vt:lpstr>Törəmnin xarakterini müəyyənləşdirmə</vt:lpstr>
      <vt:lpstr>Kistoz törəmnin xarakterini təyin etmə</vt:lpstr>
      <vt:lpstr>Kistoz törəmnin xarakterini təyin etmə</vt:lpstr>
      <vt:lpstr>Kistoz törəmnin xarakterini təyin etmə</vt:lpstr>
      <vt:lpstr>Kistoz törəmnin xarakterini təyin etmə</vt:lpstr>
      <vt:lpstr>Kistoz törəmnin xarakterini təyin etmə</vt:lpstr>
      <vt:lpstr>Kistoz törəmnin xarakterini təyin etmə</vt:lpstr>
      <vt:lpstr>Kistoz törəmnin xarakterini təyin etmə</vt:lpstr>
      <vt:lpstr>Kistoz törəmnin xarakterini təyin etmə</vt:lpstr>
      <vt:lpstr>Kistoz törəmnin xarakterini təyin etmə</vt:lpstr>
      <vt:lpstr>Kistoz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Hepatosellular karsinoma- əməliyyat vaxtı</vt:lpstr>
      <vt:lpstr>Hepatosellular karsinoma- əməliyyat vaxtı</vt:lpstr>
      <vt:lpstr>Hepatosellular karsinoma- əməliyyat vaxtı</vt:lpstr>
      <vt:lpstr>Toxumalı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Toxumalı törəmnin xarakterini təyin etmə</vt:lpstr>
      <vt:lpstr>Kolorektal metastaz</vt:lpstr>
      <vt:lpstr>Kolorektal metastaz</vt:lpstr>
      <vt:lpstr>Kolorektal metastaz</vt:lpstr>
      <vt:lpstr>Kolorektal metastaz</vt:lpstr>
      <vt:lpstr>Toxumalı törəmnin xarakterini təyin etmə</vt:lpstr>
      <vt:lpstr>Toxumalı törəmnin xarakterini təyin etmə</vt:lpstr>
      <vt:lpstr>Toxumalı törəmnin xarakterini təyin etmə</vt:lpstr>
      <vt:lpstr>Hepatik adenoma MRT</vt:lpstr>
      <vt:lpstr>Hepatik adenoma</vt:lpstr>
      <vt:lpstr>Hepatik adenoma</vt:lpstr>
      <vt:lpstr>Hepatik adenoma</vt:lpstr>
      <vt:lpstr>PowerPoint Presentation</vt:lpstr>
      <vt:lpstr>PowerPoint Presentation</vt:lpstr>
    </vt:vector>
  </TitlesOfParts>
  <Company>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Qaraciyər törəmələrinə diaqnostik yanaşma</dc:title>
  <dc:creator>User</dc:creator>
  <cp:lastModifiedBy>Nuru Bayramov</cp:lastModifiedBy>
  <cp:revision>175</cp:revision>
  <dcterms:created xsi:type="dcterms:W3CDTF">2011-02-18T17:22:54Z</dcterms:created>
  <dcterms:modified xsi:type="dcterms:W3CDTF">2019-06-23T13:28:35Z</dcterms:modified>
</cp:coreProperties>
</file>