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3"/>
  </p:notesMasterIdLst>
  <p:sldIdLst>
    <p:sldId id="327" r:id="rId2"/>
    <p:sldId id="271" r:id="rId3"/>
    <p:sldId id="272" r:id="rId4"/>
    <p:sldId id="275" r:id="rId5"/>
    <p:sldId id="276" r:id="rId6"/>
    <p:sldId id="277" r:id="rId7"/>
    <p:sldId id="278" r:id="rId8"/>
    <p:sldId id="279" r:id="rId9"/>
    <p:sldId id="280" r:id="rId10"/>
    <p:sldId id="283" r:id="rId11"/>
    <p:sldId id="273" r:id="rId12"/>
    <p:sldId id="274" r:id="rId13"/>
    <p:sldId id="269" r:id="rId14"/>
    <p:sldId id="257" r:id="rId15"/>
    <p:sldId id="260" r:id="rId16"/>
    <p:sldId id="285" r:id="rId17"/>
    <p:sldId id="286" r:id="rId18"/>
    <p:sldId id="261" r:id="rId19"/>
    <p:sldId id="263" r:id="rId20"/>
    <p:sldId id="264" r:id="rId21"/>
    <p:sldId id="265" r:id="rId22"/>
    <p:sldId id="266" r:id="rId23"/>
    <p:sldId id="267" r:id="rId24"/>
    <p:sldId id="268" r:id="rId25"/>
    <p:sldId id="258" r:id="rId26"/>
    <p:sldId id="270" r:id="rId27"/>
    <p:sldId id="284" r:id="rId28"/>
    <p:sldId id="281" r:id="rId29"/>
    <p:sldId id="288" r:id="rId30"/>
    <p:sldId id="289" r:id="rId31"/>
    <p:sldId id="287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95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36" d="100"/>
          <a:sy n="36" d="100"/>
        </p:scale>
        <p:origin x="2469" y="3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84A653-94AC-40C1-B29F-4A6F97D755C7}" type="datetimeFigureOut">
              <a:rPr lang="en-US" smtClean="0"/>
              <a:t>11/12/2019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A7A8EA-58D8-423F-A523-0B2DB58B42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82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A7A8EA-58D8-423F-A523-0B2DB58B426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064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</p:spTree>
    <p:extLst>
      <p:ext uri="{BB962C8B-B14F-4D97-AF65-F5344CB8AC3E}">
        <p14:creationId xmlns:p14="http://schemas.microsoft.com/office/powerpoint/2010/main" val="1104233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</p:spTree>
    <p:extLst>
      <p:ext uri="{BB962C8B-B14F-4D97-AF65-F5344CB8AC3E}">
        <p14:creationId xmlns:p14="http://schemas.microsoft.com/office/powerpoint/2010/main" val="2746536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</p:spTree>
    <p:extLst>
      <p:ext uri="{BB962C8B-B14F-4D97-AF65-F5344CB8AC3E}">
        <p14:creationId xmlns:p14="http://schemas.microsoft.com/office/powerpoint/2010/main" val="1397055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5293" y="47784"/>
            <a:ext cx="6130480" cy="69598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" y="6607630"/>
            <a:ext cx="12191999" cy="250370"/>
          </a:xfrm>
        </p:spPr>
        <p:txBody>
          <a:bodyPr/>
          <a:lstStyle/>
          <a:p>
            <a:r>
              <a:rPr lang="en-US"/>
              <a:t>Prof. Dr. NYBay</a:t>
            </a:r>
          </a:p>
        </p:txBody>
      </p:sp>
    </p:spTree>
    <p:extLst>
      <p:ext uri="{BB962C8B-B14F-4D97-AF65-F5344CB8AC3E}">
        <p14:creationId xmlns:p14="http://schemas.microsoft.com/office/powerpoint/2010/main" val="2990703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</p:spTree>
    <p:extLst>
      <p:ext uri="{BB962C8B-B14F-4D97-AF65-F5344CB8AC3E}">
        <p14:creationId xmlns:p14="http://schemas.microsoft.com/office/powerpoint/2010/main" val="2656887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A30E1A07-34C7-4BB0-920B-9998878B1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503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</p:spTree>
    <p:extLst>
      <p:ext uri="{BB962C8B-B14F-4D97-AF65-F5344CB8AC3E}">
        <p14:creationId xmlns:p14="http://schemas.microsoft.com/office/powerpoint/2010/main" val="3596900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</p:spTree>
    <p:extLst>
      <p:ext uri="{BB962C8B-B14F-4D97-AF65-F5344CB8AC3E}">
        <p14:creationId xmlns:p14="http://schemas.microsoft.com/office/powerpoint/2010/main" val="448038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</p:spTree>
    <p:extLst>
      <p:ext uri="{BB962C8B-B14F-4D97-AF65-F5344CB8AC3E}">
        <p14:creationId xmlns:p14="http://schemas.microsoft.com/office/powerpoint/2010/main" val="3256191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4608576" y="1545336"/>
            <a:ext cx="5632704" cy="3886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30E1A07-34C7-4BB0-920B-9998878B10D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0717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57065" y="47784"/>
            <a:ext cx="6192531" cy="6959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" y="6538436"/>
            <a:ext cx="12191999" cy="319565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/>
          <a:lstStyle>
            <a:lvl1pPr algn="ctr">
              <a:defRPr sz="788">
                <a:solidFill>
                  <a:schemeClr val="bg1"/>
                </a:solidFill>
              </a:defRPr>
            </a:lvl1pPr>
          </a:lstStyle>
          <a:p>
            <a:r>
              <a:rPr lang="en-US"/>
              <a:t>Prof. Dr. NYBay</a:t>
            </a:r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969E38AF-291F-4339-900B-5C929DD14B9F}"/>
              </a:ext>
            </a:extLst>
          </p:cNvPr>
          <p:cNvSpPr/>
          <p:nvPr/>
        </p:nvSpPr>
        <p:spPr>
          <a:xfrm flipH="1" flipV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id="{560E05C1-69F9-4044-B263-4E0302496109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3DEEB3C-5770-4373-89A7-73C7E73B1C8F}"/>
              </a:ext>
            </a:extLst>
          </p:cNvPr>
          <p:cNvSpPr txBox="1"/>
          <p:nvPr/>
        </p:nvSpPr>
        <p:spPr>
          <a:xfrm>
            <a:off x="840710" y="319567"/>
            <a:ext cx="1133644" cy="334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88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788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788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788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788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0C96B6E-AD68-4B1D-8E45-3341F93D5B88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9DFEF07-5073-4CE5-AF7F-5E2722E18213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98841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504152-151A-42FA-B840-2517AD17E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  <a:endParaRPr lang="en-US" dirty="0"/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4D702279-ACE9-4FC9-8ADE-DFF4DF6D6794}"/>
              </a:ext>
            </a:extLst>
          </p:cNvPr>
          <p:cNvSpPr txBox="1">
            <a:spLocks/>
          </p:cNvSpPr>
          <p:nvPr/>
        </p:nvSpPr>
        <p:spPr>
          <a:xfrm>
            <a:off x="8156743" y="3142882"/>
            <a:ext cx="3686914" cy="137307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Подзаголовок 2">
            <a:extLst>
              <a:ext uri="{FF2B5EF4-FFF2-40B4-BE49-F238E27FC236}">
                <a16:creationId xmlns:a16="http://schemas.microsoft.com/office/drawing/2014/main" id="{B1DF8DD9-CAEC-4A68-907F-834C4D75D13C}"/>
              </a:ext>
            </a:extLst>
          </p:cNvPr>
          <p:cNvSpPr txBox="1">
            <a:spLocks/>
          </p:cNvSpPr>
          <p:nvPr/>
        </p:nvSpPr>
        <p:spPr>
          <a:xfrm>
            <a:off x="1428057" y="5098469"/>
            <a:ext cx="9606678" cy="7057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Рисунок 5">
            <a:extLst>
              <a:ext uri="{FF2B5EF4-FFF2-40B4-BE49-F238E27FC236}">
                <a16:creationId xmlns:a16="http://schemas.microsoft.com/office/drawing/2014/main" id="{DDC89D77-0A3E-4808-ABCC-14D02F7CC8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B921A35-DD63-4792-A2AE-B091092676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8380" y="1512660"/>
            <a:ext cx="5032582" cy="33756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6ABC40C-5DB7-4826-8C67-D9DBDA507251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874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sz="4400" dirty="0">
                <a:solidFill>
                  <a:schemeClr val="tx2"/>
                </a:solidFill>
                <a:latin typeface="Calibri" panose="020F0502020204030204" pitchFamily="34" charset="0"/>
              </a:rPr>
              <a:t>MƏDƏALTI VƏİN CƏRRAHİ XƏSTƏLİKLƏRİNƏ DİAQNOSTİK YANAŞMA</a:t>
            </a:r>
            <a:endParaRPr lang="en-US" sz="44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4648200"/>
            <a:ext cx="9144000" cy="1655762"/>
          </a:xfrm>
        </p:spPr>
        <p:txBody>
          <a:bodyPr>
            <a:normAutofit/>
          </a:bodyPr>
          <a:lstStyle/>
          <a:p>
            <a:pPr algn="r"/>
            <a:r>
              <a:rPr lang="az-Latn-AZ" sz="3200" b="1" dirty="0">
                <a:solidFill>
                  <a:srgbClr val="0070C0"/>
                </a:solidFill>
                <a:latin typeface="Calibri" panose="020F0502020204030204" pitchFamily="34" charset="0"/>
              </a:rPr>
              <a:t>ATU, I Cərrahi xəstəliklər kafedrası</a:t>
            </a:r>
          </a:p>
          <a:p>
            <a:pPr algn="r"/>
            <a:r>
              <a:rPr lang="az-Latn-AZ" sz="3200" b="1" dirty="0">
                <a:solidFill>
                  <a:srgbClr val="0070C0"/>
                </a:solidFill>
                <a:latin typeface="Calibri" panose="020F0502020204030204" pitchFamily="34" charset="0"/>
              </a:rPr>
              <a:t>AMEA müxbir üzvü, professor Nuru Bayramov</a:t>
            </a:r>
          </a:p>
          <a:p>
            <a:pPr algn="r"/>
            <a:endParaRPr lang="en-US" sz="32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E40FA0-8594-42EC-8E06-E9D919D72784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15B584-5826-4015-B58A-D3A709816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</p:spTree>
    <p:extLst>
      <p:ext uri="{BB962C8B-B14F-4D97-AF65-F5344CB8AC3E}">
        <p14:creationId xmlns:p14="http://schemas.microsoft.com/office/powerpoint/2010/main" val="2751977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2696020" y="57846"/>
            <a:ext cx="6130480" cy="695989"/>
          </a:xfrm>
        </p:spPr>
        <p:txBody>
          <a:bodyPr>
            <a:noAutofit/>
          </a:bodyPr>
          <a:lstStyle/>
          <a:p>
            <a:r>
              <a:rPr lang="az-Latn-AZ" dirty="0">
                <a:solidFill>
                  <a:srgbClr val="C00000"/>
                </a:solidFill>
                <a:latin typeface="Calibri" panose="020F0502020204030204" pitchFamily="34" charset="0"/>
              </a:rPr>
              <a:t> 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anatomiyası</a:t>
            </a:r>
            <a:endParaRPr lang="en-US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sz="half" idx="1"/>
          </p:nvPr>
        </p:nvSpPr>
        <p:spPr>
          <a:xfrm>
            <a:off x="152400" y="1600200"/>
            <a:ext cx="5562600" cy="4740503"/>
          </a:xfrm>
        </p:spPr>
        <p:txBody>
          <a:bodyPr>
            <a:normAutofit fontScale="92500" lnSpcReduction="10000"/>
          </a:bodyPr>
          <a:lstStyle/>
          <a:p>
            <a:r>
              <a:rPr lang="az-Latn-AZ" sz="3600" dirty="0">
                <a:solidFill>
                  <a:srgbClr val="C00000"/>
                </a:solidFill>
                <a:latin typeface="Calibri" panose="020F0502020204030204" pitchFamily="34" charset="0"/>
              </a:rPr>
              <a:t>Çəkisi 80-120 q</a:t>
            </a:r>
          </a:p>
          <a:p>
            <a:pPr marL="0" indent="0">
              <a:buNone/>
            </a:pPr>
            <a:endParaRPr lang="az-Latn-AZ" sz="3600" dirty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r>
              <a:rPr lang="az-Latn-AZ" sz="3600" dirty="0">
                <a:solidFill>
                  <a:srgbClr val="0070C0"/>
                </a:solidFill>
                <a:latin typeface="Calibri" panose="020F0502020204030204" pitchFamily="34" charset="0"/>
              </a:rPr>
              <a:t>Ölçüsü</a:t>
            </a:r>
          </a:p>
          <a:p>
            <a:pPr lvl="2"/>
            <a:r>
              <a:rPr lang="az-Latn-AZ" sz="3000" dirty="0">
                <a:solidFill>
                  <a:srgbClr val="0070C0"/>
                </a:solidFill>
                <a:latin typeface="Calibri" panose="020F0502020204030204" pitchFamily="34" charset="0"/>
              </a:rPr>
              <a:t>uzunluğu 15-20 sm, </a:t>
            </a:r>
            <a:br>
              <a:rPr lang="az-Latn-AZ" sz="3000" dirty="0">
                <a:solidFill>
                  <a:srgbClr val="0070C0"/>
                </a:solidFill>
                <a:latin typeface="Calibri" panose="020F0502020204030204" pitchFamily="34" charset="0"/>
              </a:rPr>
            </a:br>
            <a:br>
              <a:rPr lang="az-Latn-AZ" sz="3000" dirty="0">
                <a:solidFill>
                  <a:srgbClr val="0070C0"/>
                </a:solidFill>
                <a:latin typeface="Calibri" panose="020F0502020204030204" pitchFamily="34" charset="0"/>
              </a:rPr>
            </a:br>
            <a:r>
              <a:rPr lang="az-Latn-AZ" sz="3000" dirty="0">
                <a:solidFill>
                  <a:srgbClr val="C00000"/>
                </a:solidFill>
                <a:latin typeface="Calibri" panose="020F0502020204030204" pitchFamily="34" charset="0"/>
              </a:rPr>
              <a:t>qalınlığı </a:t>
            </a:r>
            <a:br>
              <a:rPr lang="az-Latn-AZ" sz="3000" dirty="0">
                <a:solidFill>
                  <a:srgbClr val="C00000"/>
                </a:solidFill>
                <a:latin typeface="Calibri" panose="020F0502020204030204" pitchFamily="34" charset="0"/>
              </a:rPr>
            </a:br>
            <a:r>
              <a:rPr lang="az-Latn-AZ" sz="3000" dirty="0">
                <a:solidFill>
                  <a:srgbClr val="C00000"/>
                </a:solidFill>
                <a:latin typeface="Calibri" panose="020F0502020204030204" pitchFamily="34" charset="0"/>
              </a:rPr>
              <a:t>baş nahiyyəsində 1,5-3,5 sm</a:t>
            </a:r>
            <a:br>
              <a:rPr lang="az-Latn-AZ" sz="3000" dirty="0">
                <a:solidFill>
                  <a:srgbClr val="C00000"/>
                </a:solidFill>
                <a:latin typeface="Calibri" panose="020F0502020204030204" pitchFamily="34" charset="0"/>
              </a:rPr>
            </a:br>
            <a:br>
              <a:rPr lang="az-Latn-AZ" sz="3000" dirty="0">
                <a:solidFill>
                  <a:srgbClr val="C00000"/>
                </a:solidFill>
                <a:latin typeface="Calibri" panose="020F0502020204030204" pitchFamily="34" charset="0"/>
              </a:rPr>
            </a:br>
            <a:r>
              <a:rPr lang="az-Latn-AZ" sz="3000" dirty="0">
                <a:solidFill>
                  <a:srgbClr val="C00000"/>
                </a:solidFill>
                <a:latin typeface="Calibri" panose="020F0502020204030204" pitchFamily="34" charset="0"/>
              </a:rPr>
              <a:t>quyruq nahiyyəsində 1-2 sm</a:t>
            </a:r>
            <a:br>
              <a:rPr lang="az-Latn-AZ" sz="3000" dirty="0">
                <a:solidFill>
                  <a:srgbClr val="C00000"/>
                </a:solidFill>
                <a:latin typeface="Calibri" panose="020F0502020204030204" pitchFamily="34" charset="0"/>
              </a:rPr>
            </a:br>
            <a:br>
              <a:rPr lang="az-Latn-AZ" sz="3000" dirty="0">
                <a:solidFill>
                  <a:srgbClr val="0070C0"/>
                </a:solidFill>
                <a:latin typeface="Calibri" panose="020F0502020204030204" pitchFamily="34" charset="0"/>
              </a:rPr>
            </a:br>
            <a:r>
              <a:rPr lang="az-Latn-AZ" sz="3000" dirty="0">
                <a:solidFill>
                  <a:srgbClr val="0070C0"/>
                </a:solidFill>
                <a:latin typeface="Calibri" panose="020F0502020204030204" pitchFamily="34" charset="0"/>
              </a:rPr>
              <a:t>eni 4-5 sm</a:t>
            </a:r>
            <a:endParaRPr lang="en-US" sz="3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E01B657-0F5B-45B6-9B72-F6B7A38A7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pic>
        <p:nvPicPr>
          <p:cNvPr id="8" name="Picture 10" descr="http://ishmam.files.wordpress.com/2011/02/p540097-human_pancreas-spl.jpg">
            <a:extLst>
              <a:ext uri="{FF2B5EF4-FFF2-40B4-BE49-F238E27FC236}">
                <a16:creationId xmlns:a16="http://schemas.microsoft.com/office/drawing/2014/main" id="{CF815421-2F33-41B0-95DC-0F8449BB763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8699" y="1785789"/>
            <a:ext cx="5427145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D30ADA3-1548-45CB-8FD7-7D73C241E268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2515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124200" y="1"/>
            <a:ext cx="6130480" cy="685800"/>
          </a:xfrm>
        </p:spPr>
        <p:txBody>
          <a:bodyPr>
            <a:noAutofit/>
          </a:bodyPr>
          <a:lstStyle/>
          <a:p>
            <a:br>
              <a:rPr lang="az-Latn-AZ" sz="3200" dirty="0">
                <a:solidFill>
                  <a:srgbClr val="0070C0"/>
                </a:solidFill>
                <a:latin typeface="Calibri" panose="020F0502020204030204" pitchFamily="34" charset="0"/>
              </a:rPr>
            </a:br>
            <a:r>
              <a:rPr lang="az-Latn-AZ" sz="3200" dirty="0">
                <a:solidFill>
                  <a:srgbClr val="0070C0"/>
                </a:solidFill>
                <a:latin typeface="Calibri" panose="020F0502020204030204" pitchFamily="34" charset="0"/>
              </a:rPr>
              <a:t>Mədəaltı vəzi anatomiyası</a:t>
            </a:r>
            <a:br>
              <a:rPr lang="en-US" sz="3200" dirty="0">
                <a:solidFill>
                  <a:srgbClr val="0070C0"/>
                </a:solidFill>
                <a:latin typeface="Calibri" panose="020F0502020204030204" pitchFamily="34" charset="0"/>
              </a:rPr>
            </a:br>
            <a:endParaRPr lang="en-US" sz="3200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sz="half" idx="1"/>
          </p:nvPr>
        </p:nvSpPr>
        <p:spPr>
          <a:xfrm>
            <a:off x="276541" y="1925523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3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5 Bölgəsi var: </a:t>
            </a:r>
            <a:br>
              <a:rPr lang="az-Latn-AZ" sz="3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</a:br>
            <a:endParaRPr lang="az-Latn-AZ" sz="36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lvl="1"/>
            <a:r>
              <a:rPr lang="az-Latn-AZ" sz="33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Başı</a:t>
            </a:r>
          </a:p>
          <a:p>
            <a:pPr lvl="1"/>
            <a:r>
              <a:rPr lang="az-Latn-AZ" sz="33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Çıxıntısı</a:t>
            </a:r>
          </a:p>
          <a:p>
            <a:pPr lvl="1"/>
            <a:r>
              <a:rPr lang="az-Latn-AZ" sz="33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Boynu</a:t>
            </a:r>
          </a:p>
          <a:p>
            <a:pPr lvl="1"/>
            <a:r>
              <a:rPr lang="az-Latn-AZ" sz="33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Gövdəsi </a:t>
            </a:r>
          </a:p>
          <a:p>
            <a:pPr lvl="1"/>
            <a:r>
              <a:rPr lang="az-Latn-AZ" sz="33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Quyruğu</a:t>
            </a:r>
            <a:endParaRPr lang="en-US" sz="33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4C6C23B-DBA9-4155-AA38-A63C58A1FA7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181600" y="1470815"/>
            <a:ext cx="6015474" cy="4806046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5761FF7-6208-403B-8924-008084E01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738B64EB-796E-4D9B-A20F-A8F3BC07749E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7742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035293" y="142211"/>
            <a:ext cx="6130480" cy="695989"/>
          </a:xfrm>
        </p:spPr>
        <p:txBody>
          <a:bodyPr>
            <a:noAutofit/>
          </a:bodyPr>
          <a:lstStyle/>
          <a:p>
            <a:br>
              <a:rPr lang="az-Latn-AZ" sz="3200" dirty="0">
                <a:solidFill>
                  <a:srgbClr val="0070C0"/>
                </a:solidFill>
                <a:latin typeface="Calibri" panose="020F0502020204030204" pitchFamily="34" charset="0"/>
              </a:rPr>
            </a:br>
            <a:r>
              <a:rPr lang="az-Latn-AZ" sz="3200" dirty="0">
                <a:solidFill>
                  <a:srgbClr val="0070C0"/>
                </a:solidFill>
                <a:latin typeface="Calibri" panose="020F0502020204030204" pitchFamily="34" charset="0"/>
              </a:rPr>
              <a:t>Mədəaltı vəzi anatomiyası</a:t>
            </a:r>
            <a:br>
              <a:rPr lang="en-US" sz="3200" dirty="0">
                <a:solidFill>
                  <a:srgbClr val="0070C0"/>
                </a:solidFill>
                <a:latin typeface="Calibri" panose="020F0502020204030204" pitchFamily="34" charset="0"/>
              </a:rPr>
            </a:br>
            <a:endParaRPr lang="en-US" sz="3200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sz="half" idx="1"/>
          </p:nvPr>
        </p:nvSpPr>
        <p:spPr>
          <a:xfrm>
            <a:off x="228600" y="1737630"/>
            <a:ext cx="533400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4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Üç komponentdən ibarətdir:</a:t>
            </a:r>
          </a:p>
          <a:p>
            <a:pPr marL="0" indent="0">
              <a:buNone/>
            </a:pPr>
            <a:endParaRPr lang="az-Latn-AZ" sz="40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r>
              <a:rPr lang="az-Latn-AZ" sz="4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Asinus</a:t>
            </a:r>
          </a:p>
          <a:p>
            <a:r>
              <a:rPr lang="az-Latn-AZ" sz="4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Axacaq</a:t>
            </a:r>
          </a:p>
          <a:p>
            <a:r>
              <a:rPr lang="az-Latn-AZ" sz="4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Adacıq</a:t>
            </a:r>
            <a:endParaRPr lang="en-US" sz="4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AC99BB5-772F-4F73-B364-43D277C4F74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334000" y="999630"/>
            <a:ext cx="6019800" cy="5401170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98DBDDD-9CF2-4FD0-A281-56806C542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5D99F6B-D184-4F50-8056-79CDF65142DD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384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43D624C-39CA-4EA1-916D-8D0E6A932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2800" dirty="0">
                <a:solidFill>
                  <a:srgbClr val="0070C0"/>
                </a:solidFill>
                <a:latin typeface="Calibri" panose="020F0502020204030204" pitchFamily="34" charset="0"/>
              </a:rPr>
              <a:t>Mədəaltı vəzi anatomiyası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sz="half" idx="1"/>
          </p:nvPr>
        </p:nvSpPr>
        <p:spPr>
          <a:xfrm>
            <a:off x="152400" y="1966346"/>
            <a:ext cx="613048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Pankreasın 2 axacağı  var:</a:t>
            </a:r>
          </a:p>
          <a:p>
            <a:pPr lvl="1"/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Əsas axarı (Virsung), diametri 3-4 mm. Virsunq axarı papilla Vaterə açılır.</a:t>
            </a:r>
          </a:p>
          <a:p>
            <a:pPr lvl="1"/>
            <a:endParaRPr lang="az-Latn-AZ" sz="24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lvl="1"/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Əlavə (Santorini) 70% hallarda olur, kişik məməəciyə açılır.</a:t>
            </a:r>
          </a:p>
          <a:p>
            <a:pPr lvl="1"/>
            <a:endParaRPr lang="az-Latn-AZ" sz="24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lvl="1"/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Əlavə axacaq 90% hallarda əsas axacaqla əlaqəlidir.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6778EF1-49AB-4952-8E38-4DA851D3C0B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684796" y="1676400"/>
            <a:ext cx="4961955" cy="4351338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BC3291B-809B-4232-A9FC-991589AF7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B5BC297-54C2-45F0-992D-715F5C44F605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1302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7EB05A6-A252-4C20-B2DC-D3D603BA9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0070C0"/>
                </a:solidFill>
                <a:latin typeface="Calibri" panose="020F0502020204030204" pitchFamily="34" charset="0"/>
              </a:rPr>
              <a:t>Mədəaltı vəzi anatomiyası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sz="half" idx="1"/>
          </p:nvPr>
        </p:nvSpPr>
        <p:spPr>
          <a:xfrm>
            <a:off x="274862" y="1371600"/>
            <a:ext cx="613048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Ü</a:t>
            </a:r>
            <a:r>
              <a:rPr lang="tr-TR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ç</a:t>
            </a:r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yerdən arterial qan alır:</a:t>
            </a:r>
          </a:p>
          <a:p>
            <a:pPr marL="457200" indent="-457200"/>
            <a:r>
              <a:rPr lang="tr-TR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ümümi qaraciyər arteriyası</a:t>
            </a:r>
            <a:endParaRPr lang="az-Latn-AZ" sz="28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marL="457200" indent="-457200"/>
            <a:r>
              <a:rPr lang="tr-TR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yuxarı çöz arteriyası</a:t>
            </a:r>
            <a:endParaRPr lang="az-Latn-AZ" sz="28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marL="457200" indent="-457200"/>
            <a:r>
              <a:rPr lang="tr-TR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dalaq arteriyası</a:t>
            </a:r>
            <a:endParaRPr lang="az-Latn-AZ" sz="28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endParaRPr lang="az-Latn-AZ" sz="28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r>
              <a:rPr lang="tr-TR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Bu arteriyalar arasındakı kollaterallar</a:t>
            </a:r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 </a:t>
            </a:r>
            <a:r>
              <a:rPr lang="tr-TR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vəzin arterial toru</a:t>
            </a:r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nu</a:t>
            </a:r>
            <a:r>
              <a:rPr lang="tr-TR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əmələ gə</a:t>
            </a:r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tirir</a:t>
            </a:r>
            <a:r>
              <a:rPr lang="tr-TR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.</a:t>
            </a:r>
            <a:endParaRPr lang="az-Latn-AZ" sz="28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endParaRPr lang="en-US" sz="28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r>
              <a:rPr lang="tr-TR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Venoz qan arteriyaları təqib edir və qapı venasına tökülür, </a:t>
            </a:r>
            <a:endParaRPr lang="en-US" sz="28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endParaRPr lang="en-US"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C74C56CD-DDBF-4980-A83B-17EE795C76B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705602" y="843558"/>
            <a:ext cx="5429250" cy="5863857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9198DEC-ABB8-40D1-9955-3318CECE8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7186D2B-8CFF-4D2B-B530-271421DAD27F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629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84BD961-42A5-4955-9266-0516BBDD2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0070C0"/>
                </a:solidFill>
                <a:latin typeface="Calibri" panose="020F0502020204030204" pitchFamily="34" charset="0"/>
              </a:rPr>
              <a:t>Mədəaltı vəzi anatomiyası</a:t>
            </a:r>
            <a:endParaRPr lang="en-US" dirty="0"/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BCA77EE0-AAF8-4E0F-879F-A234BB01A4B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07165" y="2422532"/>
            <a:ext cx="3682537" cy="4079118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6D05753-163C-4E7E-80EA-6B82F397A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pic>
        <p:nvPicPr>
          <p:cNvPr id="9" name="Picture 4" descr="http://t2.gstatic.com/images?q=tbn:ANd9GcTtLqsGu0mG90cRE6SRNnDU6j9lSmQnwlDgsvHJ9VDWoVolSkV2PA">
            <a:extLst>
              <a:ext uri="{FF2B5EF4-FFF2-40B4-BE49-F238E27FC236}">
                <a16:creationId xmlns:a16="http://schemas.microsoft.com/office/drawing/2014/main" id="{4CAB0E38-6A7D-458C-9F87-0841E46BE6A6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1311" y="2422532"/>
            <a:ext cx="4879670" cy="4079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4DEE4603-52E7-4CA1-8F05-D72163A1DBED}"/>
              </a:ext>
            </a:extLst>
          </p:cNvPr>
          <p:cNvSpPr txBox="1">
            <a:spLocks/>
          </p:cNvSpPr>
          <p:nvPr/>
        </p:nvSpPr>
        <p:spPr>
          <a:xfrm>
            <a:off x="631383" y="1046647"/>
            <a:ext cx="11269598" cy="10730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Boylama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oxu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fəqərə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sütununu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çəp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şəkildə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kəsir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,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başı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2400" b="1" u="sng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II bel </a:t>
            </a:r>
            <a:r>
              <a:rPr lang="en-US" sz="2400" b="1" u="sng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fəqərəsi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,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quyruğu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XI-XII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döş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fəqərəsi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səviyyəsindədir</a:t>
            </a:r>
            <a:endParaRPr lang="en-US" sz="24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5ADBBB6-4E16-4316-BCF5-D569941A9069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4081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3696812" y="31870"/>
            <a:ext cx="3741738" cy="909637"/>
          </a:xfrm>
        </p:spPr>
        <p:txBody>
          <a:bodyPr>
            <a:normAutofit/>
          </a:bodyPr>
          <a:lstStyle/>
          <a:p>
            <a:pPr algn="r"/>
            <a:r>
              <a:rPr lang="az-Latn-AZ" sz="2400" b="1" dirty="0">
                <a:solidFill>
                  <a:srgbClr val="0070C0"/>
                </a:solidFill>
                <a:latin typeface="Calibri" panose="020F0502020204030204" pitchFamily="34" charset="0"/>
              </a:rPr>
              <a:t>Mədəaltı vəzi anatomiyası</a:t>
            </a:r>
            <a:endParaRPr lang="en-US" sz="24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7481" y="1291858"/>
            <a:ext cx="54102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R</a:t>
            </a:r>
            <a:r>
              <a:rPr lang="tr-TR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etroperitonal</a:t>
            </a: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dır</a:t>
            </a:r>
          </a:p>
          <a:p>
            <a:endParaRPr lang="az-Latn-AZ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Orqanlarla </a:t>
            </a:r>
            <a:r>
              <a:rPr lang="tr-TR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təmasdadır: 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12bb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aşağı boş vena,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sağ böyrək damarları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xoledoxun distal hissəsi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yuxarı çöz arteriyası 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yuxarı çız venasl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qapı venası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diafraqma ayaqcıqları,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Aorta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limfatik kollektorlar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aşağı çöz venası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dalaq arteriyası və venası</a:t>
            </a:r>
            <a:endParaRPr lang="az-Latn-AZ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sol böyrək damarları. 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7" name="Picture 6" descr="http://www.brown.edu/Courses/BI0032/stemcell/pancreas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2139" y="879744"/>
            <a:ext cx="4444364" cy="2849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http://www.aboutcancer.com/pancreas_anatomy_feldman_507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894" y="3722192"/>
            <a:ext cx="4581525" cy="284988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1816FC3-2241-4BA8-9AB3-269AB3310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1C35220-D74A-4C08-81BA-6C502F56B32D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6747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F2E2A05-8533-408E-A044-F6F5B6081B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6696" y="123394"/>
            <a:ext cx="6130480" cy="695989"/>
          </a:xfrm>
        </p:spPr>
        <p:txBody>
          <a:bodyPr>
            <a:normAutofit fontScale="90000"/>
          </a:bodyPr>
          <a:lstStyle/>
          <a:p>
            <a:r>
              <a:rPr lang="az-Latn-AZ" sz="2800" dirty="0">
                <a:solidFill>
                  <a:srgbClr val="0070C0"/>
                </a:solidFill>
                <a:latin typeface="Calibri" panose="020F0502020204030204" pitchFamily="34" charset="0"/>
              </a:rPr>
              <a:t>Mədəaltı vəzi fiziologiyası</a:t>
            </a:r>
            <a:br>
              <a:rPr lang="en-US" sz="2800" dirty="0">
                <a:solidFill>
                  <a:srgbClr val="0070C0"/>
                </a:solidFill>
                <a:latin typeface="Calibri" panose="020F0502020204030204" pitchFamily="34" charset="0"/>
              </a:rPr>
            </a:b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sz="half" idx="1"/>
          </p:nvPr>
        </p:nvSpPr>
        <p:spPr>
          <a:xfrm>
            <a:off x="182732" y="1622610"/>
            <a:ext cx="330656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400" b="1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 orqanizmdə yеganə orqanlardandır ki, həm еkzokrin,  həm də еndokrin funksiya yеrinə yеtirir</a:t>
            </a:r>
            <a:endParaRPr lang="en-US" sz="24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b="1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DCA8AB3-6427-4421-B84D-6616F6D1D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grpSp>
        <p:nvGrpSpPr>
          <p:cNvPr id="216" name="Group 215"/>
          <p:cNvGrpSpPr/>
          <p:nvPr/>
        </p:nvGrpSpPr>
        <p:grpSpPr>
          <a:xfrm>
            <a:off x="3962400" y="1239767"/>
            <a:ext cx="8046867" cy="5298669"/>
            <a:chOff x="457200" y="685800"/>
            <a:chExt cx="8525815" cy="6398301"/>
          </a:xfrm>
        </p:grpSpPr>
        <p:grpSp>
          <p:nvGrpSpPr>
            <p:cNvPr id="217" name="Group 2"/>
            <p:cNvGrpSpPr>
              <a:grpSpLocks/>
            </p:cNvGrpSpPr>
            <p:nvPr/>
          </p:nvGrpSpPr>
          <p:grpSpPr bwMode="auto">
            <a:xfrm>
              <a:off x="3276600" y="1130300"/>
              <a:ext cx="1219200" cy="1079500"/>
              <a:chOff x="1480" y="808"/>
              <a:chExt cx="1120" cy="992"/>
            </a:xfrm>
          </p:grpSpPr>
          <p:sp>
            <p:nvSpPr>
              <p:cNvPr id="408" name="Freeform 3" descr="Stationery"/>
              <p:cNvSpPr>
                <a:spLocks/>
              </p:cNvSpPr>
              <p:nvPr/>
            </p:nvSpPr>
            <p:spPr bwMode="auto">
              <a:xfrm>
                <a:off x="1480" y="808"/>
                <a:ext cx="1120" cy="992"/>
              </a:xfrm>
              <a:custGeom>
                <a:avLst/>
                <a:gdLst>
                  <a:gd name="T0" fmla="*/ 200 w 1120"/>
                  <a:gd name="T1" fmla="*/ 152 h 992"/>
                  <a:gd name="T2" fmla="*/ 488 w 1120"/>
                  <a:gd name="T3" fmla="*/ 8 h 992"/>
                  <a:gd name="T4" fmla="*/ 968 w 1120"/>
                  <a:gd name="T5" fmla="*/ 104 h 992"/>
                  <a:gd name="T6" fmla="*/ 1112 w 1120"/>
                  <a:gd name="T7" fmla="*/ 536 h 992"/>
                  <a:gd name="T8" fmla="*/ 920 w 1120"/>
                  <a:gd name="T9" fmla="*/ 920 h 992"/>
                  <a:gd name="T10" fmla="*/ 392 w 1120"/>
                  <a:gd name="T11" fmla="*/ 968 h 992"/>
                  <a:gd name="T12" fmla="*/ 56 w 1120"/>
                  <a:gd name="T13" fmla="*/ 776 h 992"/>
                  <a:gd name="T14" fmla="*/ 56 w 1120"/>
                  <a:gd name="T15" fmla="*/ 296 h 992"/>
                  <a:gd name="T16" fmla="*/ 200 w 1120"/>
                  <a:gd name="T17" fmla="*/ 152 h 9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0" h="992">
                    <a:moveTo>
                      <a:pt x="200" y="152"/>
                    </a:moveTo>
                    <a:cubicBezTo>
                      <a:pt x="272" y="104"/>
                      <a:pt x="360" y="16"/>
                      <a:pt x="488" y="8"/>
                    </a:cubicBezTo>
                    <a:cubicBezTo>
                      <a:pt x="616" y="0"/>
                      <a:pt x="864" y="16"/>
                      <a:pt x="968" y="104"/>
                    </a:cubicBezTo>
                    <a:cubicBezTo>
                      <a:pt x="1072" y="192"/>
                      <a:pt x="1120" y="400"/>
                      <a:pt x="1112" y="536"/>
                    </a:cubicBezTo>
                    <a:cubicBezTo>
                      <a:pt x="1104" y="672"/>
                      <a:pt x="1040" y="848"/>
                      <a:pt x="920" y="920"/>
                    </a:cubicBezTo>
                    <a:cubicBezTo>
                      <a:pt x="800" y="992"/>
                      <a:pt x="536" y="992"/>
                      <a:pt x="392" y="968"/>
                    </a:cubicBezTo>
                    <a:cubicBezTo>
                      <a:pt x="248" y="944"/>
                      <a:pt x="112" y="888"/>
                      <a:pt x="56" y="776"/>
                    </a:cubicBezTo>
                    <a:cubicBezTo>
                      <a:pt x="0" y="664"/>
                      <a:pt x="32" y="400"/>
                      <a:pt x="56" y="296"/>
                    </a:cubicBezTo>
                    <a:cubicBezTo>
                      <a:pt x="80" y="192"/>
                      <a:pt x="128" y="200"/>
                      <a:pt x="200" y="152"/>
                    </a:cubicBezTo>
                    <a:close/>
                  </a:path>
                </a:pathLst>
              </a:custGeom>
              <a:blipFill dpi="0" rotWithShape="0">
                <a:blip r:embed="rId2"/>
                <a:srcRect/>
                <a:tile tx="0" ty="0" sx="100000" sy="100000" flip="none" algn="tl"/>
              </a:blipFill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09" name="Oval 4"/>
              <p:cNvSpPr>
                <a:spLocks noChangeArrowheads="1"/>
              </p:cNvSpPr>
              <p:nvPr/>
            </p:nvSpPr>
            <p:spPr bwMode="auto">
              <a:xfrm>
                <a:off x="1680" y="1200"/>
                <a:ext cx="192" cy="192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10" name="Oval 5"/>
              <p:cNvSpPr>
                <a:spLocks noChangeArrowheads="1"/>
              </p:cNvSpPr>
              <p:nvPr/>
            </p:nvSpPr>
            <p:spPr bwMode="auto">
              <a:xfrm>
                <a:off x="2016" y="1104"/>
                <a:ext cx="192" cy="336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11" name="Oval 6"/>
              <p:cNvSpPr>
                <a:spLocks noChangeArrowheads="1"/>
              </p:cNvSpPr>
              <p:nvPr/>
            </p:nvSpPr>
            <p:spPr bwMode="auto">
              <a:xfrm>
                <a:off x="1776" y="1296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12" name="Oval 7"/>
              <p:cNvSpPr>
                <a:spLocks noChangeArrowheads="1"/>
              </p:cNvSpPr>
              <p:nvPr/>
            </p:nvSpPr>
            <p:spPr bwMode="auto">
              <a:xfrm>
                <a:off x="2064" y="1344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13" name="Oval 8"/>
              <p:cNvSpPr>
                <a:spLocks noChangeArrowheads="1"/>
              </p:cNvSpPr>
              <p:nvPr/>
            </p:nvSpPr>
            <p:spPr bwMode="auto">
              <a:xfrm>
                <a:off x="1824" y="960"/>
                <a:ext cx="144" cy="192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14" name="Oval 9"/>
              <p:cNvSpPr>
                <a:spLocks noChangeArrowheads="1"/>
              </p:cNvSpPr>
              <p:nvPr/>
            </p:nvSpPr>
            <p:spPr bwMode="auto">
              <a:xfrm>
                <a:off x="1872" y="1056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15" name="Oval 10"/>
              <p:cNvSpPr>
                <a:spLocks noChangeArrowheads="1"/>
              </p:cNvSpPr>
              <p:nvPr/>
            </p:nvSpPr>
            <p:spPr bwMode="auto">
              <a:xfrm>
                <a:off x="1776" y="1488"/>
                <a:ext cx="192" cy="192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16" name="Oval 11"/>
              <p:cNvSpPr>
                <a:spLocks noChangeArrowheads="1"/>
              </p:cNvSpPr>
              <p:nvPr/>
            </p:nvSpPr>
            <p:spPr bwMode="auto">
              <a:xfrm>
                <a:off x="1872" y="1584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17" name="Oval 12"/>
              <p:cNvSpPr>
                <a:spLocks noChangeArrowheads="1"/>
              </p:cNvSpPr>
              <p:nvPr/>
            </p:nvSpPr>
            <p:spPr bwMode="auto">
              <a:xfrm>
                <a:off x="2304" y="1104"/>
                <a:ext cx="144" cy="192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18" name="Oval 13"/>
              <p:cNvSpPr>
                <a:spLocks noChangeArrowheads="1"/>
              </p:cNvSpPr>
              <p:nvPr/>
            </p:nvSpPr>
            <p:spPr bwMode="auto">
              <a:xfrm>
                <a:off x="2352" y="1200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19" name="Oval 14"/>
              <p:cNvSpPr>
                <a:spLocks noChangeArrowheads="1"/>
              </p:cNvSpPr>
              <p:nvPr/>
            </p:nvSpPr>
            <p:spPr bwMode="auto">
              <a:xfrm>
                <a:off x="2256" y="1392"/>
                <a:ext cx="144" cy="192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20" name="Oval 15"/>
              <p:cNvSpPr>
                <a:spLocks noChangeArrowheads="1"/>
              </p:cNvSpPr>
              <p:nvPr/>
            </p:nvSpPr>
            <p:spPr bwMode="auto">
              <a:xfrm>
                <a:off x="2304" y="1488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21" name="Oval 16"/>
              <p:cNvSpPr>
                <a:spLocks noChangeArrowheads="1"/>
              </p:cNvSpPr>
              <p:nvPr/>
            </p:nvSpPr>
            <p:spPr bwMode="auto">
              <a:xfrm>
                <a:off x="2160" y="912"/>
                <a:ext cx="192" cy="144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22" name="Oval 17"/>
              <p:cNvSpPr>
                <a:spLocks noChangeArrowheads="1"/>
              </p:cNvSpPr>
              <p:nvPr/>
            </p:nvSpPr>
            <p:spPr bwMode="auto">
              <a:xfrm>
                <a:off x="2208" y="960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18" name="Group 18"/>
            <p:cNvGrpSpPr>
              <a:grpSpLocks/>
            </p:cNvGrpSpPr>
            <p:nvPr/>
          </p:nvGrpSpPr>
          <p:grpSpPr bwMode="auto">
            <a:xfrm rot="4314451" flipV="1">
              <a:off x="7011988" y="1836737"/>
              <a:ext cx="452438" cy="449263"/>
              <a:chOff x="1628" y="3555"/>
              <a:chExt cx="384" cy="393"/>
            </a:xfrm>
          </p:grpSpPr>
          <p:sp>
            <p:nvSpPr>
              <p:cNvPr id="402" name="Freeform 19"/>
              <p:cNvSpPr>
                <a:spLocks/>
              </p:cNvSpPr>
              <p:nvPr/>
            </p:nvSpPr>
            <p:spPr bwMode="auto">
              <a:xfrm>
                <a:off x="1628" y="3555"/>
                <a:ext cx="384" cy="393"/>
              </a:xfrm>
              <a:custGeom>
                <a:avLst/>
                <a:gdLst>
                  <a:gd name="T0" fmla="*/ 12 w 384"/>
                  <a:gd name="T1" fmla="*/ 349 h 393"/>
                  <a:gd name="T2" fmla="*/ 64 w 384"/>
                  <a:gd name="T3" fmla="*/ 65 h 393"/>
                  <a:gd name="T4" fmla="*/ 184 w 384"/>
                  <a:gd name="T5" fmla="*/ 1 h 393"/>
                  <a:gd name="T6" fmla="*/ 324 w 384"/>
                  <a:gd name="T7" fmla="*/ 61 h 393"/>
                  <a:gd name="T8" fmla="*/ 372 w 384"/>
                  <a:gd name="T9" fmla="*/ 357 h 393"/>
                  <a:gd name="T10" fmla="*/ 192 w 384"/>
                  <a:gd name="T11" fmla="*/ 381 h 393"/>
                  <a:gd name="T12" fmla="*/ 12 w 384"/>
                  <a:gd name="T13" fmla="*/ 349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393">
                    <a:moveTo>
                      <a:pt x="12" y="349"/>
                    </a:moveTo>
                    <a:cubicBezTo>
                      <a:pt x="0" y="309"/>
                      <a:pt x="35" y="123"/>
                      <a:pt x="64" y="65"/>
                    </a:cubicBezTo>
                    <a:cubicBezTo>
                      <a:pt x="93" y="7"/>
                      <a:pt x="141" y="2"/>
                      <a:pt x="184" y="1"/>
                    </a:cubicBezTo>
                    <a:cubicBezTo>
                      <a:pt x="227" y="0"/>
                      <a:pt x="293" y="2"/>
                      <a:pt x="324" y="61"/>
                    </a:cubicBezTo>
                    <a:cubicBezTo>
                      <a:pt x="355" y="120"/>
                      <a:pt x="384" y="317"/>
                      <a:pt x="372" y="357"/>
                    </a:cubicBezTo>
                    <a:cubicBezTo>
                      <a:pt x="332" y="393"/>
                      <a:pt x="252" y="382"/>
                      <a:pt x="192" y="381"/>
                    </a:cubicBezTo>
                    <a:cubicBezTo>
                      <a:pt x="132" y="380"/>
                      <a:pt x="24" y="389"/>
                      <a:pt x="12" y="34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03" name="Oval 20"/>
              <p:cNvSpPr>
                <a:spLocks noChangeArrowheads="1"/>
              </p:cNvSpPr>
              <p:nvPr/>
            </p:nvSpPr>
            <p:spPr bwMode="auto">
              <a:xfrm>
                <a:off x="1776" y="3792"/>
                <a:ext cx="96" cy="9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04" name="Oval 21"/>
              <p:cNvSpPr>
                <a:spLocks noChangeArrowheads="1"/>
              </p:cNvSpPr>
              <p:nvPr/>
            </p:nvSpPr>
            <p:spPr bwMode="auto">
              <a:xfrm>
                <a:off x="1728" y="3600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05" name="Oval 22"/>
              <p:cNvSpPr>
                <a:spLocks noChangeArrowheads="1"/>
              </p:cNvSpPr>
              <p:nvPr/>
            </p:nvSpPr>
            <p:spPr bwMode="auto">
              <a:xfrm>
                <a:off x="1824" y="3600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06" name="Oval 23"/>
              <p:cNvSpPr>
                <a:spLocks noChangeArrowheads="1"/>
              </p:cNvSpPr>
              <p:nvPr/>
            </p:nvSpPr>
            <p:spPr bwMode="auto">
              <a:xfrm>
                <a:off x="1776" y="3648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407" name="Oval 24"/>
              <p:cNvSpPr>
                <a:spLocks noChangeArrowheads="1"/>
              </p:cNvSpPr>
              <p:nvPr/>
            </p:nvSpPr>
            <p:spPr bwMode="auto">
              <a:xfrm>
                <a:off x="1872" y="3648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219" name="Group 25"/>
            <p:cNvGrpSpPr>
              <a:grpSpLocks/>
            </p:cNvGrpSpPr>
            <p:nvPr/>
          </p:nvGrpSpPr>
          <p:grpSpPr bwMode="auto">
            <a:xfrm rot="20514451">
              <a:off x="2503488" y="1374775"/>
              <a:ext cx="4813300" cy="1258888"/>
              <a:chOff x="960" y="624"/>
              <a:chExt cx="4208" cy="1059"/>
            </a:xfrm>
          </p:grpSpPr>
          <p:grpSp>
            <p:nvGrpSpPr>
              <p:cNvPr id="321" name="Group 26"/>
              <p:cNvGrpSpPr>
                <a:grpSpLocks/>
              </p:cNvGrpSpPr>
              <p:nvPr/>
            </p:nvGrpSpPr>
            <p:grpSpPr bwMode="auto">
              <a:xfrm flipV="1">
                <a:off x="3792" y="624"/>
                <a:ext cx="384" cy="393"/>
                <a:chOff x="1628" y="3555"/>
                <a:chExt cx="384" cy="393"/>
              </a:xfrm>
            </p:grpSpPr>
            <p:sp>
              <p:nvSpPr>
                <p:cNvPr id="396" name="Freeform 27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97" name="Oval 28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98" name="Oval 29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99" name="Oval 30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00" name="Oval 31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401" name="Oval 32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322" name="Group 33"/>
              <p:cNvGrpSpPr>
                <a:grpSpLocks/>
              </p:cNvGrpSpPr>
              <p:nvPr/>
            </p:nvGrpSpPr>
            <p:grpSpPr bwMode="auto">
              <a:xfrm rot="1162767" flipV="1">
                <a:off x="4140" y="683"/>
                <a:ext cx="384" cy="398"/>
                <a:chOff x="1628" y="3555"/>
                <a:chExt cx="384" cy="393"/>
              </a:xfrm>
            </p:grpSpPr>
            <p:sp>
              <p:nvSpPr>
                <p:cNvPr id="390" name="Freeform 34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91" name="Oval 35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92" name="Oval 36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93" name="Oval 37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94" name="Oval 38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95" name="Oval 39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323" name="Group 40"/>
              <p:cNvGrpSpPr>
                <a:grpSpLocks/>
              </p:cNvGrpSpPr>
              <p:nvPr/>
            </p:nvGrpSpPr>
            <p:grpSpPr bwMode="auto">
              <a:xfrm rot="2200974" flipV="1">
                <a:off x="4438" y="845"/>
                <a:ext cx="348" cy="405"/>
                <a:chOff x="1628" y="3555"/>
                <a:chExt cx="384" cy="393"/>
              </a:xfrm>
            </p:grpSpPr>
            <p:sp>
              <p:nvSpPr>
                <p:cNvPr id="384" name="Freeform 41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85" name="Oval 42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86" name="Oval 43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87" name="Oval 44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88" name="Oval 45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89" name="Oval 46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324" name="Group 47"/>
              <p:cNvGrpSpPr>
                <a:grpSpLocks/>
              </p:cNvGrpSpPr>
              <p:nvPr/>
            </p:nvGrpSpPr>
            <p:grpSpPr bwMode="auto">
              <a:xfrm rot="15251867">
                <a:off x="4829" y="1344"/>
                <a:ext cx="285" cy="393"/>
                <a:chOff x="1628" y="3555"/>
                <a:chExt cx="384" cy="393"/>
              </a:xfrm>
            </p:grpSpPr>
            <p:sp>
              <p:nvSpPr>
                <p:cNvPr id="378" name="Freeform 48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79" name="Oval 49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80" name="Oval 50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81" name="Oval 51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82" name="Oval 52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83" name="Oval 53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325" name="Group 54"/>
              <p:cNvGrpSpPr>
                <a:grpSpLocks/>
              </p:cNvGrpSpPr>
              <p:nvPr/>
            </p:nvGrpSpPr>
            <p:grpSpPr bwMode="auto">
              <a:xfrm rot="2924080" flipV="1">
                <a:off x="4651" y="1087"/>
                <a:ext cx="384" cy="393"/>
                <a:chOff x="1628" y="3555"/>
                <a:chExt cx="384" cy="393"/>
              </a:xfrm>
            </p:grpSpPr>
            <p:sp>
              <p:nvSpPr>
                <p:cNvPr id="372" name="Freeform 55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73" name="Oval 56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74" name="Oval 57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75" name="Oval 58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76" name="Oval 59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77" name="Oval 60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326" name="Group 61"/>
              <p:cNvGrpSpPr>
                <a:grpSpLocks/>
              </p:cNvGrpSpPr>
              <p:nvPr/>
            </p:nvGrpSpPr>
            <p:grpSpPr bwMode="auto">
              <a:xfrm rot="20690275" flipV="1">
                <a:off x="3456" y="672"/>
                <a:ext cx="384" cy="393"/>
                <a:chOff x="1628" y="3555"/>
                <a:chExt cx="384" cy="393"/>
              </a:xfrm>
            </p:grpSpPr>
            <p:sp>
              <p:nvSpPr>
                <p:cNvPr id="366" name="Freeform 62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67" name="Oval 63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68" name="Oval 64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69" name="Oval 65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70" name="Oval 66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71" name="Oval 67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327" name="Group 68"/>
              <p:cNvGrpSpPr>
                <a:grpSpLocks/>
              </p:cNvGrpSpPr>
              <p:nvPr/>
            </p:nvGrpSpPr>
            <p:grpSpPr bwMode="auto">
              <a:xfrm rot="20225185" flipV="1">
                <a:off x="3168" y="768"/>
                <a:ext cx="384" cy="393"/>
                <a:chOff x="1628" y="3555"/>
                <a:chExt cx="384" cy="393"/>
              </a:xfrm>
            </p:grpSpPr>
            <p:sp>
              <p:nvSpPr>
                <p:cNvPr id="360" name="Freeform 69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61" name="Oval 70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62" name="Oval 71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63" name="Oval 72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64" name="Oval 73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65" name="Oval 74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328" name="Group 75"/>
              <p:cNvGrpSpPr>
                <a:grpSpLocks/>
              </p:cNvGrpSpPr>
              <p:nvPr/>
            </p:nvGrpSpPr>
            <p:grpSpPr bwMode="auto">
              <a:xfrm rot="19696624" flipV="1">
                <a:off x="2880" y="951"/>
                <a:ext cx="384" cy="393"/>
                <a:chOff x="1628" y="3555"/>
                <a:chExt cx="384" cy="393"/>
              </a:xfrm>
            </p:grpSpPr>
            <p:sp>
              <p:nvSpPr>
                <p:cNvPr id="354" name="Freeform 76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55" name="Oval 77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56" name="Oval 78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57" name="Oval 79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58" name="Oval 80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59" name="Oval 81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329" name="Group 82"/>
              <p:cNvGrpSpPr>
                <a:grpSpLocks/>
              </p:cNvGrpSpPr>
              <p:nvPr/>
            </p:nvGrpSpPr>
            <p:grpSpPr bwMode="auto">
              <a:xfrm rot="20322366" flipV="1">
                <a:off x="2592" y="1095"/>
                <a:ext cx="384" cy="393"/>
                <a:chOff x="1628" y="3555"/>
                <a:chExt cx="384" cy="393"/>
              </a:xfrm>
            </p:grpSpPr>
            <p:sp>
              <p:nvSpPr>
                <p:cNvPr id="348" name="Freeform 83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49" name="Oval 84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50" name="Oval 85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51" name="Oval 86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52" name="Oval 87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53" name="Oval 88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330" name="Group 89"/>
              <p:cNvGrpSpPr>
                <a:grpSpLocks/>
              </p:cNvGrpSpPr>
              <p:nvPr/>
            </p:nvGrpSpPr>
            <p:grpSpPr bwMode="auto">
              <a:xfrm>
                <a:off x="960" y="1265"/>
                <a:ext cx="320" cy="414"/>
                <a:chOff x="1027" y="1265"/>
                <a:chExt cx="320" cy="414"/>
              </a:xfrm>
            </p:grpSpPr>
            <p:sp>
              <p:nvSpPr>
                <p:cNvPr id="346" name="Freeform 90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47" name="Oval 91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331" name="Group 92"/>
              <p:cNvGrpSpPr>
                <a:grpSpLocks/>
              </p:cNvGrpSpPr>
              <p:nvPr/>
            </p:nvGrpSpPr>
            <p:grpSpPr bwMode="auto">
              <a:xfrm>
                <a:off x="1248" y="1266"/>
                <a:ext cx="320" cy="414"/>
                <a:chOff x="1027" y="1265"/>
                <a:chExt cx="320" cy="414"/>
              </a:xfrm>
            </p:grpSpPr>
            <p:sp>
              <p:nvSpPr>
                <p:cNvPr id="344" name="Freeform 93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45" name="Oval 94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332" name="Group 95"/>
              <p:cNvGrpSpPr>
                <a:grpSpLocks/>
              </p:cNvGrpSpPr>
              <p:nvPr/>
            </p:nvGrpSpPr>
            <p:grpSpPr bwMode="auto">
              <a:xfrm>
                <a:off x="1536" y="1266"/>
                <a:ext cx="320" cy="414"/>
                <a:chOff x="1027" y="1265"/>
                <a:chExt cx="320" cy="414"/>
              </a:xfrm>
            </p:grpSpPr>
            <p:sp>
              <p:nvSpPr>
                <p:cNvPr id="342" name="Freeform 96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43" name="Oval 97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333" name="Group 98"/>
              <p:cNvGrpSpPr>
                <a:grpSpLocks/>
              </p:cNvGrpSpPr>
              <p:nvPr/>
            </p:nvGrpSpPr>
            <p:grpSpPr bwMode="auto">
              <a:xfrm>
                <a:off x="1824" y="1248"/>
                <a:ext cx="320" cy="414"/>
                <a:chOff x="1027" y="1265"/>
                <a:chExt cx="320" cy="414"/>
              </a:xfrm>
            </p:grpSpPr>
            <p:sp>
              <p:nvSpPr>
                <p:cNvPr id="340" name="Freeform 99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41" name="Oval 100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334" name="Group 101"/>
              <p:cNvGrpSpPr>
                <a:grpSpLocks/>
              </p:cNvGrpSpPr>
              <p:nvPr/>
            </p:nvGrpSpPr>
            <p:grpSpPr bwMode="auto">
              <a:xfrm rot="-515013">
                <a:off x="2112" y="1218"/>
                <a:ext cx="320" cy="414"/>
                <a:chOff x="1027" y="1265"/>
                <a:chExt cx="320" cy="414"/>
              </a:xfrm>
            </p:grpSpPr>
            <p:sp>
              <p:nvSpPr>
                <p:cNvPr id="338" name="Freeform 102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39" name="Oval 103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335" name="Group 104"/>
              <p:cNvGrpSpPr>
                <a:grpSpLocks/>
              </p:cNvGrpSpPr>
              <p:nvPr/>
            </p:nvGrpSpPr>
            <p:grpSpPr bwMode="auto">
              <a:xfrm rot="-882182">
                <a:off x="2368" y="1170"/>
                <a:ext cx="320" cy="414"/>
                <a:chOff x="1027" y="1265"/>
                <a:chExt cx="320" cy="414"/>
              </a:xfrm>
            </p:grpSpPr>
            <p:sp>
              <p:nvSpPr>
                <p:cNvPr id="336" name="Freeform 105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37" name="Oval 106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</p:grpSp>
        <p:grpSp>
          <p:nvGrpSpPr>
            <p:cNvPr id="220" name="Group 107"/>
            <p:cNvGrpSpPr>
              <a:grpSpLocks/>
            </p:cNvGrpSpPr>
            <p:nvPr/>
          </p:nvGrpSpPr>
          <p:grpSpPr bwMode="auto">
            <a:xfrm rot="20328785" flipV="1">
              <a:off x="3082925" y="2982913"/>
              <a:ext cx="4811713" cy="1258887"/>
              <a:chOff x="960" y="624"/>
              <a:chExt cx="4208" cy="1059"/>
            </a:xfrm>
          </p:grpSpPr>
          <p:grpSp>
            <p:nvGrpSpPr>
              <p:cNvPr id="240" name="Group 108"/>
              <p:cNvGrpSpPr>
                <a:grpSpLocks/>
              </p:cNvGrpSpPr>
              <p:nvPr/>
            </p:nvGrpSpPr>
            <p:grpSpPr bwMode="auto">
              <a:xfrm flipV="1">
                <a:off x="3792" y="624"/>
                <a:ext cx="384" cy="393"/>
                <a:chOff x="1628" y="3555"/>
                <a:chExt cx="384" cy="393"/>
              </a:xfrm>
            </p:grpSpPr>
            <p:sp>
              <p:nvSpPr>
                <p:cNvPr id="315" name="Freeform 109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>
                    <a:lumMod val="90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16" name="Oval 110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17" name="Oval 111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18" name="Oval 112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19" name="Oval 113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20" name="Oval 114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241" name="Group 115"/>
              <p:cNvGrpSpPr>
                <a:grpSpLocks/>
              </p:cNvGrpSpPr>
              <p:nvPr/>
            </p:nvGrpSpPr>
            <p:grpSpPr bwMode="auto">
              <a:xfrm rot="1162767" flipV="1">
                <a:off x="4140" y="683"/>
                <a:ext cx="384" cy="398"/>
                <a:chOff x="1628" y="3555"/>
                <a:chExt cx="384" cy="393"/>
              </a:xfrm>
            </p:grpSpPr>
            <p:sp>
              <p:nvSpPr>
                <p:cNvPr id="309" name="Freeform 116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>
                    <a:lumMod val="90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10" name="Oval 117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11" name="Oval 118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12" name="Oval 119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13" name="Oval 120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14" name="Oval 121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242" name="Group 122"/>
              <p:cNvGrpSpPr>
                <a:grpSpLocks/>
              </p:cNvGrpSpPr>
              <p:nvPr/>
            </p:nvGrpSpPr>
            <p:grpSpPr bwMode="auto">
              <a:xfrm rot="2200974" flipV="1">
                <a:off x="4438" y="845"/>
                <a:ext cx="348" cy="405"/>
                <a:chOff x="1628" y="3555"/>
                <a:chExt cx="384" cy="393"/>
              </a:xfrm>
            </p:grpSpPr>
            <p:sp>
              <p:nvSpPr>
                <p:cNvPr id="303" name="Freeform 123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>
                    <a:lumMod val="90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04" name="Oval 124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05" name="Oval 125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06" name="Oval 126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07" name="Oval 127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08" name="Oval 128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243" name="Group 129"/>
              <p:cNvGrpSpPr>
                <a:grpSpLocks/>
              </p:cNvGrpSpPr>
              <p:nvPr/>
            </p:nvGrpSpPr>
            <p:grpSpPr bwMode="auto">
              <a:xfrm rot="15251867">
                <a:off x="4829" y="1344"/>
                <a:ext cx="285" cy="393"/>
                <a:chOff x="1628" y="3555"/>
                <a:chExt cx="384" cy="393"/>
              </a:xfrm>
            </p:grpSpPr>
            <p:sp>
              <p:nvSpPr>
                <p:cNvPr id="297" name="Freeform 130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>
                    <a:lumMod val="90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98" name="Oval 131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99" name="Oval 132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00" name="Oval 133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01" name="Oval 134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302" name="Oval 135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244" name="Group 136"/>
              <p:cNvGrpSpPr>
                <a:grpSpLocks/>
              </p:cNvGrpSpPr>
              <p:nvPr/>
            </p:nvGrpSpPr>
            <p:grpSpPr bwMode="auto">
              <a:xfrm rot="2924080" flipV="1">
                <a:off x="4651" y="1087"/>
                <a:ext cx="384" cy="393"/>
                <a:chOff x="1628" y="3555"/>
                <a:chExt cx="384" cy="393"/>
              </a:xfrm>
            </p:grpSpPr>
            <p:sp>
              <p:nvSpPr>
                <p:cNvPr id="291" name="Freeform 137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>
                    <a:lumMod val="90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92" name="Oval 138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93" name="Oval 139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94" name="Oval 140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95" name="Oval 141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96" name="Oval 142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245" name="Group 143"/>
              <p:cNvGrpSpPr>
                <a:grpSpLocks/>
              </p:cNvGrpSpPr>
              <p:nvPr/>
            </p:nvGrpSpPr>
            <p:grpSpPr bwMode="auto">
              <a:xfrm rot="20690275" flipV="1">
                <a:off x="3456" y="672"/>
                <a:ext cx="384" cy="393"/>
                <a:chOff x="1628" y="3555"/>
                <a:chExt cx="384" cy="393"/>
              </a:xfrm>
            </p:grpSpPr>
            <p:sp>
              <p:nvSpPr>
                <p:cNvPr id="285" name="Freeform 144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>
                    <a:lumMod val="90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86" name="Oval 145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87" name="Oval 146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88" name="Oval 147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89" name="Oval 148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90" name="Oval 149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246" name="Group 150"/>
              <p:cNvGrpSpPr>
                <a:grpSpLocks/>
              </p:cNvGrpSpPr>
              <p:nvPr/>
            </p:nvGrpSpPr>
            <p:grpSpPr bwMode="auto">
              <a:xfrm rot="20225185" flipV="1">
                <a:off x="3168" y="768"/>
                <a:ext cx="384" cy="393"/>
                <a:chOff x="1628" y="3555"/>
                <a:chExt cx="384" cy="393"/>
              </a:xfrm>
            </p:grpSpPr>
            <p:sp>
              <p:nvSpPr>
                <p:cNvPr id="279" name="Freeform 151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>
                    <a:lumMod val="90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80" name="Oval 152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81" name="Oval 153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82" name="Oval 154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83" name="Oval 155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84" name="Oval 156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247" name="Group 157"/>
              <p:cNvGrpSpPr>
                <a:grpSpLocks/>
              </p:cNvGrpSpPr>
              <p:nvPr/>
            </p:nvGrpSpPr>
            <p:grpSpPr bwMode="auto">
              <a:xfrm rot="19696624" flipV="1">
                <a:off x="2880" y="951"/>
                <a:ext cx="384" cy="393"/>
                <a:chOff x="1628" y="3555"/>
                <a:chExt cx="384" cy="393"/>
              </a:xfrm>
            </p:grpSpPr>
            <p:sp>
              <p:nvSpPr>
                <p:cNvPr id="273" name="Freeform 158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>
                    <a:lumMod val="90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74" name="Oval 159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75" name="Oval 160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76" name="Oval 161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77" name="Oval 162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78" name="Oval 163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248" name="Group 164"/>
              <p:cNvGrpSpPr>
                <a:grpSpLocks/>
              </p:cNvGrpSpPr>
              <p:nvPr/>
            </p:nvGrpSpPr>
            <p:grpSpPr bwMode="auto">
              <a:xfrm rot="20322366" flipV="1">
                <a:off x="2592" y="1095"/>
                <a:ext cx="384" cy="393"/>
                <a:chOff x="1628" y="3555"/>
                <a:chExt cx="384" cy="393"/>
              </a:xfrm>
            </p:grpSpPr>
            <p:sp>
              <p:nvSpPr>
                <p:cNvPr id="267" name="Freeform 165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chemeClr val="accent1">
                    <a:lumMod val="90000"/>
                  </a:scheme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68" name="Oval 166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69" name="Oval 167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70" name="Oval 168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71" name="Oval 169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72" name="Oval 170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249" name="Group 171"/>
              <p:cNvGrpSpPr>
                <a:grpSpLocks/>
              </p:cNvGrpSpPr>
              <p:nvPr/>
            </p:nvGrpSpPr>
            <p:grpSpPr bwMode="auto">
              <a:xfrm>
                <a:off x="960" y="1265"/>
                <a:ext cx="320" cy="414"/>
                <a:chOff x="1027" y="1265"/>
                <a:chExt cx="320" cy="414"/>
              </a:xfrm>
            </p:grpSpPr>
            <p:sp>
              <p:nvSpPr>
                <p:cNvPr id="265" name="Freeform 172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66" name="Oval 173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250" name="Group 174"/>
              <p:cNvGrpSpPr>
                <a:grpSpLocks/>
              </p:cNvGrpSpPr>
              <p:nvPr/>
            </p:nvGrpSpPr>
            <p:grpSpPr bwMode="auto">
              <a:xfrm>
                <a:off x="1248" y="1266"/>
                <a:ext cx="320" cy="414"/>
                <a:chOff x="1027" y="1265"/>
                <a:chExt cx="320" cy="414"/>
              </a:xfrm>
            </p:grpSpPr>
            <p:sp>
              <p:nvSpPr>
                <p:cNvPr id="263" name="Freeform 175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64" name="Oval 176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251" name="Group 177"/>
              <p:cNvGrpSpPr>
                <a:grpSpLocks/>
              </p:cNvGrpSpPr>
              <p:nvPr/>
            </p:nvGrpSpPr>
            <p:grpSpPr bwMode="auto">
              <a:xfrm>
                <a:off x="1536" y="1266"/>
                <a:ext cx="320" cy="414"/>
                <a:chOff x="1027" y="1265"/>
                <a:chExt cx="320" cy="414"/>
              </a:xfrm>
            </p:grpSpPr>
            <p:sp>
              <p:nvSpPr>
                <p:cNvPr id="261" name="Freeform 178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62" name="Oval 179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252" name="Group 180"/>
              <p:cNvGrpSpPr>
                <a:grpSpLocks/>
              </p:cNvGrpSpPr>
              <p:nvPr/>
            </p:nvGrpSpPr>
            <p:grpSpPr bwMode="auto">
              <a:xfrm>
                <a:off x="1824" y="1248"/>
                <a:ext cx="320" cy="414"/>
                <a:chOff x="1027" y="1265"/>
                <a:chExt cx="320" cy="414"/>
              </a:xfrm>
            </p:grpSpPr>
            <p:sp>
              <p:nvSpPr>
                <p:cNvPr id="259" name="Freeform 181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60" name="Oval 182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253" name="Group 183"/>
              <p:cNvGrpSpPr>
                <a:grpSpLocks/>
              </p:cNvGrpSpPr>
              <p:nvPr/>
            </p:nvGrpSpPr>
            <p:grpSpPr bwMode="auto">
              <a:xfrm rot="-515013">
                <a:off x="2112" y="1218"/>
                <a:ext cx="320" cy="414"/>
                <a:chOff x="1027" y="1265"/>
                <a:chExt cx="320" cy="414"/>
              </a:xfrm>
            </p:grpSpPr>
            <p:sp>
              <p:nvSpPr>
                <p:cNvPr id="257" name="Freeform 184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58" name="Oval 185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  <p:grpSp>
            <p:nvGrpSpPr>
              <p:cNvPr id="254" name="Group 186"/>
              <p:cNvGrpSpPr>
                <a:grpSpLocks/>
              </p:cNvGrpSpPr>
              <p:nvPr/>
            </p:nvGrpSpPr>
            <p:grpSpPr bwMode="auto">
              <a:xfrm rot="-882182">
                <a:off x="2368" y="1170"/>
                <a:ext cx="320" cy="414"/>
                <a:chOff x="1027" y="1265"/>
                <a:chExt cx="320" cy="414"/>
              </a:xfrm>
            </p:grpSpPr>
            <p:sp>
              <p:nvSpPr>
                <p:cNvPr id="255" name="Freeform 187"/>
                <p:cNvSpPr>
                  <a:spLocks/>
                </p:cNvSpPr>
                <p:nvPr/>
              </p:nvSpPr>
              <p:spPr bwMode="auto">
                <a:xfrm>
                  <a:off x="1027" y="1265"/>
                  <a:ext cx="320" cy="414"/>
                </a:xfrm>
                <a:custGeom>
                  <a:avLst/>
                  <a:gdLst>
                    <a:gd name="T0" fmla="*/ 8 w 320"/>
                    <a:gd name="T1" fmla="*/ 41 h 414"/>
                    <a:gd name="T2" fmla="*/ 29 w 320"/>
                    <a:gd name="T3" fmla="*/ 347 h 414"/>
                    <a:gd name="T4" fmla="*/ 151 w 320"/>
                    <a:gd name="T5" fmla="*/ 395 h 414"/>
                    <a:gd name="T6" fmla="*/ 277 w 320"/>
                    <a:gd name="T7" fmla="*/ 355 h 414"/>
                    <a:gd name="T8" fmla="*/ 300 w 320"/>
                    <a:gd name="T9" fmla="*/ 38 h 414"/>
                    <a:gd name="T10" fmla="*/ 154 w 320"/>
                    <a:gd name="T11" fmla="*/ 11 h 414"/>
                    <a:gd name="T12" fmla="*/ 8 w 320"/>
                    <a:gd name="T13" fmla="*/ 41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20" h="414">
                      <a:moveTo>
                        <a:pt x="8" y="41"/>
                      </a:moveTo>
                      <a:cubicBezTo>
                        <a:pt x="0" y="81"/>
                        <a:pt x="5" y="288"/>
                        <a:pt x="29" y="347"/>
                      </a:cubicBezTo>
                      <a:cubicBezTo>
                        <a:pt x="53" y="406"/>
                        <a:pt x="110" y="394"/>
                        <a:pt x="151" y="395"/>
                      </a:cubicBezTo>
                      <a:cubicBezTo>
                        <a:pt x="192" y="396"/>
                        <a:pt x="252" y="414"/>
                        <a:pt x="277" y="355"/>
                      </a:cubicBezTo>
                      <a:cubicBezTo>
                        <a:pt x="302" y="296"/>
                        <a:pt x="320" y="95"/>
                        <a:pt x="300" y="38"/>
                      </a:cubicBezTo>
                      <a:cubicBezTo>
                        <a:pt x="267" y="1"/>
                        <a:pt x="202" y="10"/>
                        <a:pt x="154" y="11"/>
                      </a:cubicBezTo>
                      <a:cubicBezTo>
                        <a:pt x="105" y="11"/>
                        <a:pt x="18" y="0"/>
                        <a:pt x="8" y="41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256" name="Oval 188"/>
                <p:cNvSpPr>
                  <a:spLocks noChangeArrowheads="1"/>
                </p:cNvSpPr>
                <p:nvPr/>
              </p:nvSpPr>
              <p:spPr bwMode="auto">
                <a:xfrm rot="14729" flipV="1">
                  <a:off x="1144" y="1343"/>
                  <a:ext cx="104" cy="97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endParaRPr>
                </a:p>
              </p:txBody>
            </p:sp>
          </p:grpSp>
        </p:grpSp>
        <p:sp>
          <p:nvSpPr>
            <p:cNvPr id="221" name="Freeform 189"/>
            <p:cNvSpPr>
              <a:spLocks/>
            </p:cNvSpPr>
            <p:nvPr/>
          </p:nvSpPr>
          <p:spPr bwMode="auto">
            <a:xfrm rot="20514451">
              <a:off x="2803525" y="1293813"/>
              <a:ext cx="4808539" cy="2970212"/>
            </a:xfrm>
            <a:custGeom>
              <a:avLst/>
              <a:gdLst>
                <a:gd name="T0" fmla="*/ 36 w 4204"/>
                <a:gd name="T1" fmla="*/ 696 h 2502"/>
                <a:gd name="T2" fmla="*/ 1188 w 4204"/>
                <a:gd name="T3" fmla="*/ 636 h 2502"/>
                <a:gd name="T4" fmla="*/ 1812 w 4204"/>
                <a:gd name="T5" fmla="*/ 456 h 2502"/>
                <a:gd name="T6" fmla="*/ 2448 w 4204"/>
                <a:gd name="T7" fmla="*/ 120 h 2502"/>
                <a:gd name="T8" fmla="*/ 3360 w 4204"/>
                <a:gd name="T9" fmla="*/ 96 h 2502"/>
                <a:gd name="T10" fmla="*/ 4068 w 4204"/>
                <a:gd name="T11" fmla="*/ 696 h 2502"/>
                <a:gd name="T12" fmla="*/ 4164 w 4204"/>
                <a:gd name="T13" fmla="*/ 1560 h 2502"/>
                <a:gd name="T14" fmla="*/ 3828 w 4204"/>
                <a:gd name="T15" fmla="*/ 2136 h 2502"/>
                <a:gd name="T16" fmla="*/ 3288 w 4204"/>
                <a:gd name="T17" fmla="*/ 2448 h 2502"/>
                <a:gd name="T18" fmla="*/ 2676 w 4204"/>
                <a:gd name="T19" fmla="*/ 2460 h 2502"/>
                <a:gd name="T20" fmla="*/ 2028 w 4204"/>
                <a:gd name="T21" fmla="*/ 2196 h 2502"/>
                <a:gd name="T22" fmla="*/ 1548 w 4204"/>
                <a:gd name="T23" fmla="*/ 2016 h 2502"/>
                <a:gd name="T24" fmla="*/ 852 w 4204"/>
                <a:gd name="T25" fmla="*/ 1944 h 2502"/>
                <a:gd name="T26" fmla="*/ 0 w 4204"/>
                <a:gd name="T27" fmla="*/ 2004 h 2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04" h="2502">
                  <a:moveTo>
                    <a:pt x="36" y="696"/>
                  </a:moveTo>
                  <a:cubicBezTo>
                    <a:pt x="228" y="686"/>
                    <a:pt x="892" y="676"/>
                    <a:pt x="1188" y="636"/>
                  </a:cubicBezTo>
                  <a:cubicBezTo>
                    <a:pt x="1484" y="596"/>
                    <a:pt x="1602" y="542"/>
                    <a:pt x="1812" y="456"/>
                  </a:cubicBezTo>
                  <a:cubicBezTo>
                    <a:pt x="2022" y="370"/>
                    <a:pt x="2190" y="180"/>
                    <a:pt x="2448" y="120"/>
                  </a:cubicBezTo>
                  <a:cubicBezTo>
                    <a:pt x="2706" y="60"/>
                    <a:pt x="3090" y="0"/>
                    <a:pt x="3360" y="96"/>
                  </a:cubicBezTo>
                  <a:cubicBezTo>
                    <a:pt x="3630" y="192"/>
                    <a:pt x="3934" y="452"/>
                    <a:pt x="4068" y="696"/>
                  </a:cubicBezTo>
                  <a:cubicBezTo>
                    <a:pt x="4202" y="940"/>
                    <a:pt x="4204" y="1320"/>
                    <a:pt x="4164" y="1560"/>
                  </a:cubicBezTo>
                  <a:cubicBezTo>
                    <a:pt x="4124" y="1800"/>
                    <a:pt x="3974" y="1988"/>
                    <a:pt x="3828" y="2136"/>
                  </a:cubicBezTo>
                  <a:cubicBezTo>
                    <a:pt x="3682" y="2284"/>
                    <a:pt x="3480" y="2394"/>
                    <a:pt x="3288" y="2448"/>
                  </a:cubicBezTo>
                  <a:cubicBezTo>
                    <a:pt x="3096" y="2502"/>
                    <a:pt x="2886" y="2502"/>
                    <a:pt x="2676" y="2460"/>
                  </a:cubicBezTo>
                  <a:cubicBezTo>
                    <a:pt x="2466" y="2418"/>
                    <a:pt x="2216" y="2270"/>
                    <a:pt x="2028" y="2196"/>
                  </a:cubicBezTo>
                  <a:cubicBezTo>
                    <a:pt x="1840" y="2122"/>
                    <a:pt x="1744" y="2058"/>
                    <a:pt x="1548" y="2016"/>
                  </a:cubicBezTo>
                  <a:cubicBezTo>
                    <a:pt x="1352" y="1974"/>
                    <a:pt x="1110" y="1946"/>
                    <a:pt x="852" y="1944"/>
                  </a:cubicBezTo>
                  <a:cubicBezTo>
                    <a:pt x="594" y="1942"/>
                    <a:pt x="177" y="1992"/>
                    <a:pt x="0" y="2004"/>
                  </a:cubicBezTo>
                </a:path>
              </a:pathLst>
            </a:custGeom>
            <a:noFill/>
            <a:ln w="57150" cmpd="sng">
              <a:solidFill>
                <a:srgbClr val="00B0F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22" name="Text Box 190"/>
            <p:cNvSpPr txBox="1">
              <a:spLocks noChangeArrowheads="1"/>
            </p:cNvSpPr>
            <p:nvPr/>
          </p:nvSpPr>
          <p:spPr bwMode="auto">
            <a:xfrm>
              <a:off x="4996339" y="2209800"/>
              <a:ext cx="1742122" cy="7804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Enzimlər</a:t>
              </a:r>
            </a:p>
            <a:p>
              <a:pPr algn="ctr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(6-20 q/gün)</a:t>
              </a:r>
              <a:endParaRPr lang="en-US" altLang="en-US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23" name="AutoShape 191"/>
            <p:cNvSpPr>
              <a:spLocks noChangeArrowheads="1"/>
            </p:cNvSpPr>
            <p:nvPr/>
          </p:nvSpPr>
          <p:spPr bwMode="auto">
            <a:xfrm rot="3177348">
              <a:off x="2743200" y="-152400"/>
              <a:ext cx="685800" cy="2362200"/>
            </a:xfrm>
            <a:prstGeom prst="can">
              <a:avLst>
                <a:gd name="adj" fmla="val 6110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/>
              <a:r>
                <a:rPr lang="tr-TR" altLang="en-US" sz="2000" b="1" dirty="0">
                  <a:solidFill>
                    <a:schemeClr val="bg1"/>
                  </a:solidFill>
                  <a:latin typeface="Calibri" panose="020F0502020204030204" pitchFamily="34" charset="0"/>
                </a:rPr>
                <a:t>Hormonlar</a:t>
              </a:r>
              <a:endParaRPr lang="en-US" altLang="en-US" sz="2000" b="1" dirty="0">
                <a:solidFill>
                  <a:schemeClr val="bg1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24" name="Text Box 192"/>
            <p:cNvSpPr txBox="1">
              <a:spLocks noChangeArrowheads="1"/>
            </p:cNvSpPr>
            <p:nvPr/>
          </p:nvSpPr>
          <p:spPr bwMode="auto">
            <a:xfrm rot="20100700">
              <a:off x="1301864" y="3595047"/>
              <a:ext cx="1961920" cy="7061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tr-TR" altLang="en-US" sz="1600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Bikarbonatlı şirə</a:t>
              </a:r>
            </a:p>
            <a:p>
              <a:r>
                <a:rPr lang="tr-TR" altLang="en-US" sz="1600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(2-2,5 litr/gün)</a:t>
              </a:r>
              <a:endParaRPr lang="en-US" altLang="en-US" sz="1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25" name="AutoShape 193"/>
            <p:cNvSpPr>
              <a:spLocks noChangeArrowheads="1"/>
            </p:cNvSpPr>
            <p:nvPr/>
          </p:nvSpPr>
          <p:spPr bwMode="auto">
            <a:xfrm rot="1492822">
              <a:off x="6102350" y="1565275"/>
              <a:ext cx="225425" cy="609600"/>
            </a:xfrm>
            <a:prstGeom prst="downArrow">
              <a:avLst>
                <a:gd name="adj1" fmla="val 29972"/>
                <a:gd name="adj2" fmla="val 55099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26" name="AutoShape 194"/>
            <p:cNvSpPr>
              <a:spLocks noChangeArrowheads="1"/>
            </p:cNvSpPr>
            <p:nvPr/>
          </p:nvSpPr>
          <p:spPr bwMode="auto">
            <a:xfrm>
              <a:off x="2819400" y="2895600"/>
              <a:ext cx="838200" cy="685800"/>
            </a:xfrm>
            <a:custGeom>
              <a:avLst/>
              <a:gdLst>
                <a:gd name="G0" fmla="+- 4713873 0 0"/>
                <a:gd name="G1" fmla="+- -1678583 0 0"/>
                <a:gd name="G2" fmla="+- 4713873 0 -1678583"/>
                <a:gd name="G3" fmla="+- 10800 0 0"/>
                <a:gd name="G4" fmla="+- 0 0 471387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835 0 0"/>
                <a:gd name="G9" fmla="+- 0 0 -1678583"/>
                <a:gd name="G10" fmla="+- 8835 0 2700"/>
                <a:gd name="G11" fmla="cos G10 4713873"/>
                <a:gd name="G12" fmla="sin G10 4713873"/>
                <a:gd name="G13" fmla="cos 13500 4713873"/>
                <a:gd name="G14" fmla="sin 13500 4713873"/>
                <a:gd name="G15" fmla="+- G11 10800 0"/>
                <a:gd name="G16" fmla="+- G12 10800 0"/>
                <a:gd name="G17" fmla="+- G13 10800 0"/>
                <a:gd name="G18" fmla="+- G14 10800 0"/>
                <a:gd name="G19" fmla="*/ 8835 1 2"/>
                <a:gd name="G20" fmla="+- G19 5400 0"/>
                <a:gd name="G21" fmla="cos G20 4713873"/>
                <a:gd name="G22" fmla="sin G20 4713873"/>
                <a:gd name="G23" fmla="+- G21 10800 0"/>
                <a:gd name="G24" fmla="+- G12 G23 G22"/>
                <a:gd name="G25" fmla="+- G22 G23 G11"/>
                <a:gd name="G26" fmla="cos 10800 4713873"/>
                <a:gd name="G27" fmla="sin 10800 4713873"/>
                <a:gd name="G28" fmla="cos 8835 4713873"/>
                <a:gd name="G29" fmla="sin 8835 471387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1678583"/>
                <a:gd name="G36" fmla="sin G34 -1678583"/>
                <a:gd name="G37" fmla="+/ -1678583 471387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835 G39"/>
                <a:gd name="G43" fmla="sin 8835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729 w 21600"/>
                <a:gd name="T5" fmla="*/ 15047 h 21600"/>
                <a:gd name="T6" fmla="*/ 19653 w 21600"/>
                <a:gd name="T7" fmla="*/ 6555 h 21600"/>
                <a:gd name="T8" fmla="*/ 18923 w 21600"/>
                <a:gd name="T9" fmla="*/ 14274 h 21600"/>
                <a:gd name="T10" fmla="*/ 14987 w 21600"/>
                <a:gd name="T11" fmla="*/ 23634 h 21600"/>
                <a:gd name="T12" fmla="*/ 10344 w 21600"/>
                <a:gd name="T13" fmla="*/ 21275 h 21600"/>
                <a:gd name="T14" fmla="*/ 12703 w 21600"/>
                <a:gd name="T15" fmla="*/ 16632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3540" y="19199"/>
                  </a:moveTo>
                  <a:cubicBezTo>
                    <a:pt x="17175" y="18013"/>
                    <a:pt x="19635" y="14623"/>
                    <a:pt x="19635" y="10800"/>
                  </a:cubicBezTo>
                  <a:cubicBezTo>
                    <a:pt x="19635" y="9477"/>
                    <a:pt x="19338" y="8172"/>
                    <a:pt x="18766" y="6980"/>
                  </a:cubicBezTo>
                  <a:lnTo>
                    <a:pt x="20538" y="6131"/>
                  </a:lnTo>
                  <a:cubicBezTo>
                    <a:pt x="21237" y="7588"/>
                    <a:pt x="21600" y="9183"/>
                    <a:pt x="21600" y="10800"/>
                  </a:cubicBezTo>
                  <a:cubicBezTo>
                    <a:pt x="21600" y="15473"/>
                    <a:pt x="18593" y="19617"/>
                    <a:pt x="14150" y="21067"/>
                  </a:cubicBezTo>
                  <a:lnTo>
                    <a:pt x="14987" y="23634"/>
                  </a:lnTo>
                  <a:lnTo>
                    <a:pt x="10344" y="21275"/>
                  </a:lnTo>
                  <a:lnTo>
                    <a:pt x="12703" y="16632"/>
                  </a:lnTo>
                  <a:lnTo>
                    <a:pt x="13540" y="1919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27" name="Text Box 195"/>
            <p:cNvSpPr txBox="1">
              <a:spLocks noChangeArrowheads="1"/>
            </p:cNvSpPr>
            <p:nvPr/>
          </p:nvSpPr>
          <p:spPr bwMode="auto">
            <a:xfrm>
              <a:off x="4624389" y="4190999"/>
              <a:ext cx="1176576" cy="4831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tr-TR" altLang="en-US" sz="2000" b="1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Tərkibi</a:t>
              </a:r>
              <a:endParaRPr lang="en-US" altLang="en-US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28" name="Text Box 196"/>
            <p:cNvSpPr txBox="1">
              <a:spLocks noChangeArrowheads="1"/>
            </p:cNvSpPr>
            <p:nvPr/>
          </p:nvSpPr>
          <p:spPr bwMode="auto">
            <a:xfrm>
              <a:off x="2057400" y="4965700"/>
              <a:ext cx="1173704" cy="4459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Amilaza</a:t>
              </a:r>
              <a:endParaRPr lang="en-US" altLang="en-US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29" name="Text Box 197"/>
            <p:cNvSpPr txBox="1">
              <a:spLocks noChangeArrowheads="1"/>
            </p:cNvSpPr>
            <p:nvPr/>
          </p:nvSpPr>
          <p:spPr bwMode="auto">
            <a:xfrm>
              <a:off x="3054350" y="4965700"/>
              <a:ext cx="2800384" cy="2118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tr-TR" altLang="en-US" i="1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Proteolitik</a:t>
              </a:r>
            </a:p>
            <a:p>
              <a:pPr lvl="1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Triosinogen</a:t>
              </a:r>
            </a:p>
            <a:p>
              <a:pPr lvl="1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Ximotripsinogen</a:t>
              </a:r>
            </a:p>
            <a:p>
              <a:pPr lvl="1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Proelastaza</a:t>
              </a:r>
            </a:p>
            <a:p>
              <a:pPr lvl="1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Prokallogenaza</a:t>
              </a:r>
            </a:p>
            <a:p>
              <a:pPr lvl="1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Prekallikrein</a:t>
              </a:r>
              <a:endParaRPr lang="en-US" altLang="en-US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30" name="Text Box 198"/>
            <p:cNvSpPr txBox="1">
              <a:spLocks noChangeArrowheads="1"/>
            </p:cNvSpPr>
            <p:nvPr/>
          </p:nvSpPr>
          <p:spPr bwMode="auto">
            <a:xfrm>
              <a:off x="5283200" y="4965700"/>
              <a:ext cx="2512603" cy="11149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tr-TR" altLang="en-US" i="1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Lipolitik</a:t>
              </a:r>
            </a:p>
            <a:p>
              <a:pPr lvl="1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Lipaza</a:t>
              </a:r>
            </a:p>
            <a:p>
              <a:pPr lvl="1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Profosfolipaza</a:t>
              </a:r>
              <a:endParaRPr lang="en-US" altLang="en-US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31" name="Text Box 199"/>
            <p:cNvSpPr txBox="1">
              <a:spLocks noChangeArrowheads="1"/>
            </p:cNvSpPr>
            <p:nvPr/>
          </p:nvSpPr>
          <p:spPr bwMode="auto">
            <a:xfrm>
              <a:off x="7296150" y="4965700"/>
              <a:ext cx="1686865" cy="11149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tr-TR" altLang="en-US" i="1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Nukleolitik</a:t>
              </a:r>
            </a:p>
            <a:p>
              <a:pPr lvl="1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RN-aza</a:t>
              </a:r>
            </a:p>
            <a:p>
              <a:pPr lvl="1"/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DN-aza</a:t>
              </a:r>
              <a:endParaRPr lang="en-US" altLang="en-US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endParaRPr>
            </a:p>
          </p:txBody>
        </p:sp>
        <p:cxnSp>
          <p:nvCxnSpPr>
            <p:cNvPr id="232" name="AutoShape 200"/>
            <p:cNvCxnSpPr>
              <a:cxnSpLocks noChangeShapeType="1"/>
              <a:stCxn id="227" idx="1"/>
              <a:endCxn id="228" idx="0"/>
            </p:cNvCxnSpPr>
            <p:nvPr/>
          </p:nvCxnSpPr>
          <p:spPr bwMode="auto">
            <a:xfrm rot="10800000" flipV="1">
              <a:off x="2644254" y="4432571"/>
              <a:ext cx="1980136" cy="533128"/>
            </a:xfrm>
            <a:prstGeom prst="curvedConnector2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33" name="AutoShape 201"/>
            <p:cNvCxnSpPr>
              <a:cxnSpLocks noChangeShapeType="1"/>
              <a:stCxn id="227" idx="1"/>
              <a:endCxn id="229" idx="0"/>
            </p:cNvCxnSpPr>
            <p:nvPr/>
          </p:nvCxnSpPr>
          <p:spPr bwMode="auto">
            <a:xfrm rot="10800000" flipV="1">
              <a:off x="4454543" y="4432571"/>
              <a:ext cx="169846" cy="533128"/>
            </a:xfrm>
            <a:prstGeom prst="curvedConnector2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34" name="AutoShape 202"/>
            <p:cNvCxnSpPr>
              <a:cxnSpLocks noChangeShapeType="1"/>
              <a:stCxn id="227" idx="3"/>
              <a:endCxn id="230" idx="0"/>
            </p:cNvCxnSpPr>
            <p:nvPr/>
          </p:nvCxnSpPr>
          <p:spPr bwMode="auto">
            <a:xfrm>
              <a:off x="5800965" y="4432572"/>
              <a:ext cx="738536" cy="533128"/>
            </a:xfrm>
            <a:prstGeom prst="curvedConnector2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35" name="AutoShape 203"/>
            <p:cNvCxnSpPr>
              <a:cxnSpLocks noChangeShapeType="1"/>
              <a:stCxn id="227" idx="3"/>
              <a:endCxn id="231" idx="0"/>
            </p:cNvCxnSpPr>
            <p:nvPr/>
          </p:nvCxnSpPr>
          <p:spPr bwMode="auto">
            <a:xfrm>
              <a:off x="5800965" y="4432572"/>
              <a:ext cx="2338618" cy="533128"/>
            </a:xfrm>
            <a:prstGeom prst="curvedConnector2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36" name="AutoShape 204"/>
            <p:cNvCxnSpPr>
              <a:cxnSpLocks noChangeShapeType="1"/>
              <a:stCxn id="222" idx="2"/>
              <a:endCxn id="227" idx="0"/>
            </p:cNvCxnSpPr>
            <p:nvPr/>
          </p:nvCxnSpPr>
          <p:spPr bwMode="auto">
            <a:xfrm rot="5400000">
              <a:off x="4939673" y="3263270"/>
              <a:ext cx="1200735" cy="654724"/>
            </a:xfrm>
            <a:prstGeom prst="curvedConnector3">
              <a:avLst>
                <a:gd name="adj1" fmla="val 50000"/>
              </a:avLst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237" name="Text Box 205"/>
            <p:cNvSpPr txBox="1">
              <a:spLocks noChangeArrowheads="1"/>
            </p:cNvSpPr>
            <p:nvPr/>
          </p:nvSpPr>
          <p:spPr bwMode="auto">
            <a:xfrm>
              <a:off x="457200" y="1066800"/>
              <a:ext cx="1822340" cy="2118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İnsulin</a:t>
              </a:r>
            </a:p>
            <a:p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Qlükaqon</a:t>
              </a:r>
            </a:p>
            <a:p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Somatostatin</a:t>
              </a:r>
            </a:p>
            <a:p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VİP</a:t>
              </a:r>
            </a:p>
            <a:p>
              <a:r>
                <a:rPr lang="tr-TR" alt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PP</a:t>
              </a:r>
              <a:endParaRPr lang="az-Latn-AZ" altLang="en-US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endParaRPr>
            </a:p>
            <a:p>
              <a:r>
                <a:rPr lang="az-Latn-AZ" altLang="en-US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rPr>
                <a:t>Digər</a:t>
              </a:r>
              <a:endParaRPr lang="en-US" altLang="en-US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endParaRPr>
            </a:p>
          </p:txBody>
        </p:sp>
        <p:cxnSp>
          <p:nvCxnSpPr>
            <p:cNvPr id="238" name="AutoShape 206"/>
            <p:cNvCxnSpPr>
              <a:cxnSpLocks noChangeShapeType="1"/>
              <a:stCxn id="223" idx="2"/>
              <a:endCxn id="237" idx="0"/>
            </p:cNvCxnSpPr>
            <p:nvPr/>
          </p:nvCxnSpPr>
          <p:spPr bwMode="auto">
            <a:xfrm rot="16200000" flipH="1" flipV="1">
              <a:off x="1961810" y="161567"/>
              <a:ext cx="311793" cy="1498672"/>
            </a:xfrm>
            <a:prstGeom prst="curvedConnector3">
              <a:avLst>
                <a:gd name="adj1" fmla="val -97294"/>
              </a:avLst>
            </a:prstGeom>
            <a:noFill/>
            <a:ln w="38100">
              <a:solidFill>
                <a:schemeClr val="accent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239" name="AutoShape 207"/>
            <p:cNvSpPr>
              <a:spLocks noChangeArrowheads="1"/>
            </p:cNvSpPr>
            <p:nvPr/>
          </p:nvSpPr>
          <p:spPr bwMode="auto">
            <a:xfrm flipV="1">
              <a:off x="3304697" y="761999"/>
              <a:ext cx="657702" cy="685800"/>
            </a:xfrm>
            <a:custGeom>
              <a:avLst/>
              <a:gdLst>
                <a:gd name="G0" fmla="+- 4713873 0 0"/>
                <a:gd name="G1" fmla="+- -1678583 0 0"/>
                <a:gd name="G2" fmla="+- 4713873 0 -1678583"/>
                <a:gd name="G3" fmla="+- 10800 0 0"/>
                <a:gd name="G4" fmla="+- 0 0 471387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835 0 0"/>
                <a:gd name="G9" fmla="+- 0 0 -1678583"/>
                <a:gd name="G10" fmla="+- 8835 0 2700"/>
                <a:gd name="G11" fmla="cos G10 4713873"/>
                <a:gd name="G12" fmla="sin G10 4713873"/>
                <a:gd name="G13" fmla="cos 13500 4713873"/>
                <a:gd name="G14" fmla="sin 13500 4713873"/>
                <a:gd name="G15" fmla="+- G11 10800 0"/>
                <a:gd name="G16" fmla="+- G12 10800 0"/>
                <a:gd name="G17" fmla="+- G13 10800 0"/>
                <a:gd name="G18" fmla="+- G14 10800 0"/>
                <a:gd name="G19" fmla="*/ 8835 1 2"/>
                <a:gd name="G20" fmla="+- G19 5400 0"/>
                <a:gd name="G21" fmla="cos G20 4713873"/>
                <a:gd name="G22" fmla="sin G20 4713873"/>
                <a:gd name="G23" fmla="+- G21 10800 0"/>
                <a:gd name="G24" fmla="+- G12 G23 G22"/>
                <a:gd name="G25" fmla="+- G22 G23 G11"/>
                <a:gd name="G26" fmla="cos 10800 4713873"/>
                <a:gd name="G27" fmla="sin 10800 4713873"/>
                <a:gd name="G28" fmla="cos 8835 4713873"/>
                <a:gd name="G29" fmla="sin 8835 471387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1678583"/>
                <a:gd name="G36" fmla="sin G34 -1678583"/>
                <a:gd name="G37" fmla="+/ -1678583 471387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835 G39"/>
                <a:gd name="G43" fmla="sin 8835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729 w 21600"/>
                <a:gd name="T5" fmla="*/ 15047 h 21600"/>
                <a:gd name="T6" fmla="*/ 19653 w 21600"/>
                <a:gd name="T7" fmla="*/ 6555 h 21600"/>
                <a:gd name="T8" fmla="*/ 18923 w 21600"/>
                <a:gd name="T9" fmla="*/ 14274 h 21600"/>
                <a:gd name="T10" fmla="*/ 14987 w 21600"/>
                <a:gd name="T11" fmla="*/ 23634 h 21600"/>
                <a:gd name="T12" fmla="*/ 10344 w 21600"/>
                <a:gd name="T13" fmla="*/ 21275 h 21600"/>
                <a:gd name="T14" fmla="*/ 12703 w 21600"/>
                <a:gd name="T15" fmla="*/ 16632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3540" y="19199"/>
                  </a:moveTo>
                  <a:cubicBezTo>
                    <a:pt x="17175" y="18013"/>
                    <a:pt x="19635" y="14623"/>
                    <a:pt x="19635" y="10800"/>
                  </a:cubicBezTo>
                  <a:cubicBezTo>
                    <a:pt x="19635" y="9477"/>
                    <a:pt x="19338" y="8172"/>
                    <a:pt x="18766" y="6980"/>
                  </a:cubicBezTo>
                  <a:lnTo>
                    <a:pt x="20538" y="6131"/>
                  </a:lnTo>
                  <a:cubicBezTo>
                    <a:pt x="21237" y="7588"/>
                    <a:pt x="21600" y="9183"/>
                    <a:pt x="21600" y="10800"/>
                  </a:cubicBezTo>
                  <a:cubicBezTo>
                    <a:pt x="21600" y="15473"/>
                    <a:pt x="18593" y="19617"/>
                    <a:pt x="14150" y="21067"/>
                  </a:cubicBezTo>
                  <a:lnTo>
                    <a:pt x="14987" y="23634"/>
                  </a:lnTo>
                  <a:lnTo>
                    <a:pt x="10344" y="21275"/>
                  </a:lnTo>
                  <a:lnTo>
                    <a:pt x="12703" y="16632"/>
                  </a:lnTo>
                  <a:lnTo>
                    <a:pt x="13540" y="1919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0096D5A-9493-4F9F-BBBC-4705BEE7F1CC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2479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>
          <a:xfrm>
            <a:off x="4343400" y="1524000"/>
            <a:ext cx="4224528" cy="3886200"/>
          </a:xfrm>
        </p:spPr>
        <p:txBody>
          <a:bodyPr>
            <a:noAutofit/>
          </a:bodyPr>
          <a:lstStyle/>
          <a:p>
            <a:r>
              <a:rPr lang="az-Latn-AZ" sz="2800" b="1" dirty="0">
                <a:solidFill>
                  <a:srgbClr val="002060"/>
                </a:solidFill>
                <a:latin typeface="Calibri" panose="020F0502020204030204" pitchFamily="34" charset="0"/>
              </a:rPr>
              <a:t>MAV anomaliyaları</a:t>
            </a:r>
            <a:endParaRPr lang="en-US" sz="28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az-Latn-AZ" sz="2800" b="1" dirty="0">
                <a:solidFill>
                  <a:srgbClr val="002060"/>
                </a:solidFill>
                <a:latin typeface="Calibri" panose="020F0502020204030204" pitchFamily="34" charset="0"/>
              </a:rPr>
              <a:t>Kəskin Pankreatit</a:t>
            </a:r>
            <a:endParaRPr lang="en-US" sz="28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az-Latn-AZ" sz="2800" b="1" dirty="0">
                <a:solidFill>
                  <a:srgbClr val="002060"/>
                </a:solidFill>
                <a:latin typeface="Calibri" panose="020F0502020204030204" pitchFamily="34" charset="0"/>
              </a:rPr>
              <a:t>Xroniki pankreatit</a:t>
            </a:r>
            <a:endParaRPr lang="en-US" sz="28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az-Latn-AZ" sz="2800" b="1" dirty="0">
                <a:solidFill>
                  <a:srgbClr val="002060"/>
                </a:solidFill>
                <a:latin typeface="Calibri" panose="020F0502020204030204" pitchFamily="34" charset="0"/>
              </a:rPr>
              <a:t>Pankreas kistləri</a:t>
            </a:r>
            <a:endParaRPr lang="en-US" sz="28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az-Latn-AZ" sz="2800" b="1" dirty="0">
                <a:solidFill>
                  <a:srgbClr val="002060"/>
                </a:solidFill>
                <a:latin typeface="Calibri" panose="020F0502020204030204" pitchFamily="34" charset="0"/>
              </a:rPr>
              <a:t>MAV xərçəngi</a:t>
            </a:r>
          </a:p>
          <a:p>
            <a:r>
              <a:rPr lang="az-Latn-AZ" sz="2800" b="1" dirty="0">
                <a:solidFill>
                  <a:srgbClr val="002060"/>
                </a:solidFill>
                <a:latin typeface="Calibri" panose="020F0502020204030204" pitchFamily="34" charset="0"/>
              </a:rPr>
              <a:t>Duktal papillomalar</a:t>
            </a:r>
          </a:p>
          <a:p>
            <a:r>
              <a:rPr lang="az-Latn-AZ" sz="2800" b="1" dirty="0">
                <a:solidFill>
                  <a:srgbClr val="002060"/>
                </a:solidFill>
                <a:latin typeface="Calibri" panose="020F0502020204030204" pitchFamily="34" charset="0"/>
              </a:rPr>
              <a:t>Axacaq daşları</a:t>
            </a:r>
            <a:endParaRPr lang="en-US" sz="28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az-Latn-AZ" sz="2800" b="1" dirty="0">
                <a:solidFill>
                  <a:srgbClr val="002060"/>
                </a:solidFill>
                <a:latin typeface="Calibri" panose="020F0502020204030204" pitchFamily="34" charset="0"/>
              </a:rPr>
              <a:t>Adacıq şişləri</a:t>
            </a:r>
            <a:endParaRPr lang="en-US" sz="28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az-Latn-AZ" sz="2800" b="1" dirty="0">
                <a:solidFill>
                  <a:srgbClr val="002060"/>
                </a:solidFill>
                <a:latin typeface="Calibri" panose="020F0502020204030204" pitchFamily="34" charset="0"/>
              </a:rPr>
              <a:t>Travmaları</a:t>
            </a:r>
            <a:endParaRPr lang="en-US" sz="2800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05328" y="205502"/>
            <a:ext cx="5562600" cy="502920"/>
          </a:xfrm>
        </p:spPr>
        <p:txBody>
          <a:bodyPr>
            <a:noAutofit/>
          </a:bodyPr>
          <a:lstStyle/>
          <a:p>
            <a:r>
              <a:rPr lang="az-Latn-AZ" sz="3200" dirty="0">
                <a:solidFill>
                  <a:srgbClr val="C00000"/>
                </a:solidFill>
                <a:latin typeface="Calibri" panose="020F0502020204030204" pitchFamily="34" charset="0"/>
              </a:rPr>
              <a:t>MAV  Xəstəlİklərİ</a:t>
            </a:r>
            <a:endParaRPr lang="en-US" sz="3200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0A8A4B-6F14-462D-B260-0BA0BA77BD9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F21C1E-7D41-4779-91EC-695233AFC76E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53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49700" y="285324"/>
            <a:ext cx="3616325" cy="457200"/>
          </a:xfrm>
        </p:spPr>
        <p:txBody>
          <a:bodyPr>
            <a:normAutofit/>
          </a:bodyPr>
          <a:lstStyle/>
          <a:p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MAV MÜAYİNƏLƏRİ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44434" y="1303136"/>
            <a:ext cx="3646966" cy="288142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</a:rPr>
              <a:t>Laborator</a:t>
            </a:r>
            <a:endParaRPr lang="en-US" sz="2400" b="1" dirty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r>
              <a:rPr lang="tr-TR" sz="2400" b="1" dirty="0">
                <a:solidFill>
                  <a:srgbClr val="002060"/>
                </a:solidFill>
                <a:latin typeface="Calibri" panose="020F0502020204030204" pitchFamily="34" charset="0"/>
              </a:rPr>
              <a:t>Zədələnmə göstəriciləri</a:t>
            </a:r>
            <a:endParaRPr lang="en-US" sz="24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lvl="0"/>
            <a:r>
              <a:rPr lang="az-Latn-AZ" sz="2400" b="1" dirty="0">
                <a:solidFill>
                  <a:srgbClr val="002060"/>
                </a:solidFill>
                <a:latin typeface="Calibri" panose="020F0502020204030204" pitchFamily="34" charset="0"/>
              </a:rPr>
              <a:t>Amilaza</a:t>
            </a:r>
            <a:endParaRPr lang="en-US" sz="24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lvl="0"/>
            <a:r>
              <a:rPr lang="az-Latn-AZ" sz="2400" b="1" dirty="0">
                <a:solidFill>
                  <a:srgbClr val="002060"/>
                </a:solidFill>
                <a:latin typeface="Calibri" panose="020F0502020204030204" pitchFamily="34" charset="0"/>
              </a:rPr>
              <a:t>Lipaza</a:t>
            </a:r>
            <a:endParaRPr lang="en-US" sz="24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tr-TR" sz="2400" b="1" dirty="0">
                <a:solidFill>
                  <a:srgbClr val="002060"/>
                </a:solidFill>
                <a:latin typeface="Calibri" panose="020F0502020204030204" pitchFamily="34" charset="0"/>
              </a:rPr>
              <a:t>Enzim yetməzliyi göstəriciləri</a:t>
            </a:r>
            <a:endParaRPr lang="en-US" sz="24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lvl="0"/>
            <a:r>
              <a:rPr lang="tr-TR" sz="2400" b="1" dirty="0">
                <a:solidFill>
                  <a:srgbClr val="002060"/>
                </a:solidFill>
                <a:latin typeface="Calibri" panose="020F0502020204030204" pitchFamily="34" charset="0"/>
              </a:rPr>
              <a:t>Nəcisdə yağlar</a:t>
            </a:r>
            <a:endParaRPr lang="en-US" sz="24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tr-TR" sz="2400" b="1" dirty="0">
                <a:solidFill>
                  <a:srgbClr val="002060"/>
                </a:solidFill>
                <a:latin typeface="Calibri" panose="020F0502020204030204" pitchFamily="34" charset="0"/>
              </a:rPr>
              <a:t>Hormonlar</a:t>
            </a:r>
            <a:endParaRPr lang="en-US" sz="24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tr-TR" sz="2400" b="1" dirty="0">
                <a:solidFill>
                  <a:srgbClr val="002060"/>
                </a:solidFill>
                <a:latin typeface="Calibri" panose="020F0502020204030204" pitchFamily="34" charset="0"/>
              </a:rPr>
              <a:t>Şiş markerləri</a:t>
            </a:r>
            <a:endParaRPr lang="en-US" sz="24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endParaRPr lang="en-US" sz="2400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10389" y="1300033"/>
            <a:ext cx="3639311" cy="288139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</a:rPr>
              <a:t>Klinik</a:t>
            </a:r>
            <a:endParaRPr lang="en-US" sz="2400" b="1" dirty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r>
              <a:rPr lang="az-Latn-AZ" sz="2400" b="1" dirty="0">
                <a:solidFill>
                  <a:srgbClr val="002060"/>
                </a:solidFill>
                <a:latin typeface="Calibri" panose="020F0502020204030204" pitchFamily="34" charset="0"/>
              </a:rPr>
              <a:t>Ağrı</a:t>
            </a:r>
            <a:endParaRPr lang="en-US" sz="24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az-Latn-AZ" sz="2400" b="1" dirty="0">
                <a:solidFill>
                  <a:srgbClr val="002060"/>
                </a:solidFill>
                <a:latin typeface="Calibri" panose="020F0502020204030204" pitchFamily="34" charset="0"/>
              </a:rPr>
              <a:t>Qusma</a:t>
            </a:r>
            <a:endParaRPr lang="en-US" sz="24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az-Latn-AZ" sz="2400" b="1" dirty="0">
                <a:solidFill>
                  <a:srgbClr val="002060"/>
                </a:solidFill>
                <a:latin typeface="Calibri" panose="020F0502020204030204" pitchFamily="34" charset="0"/>
              </a:rPr>
              <a:t>Diarreya</a:t>
            </a:r>
            <a:endParaRPr lang="en-US" sz="24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az-Latn-AZ" sz="2400" b="1" dirty="0">
                <a:solidFill>
                  <a:srgbClr val="002060"/>
                </a:solidFill>
                <a:latin typeface="Calibri" panose="020F0502020204030204" pitchFamily="34" charset="0"/>
              </a:rPr>
              <a:t>Sarılıq</a:t>
            </a:r>
            <a:endParaRPr lang="en-US" sz="24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az-Latn-AZ" sz="2400" b="1" dirty="0">
                <a:solidFill>
                  <a:srgbClr val="002060"/>
                </a:solidFill>
                <a:latin typeface="Calibri" panose="020F0502020204030204" pitchFamily="34" charset="0"/>
              </a:rPr>
              <a:t>Arıqlama</a:t>
            </a:r>
            <a:endParaRPr lang="en-US" sz="24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az-Latn-AZ" sz="2400" b="1" dirty="0">
                <a:solidFill>
                  <a:srgbClr val="002060"/>
                </a:solidFill>
                <a:latin typeface="Calibri" panose="020F0502020204030204" pitchFamily="34" charset="0"/>
              </a:rPr>
              <a:t>Qarın ələmətləri</a:t>
            </a:r>
            <a:endParaRPr lang="en-US" sz="2400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316434" y="1300004"/>
            <a:ext cx="3646966" cy="45673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z-Latn-AZ" sz="2400" b="1" i="0" dirty="0">
                <a:solidFill>
                  <a:srgbClr val="C00000"/>
                </a:solidFill>
                <a:latin typeface="Calibri" panose="020F0502020204030204" pitchFamily="34" charset="0"/>
              </a:rPr>
              <a:t>Görüntüləmə</a:t>
            </a:r>
            <a:endParaRPr lang="en-US" sz="2400" b="1" i="0" dirty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r>
              <a:rPr lang="az-Latn-AZ" sz="2400" b="1" i="0" dirty="0">
                <a:solidFill>
                  <a:srgbClr val="002060"/>
                </a:solidFill>
                <a:latin typeface="Calibri" panose="020F0502020204030204" pitchFamily="34" charset="0"/>
              </a:rPr>
              <a:t>USM (transabdominal, laparoskopik, endoskopik)</a:t>
            </a:r>
            <a:endParaRPr lang="en-US" sz="2400" b="1" i="0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az-Latn-AZ" sz="2400" b="1" i="0" dirty="0">
                <a:solidFill>
                  <a:srgbClr val="002060"/>
                </a:solidFill>
                <a:latin typeface="Calibri" panose="020F0502020204030204" pitchFamily="34" charset="0"/>
              </a:rPr>
              <a:t>KT</a:t>
            </a:r>
            <a:endParaRPr lang="en-US" sz="2400" b="1" i="0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az-Latn-AZ" sz="2400" b="1" i="0" dirty="0">
                <a:solidFill>
                  <a:srgbClr val="002060"/>
                </a:solidFill>
                <a:latin typeface="Calibri" panose="020F0502020204030204" pitchFamily="34" charset="0"/>
              </a:rPr>
              <a:t>MRT</a:t>
            </a:r>
            <a:endParaRPr lang="en-US" sz="2400" b="1" i="0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az-Latn-AZ" sz="2400" b="1" i="0" dirty="0">
                <a:solidFill>
                  <a:srgbClr val="002060"/>
                </a:solidFill>
                <a:latin typeface="Calibri" panose="020F0502020204030204" pitchFamily="34" charset="0"/>
              </a:rPr>
              <a:t>PET</a:t>
            </a:r>
            <a:endParaRPr lang="en-US" sz="2400" b="1" i="0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az-Latn-AZ" sz="2400" b="1" i="0" dirty="0">
                <a:solidFill>
                  <a:srgbClr val="002060"/>
                </a:solidFill>
                <a:latin typeface="Calibri" panose="020F0502020204030204" pitchFamily="34" charset="0"/>
              </a:rPr>
              <a:t>ERXPQ</a:t>
            </a:r>
            <a:endParaRPr lang="en-US" sz="2400" b="1" i="0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az-Latn-AZ" sz="2400" b="1" i="0" dirty="0">
                <a:solidFill>
                  <a:srgbClr val="002060"/>
                </a:solidFill>
                <a:latin typeface="Calibri" panose="020F0502020204030204" pitchFamily="34" charset="0"/>
              </a:rPr>
              <a:t>Pankreatoskopiya</a:t>
            </a:r>
            <a:endParaRPr lang="en-US" sz="2400" b="1" i="0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az-Latn-AZ" sz="2400" b="1" i="0" dirty="0">
                <a:solidFill>
                  <a:srgbClr val="002060"/>
                </a:solidFill>
                <a:latin typeface="Calibri" panose="020F0502020204030204" pitchFamily="34" charset="0"/>
              </a:rPr>
              <a:t>Biopsiya</a:t>
            </a:r>
            <a:endParaRPr lang="en-US" sz="2400" b="1" i="0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r>
              <a:rPr lang="az-Latn-AZ" sz="2400" b="1" i="0" dirty="0">
                <a:solidFill>
                  <a:srgbClr val="002060"/>
                </a:solidFill>
                <a:latin typeface="Calibri" panose="020F0502020204030204" pitchFamily="34" charset="0"/>
              </a:rPr>
              <a:t>Laparoskopiya</a:t>
            </a:r>
            <a:endParaRPr lang="en-US" sz="2400" b="1" i="0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endParaRPr lang="en-US" sz="2400" b="1" i="0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CF50EA-575E-4B7F-A20A-F0771EA54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B55199B-C3F8-462F-9DF4-D8EC1F93C491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3318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12496" y="847636"/>
            <a:ext cx="10999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</a:rPr>
              <a:t>ŞÜBHƏ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03729" y="2333416"/>
            <a:ext cx="19175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</a:rPr>
              <a:t>BİRİNCİ PİLLƏ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2696" y="4114800"/>
            <a:ext cx="17395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</a:rPr>
              <a:t>İKİNCİ PİLLƏ</a:t>
            </a:r>
            <a:endParaRPr lang="en-US" sz="2400" b="1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76400" y="5178475"/>
            <a:ext cx="197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</a:rPr>
              <a:t>ÜÇÜNCÜ PİLLƏ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4952999" y="838200"/>
            <a:ext cx="7006797" cy="1295400"/>
          </a:xfrm>
          <a:prstGeom prst="wedgeRoundRectCallout">
            <a:avLst>
              <a:gd name="adj1" fmla="val -74416"/>
              <a:gd name="adj2" fmla="val -29883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az-Latn-AZ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Daimi, güçlü, postbrandial ağrı</a:t>
            </a:r>
          </a:p>
          <a:p>
            <a:pPr marL="0" lvl="1"/>
            <a:r>
              <a:rPr lang="az-Latn-AZ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Sarılıq</a:t>
            </a:r>
          </a:p>
          <a:p>
            <a:pPr marL="0" lvl="1"/>
            <a:r>
              <a:rPr lang="az-Latn-AZ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Qusma</a:t>
            </a:r>
          </a:p>
          <a:p>
            <a:pPr marL="0" lvl="1"/>
            <a:r>
              <a:rPr lang="az-Latn-AZ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Digər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4939143" y="2533471"/>
            <a:ext cx="7006797" cy="1276529"/>
          </a:xfrm>
          <a:prstGeom prst="wedgeRoundRectCallout">
            <a:avLst>
              <a:gd name="adj1" fmla="val -68562"/>
              <a:gd name="adj2" fmla="val -49545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MAV-da kəskin xəstəlik, üzvi dəyişiklik və laborator zədələnmə, ekzo-endokrin yetməzlik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4952999" y="4154269"/>
            <a:ext cx="7006797" cy="646331"/>
          </a:xfrm>
          <a:prstGeom prst="wedgeRoundRectCallout">
            <a:avLst>
              <a:gd name="adj1" fmla="val -75190"/>
              <a:gd name="adj2" fmla="val -31337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Törəmələrin təbiəti və ağırlıq dərəcəsi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4939145" y="5163235"/>
            <a:ext cx="7024249" cy="1313765"/>
          </a:xfrm>
          <a:prstGeom prst="wedgeRoundRectCallout">
            <a:avLst>
              <a:gd name="adj1" fmla="val -74410"/>
              <a:gd name="adj2" fmla="val -35091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Bəzi xəstəlikləri dəqiqləşdirmək</a:t>
            </a:r>
          </a:p>
          <a:p>
            <a:pPr lvl="1"/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Ağırlıq dərəcəsini müəyyənləşdirmə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cxnSp>
        <p:nvCxnSpPr>
          <p:cNvPr id="11" name="Straight Arrow Connector 10"/>
          <p:cNvCxnSpPr>
            <a:stCxn id="4" idx="2"/>
            <a:endCxn id="5" idx="0"/>
          </p:cNvCxnSpPr>
          <p:nvPr/>
        </p:nvCxnSpPr>
        <p:spPr>
          <a:xfrm flipH="1">
            <a:off x="2662486" y="1309301"/>
            <a:ext cx="1" cy="102411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5" idx="2"/>
          </p:cNvCxnSpPr>
          <p:nvPr/>
        </p:nvCxnSpPr>
        <p:spPr>
          <a:xfrm>
            <a:off x="2662485" y="2795081"/>
            <a:ext cx="0" cy="138773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6" idx="2"/>
            <a:endCxn id="7" idx="0"/>
          </p:cNvCxnSpPr>
          <p:nvPr/>
        </p:nvCxnSpPr>
        <p:spPr>
          <a:xfrm flipH="1">
            <a:off x="2662484" y="4576465"/>
            <a:ext cx="2" cy="60201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itle 11">
            <a:extLst>
              <a:ext uri="{FF2B5EF4-FFF2-40B4-BE49-F238E27FC236}">
                <a16:creationId xmlns:a16="http://schemas.microsoft.com/office/drawing/2014/main" id="{F4145959-3677-4540-B6F0-961698BF4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Diaqnostik alqoritm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85F30A-BEF9-4BCB-9AE9-3A5B7E278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FD605AD-908C-4635-A504-3DE6CF3E90FF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8912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5" name="Text Box 43"/>
          <p:cNvSpPr txBox="1">
            <a:spLocks noChangeArrowheads="1"/>
          </p:cNvSpPr>
          <p:nvPr/>
        </p:nvSpPr>
        <p:spPr bwMode="auto">
          <a:xfrm>
            <a:off x="2916178" y="5830669"/>
            <a:ext cx="606358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3600" b="1" dirty="0">
                <a:solidFill>
                  <a:srgbClr val="C00000"/>
                </a:solidFill>
                <a:latin typeface="Calibri" panose="020F0502020204030204" pitchFamily="34" charset="0"/>
              </a:rPr>
              <a:t>MAV XƏSTƏLİKLƏRİNƏ ŞÜBHƏ</a:t>
            </a:r>
            <a:endParaRPr lang="tr-TR" altLang="en-US" sz="3600" b="1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28571" y="1441370"/>
            <a:ext cx="563879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az-Latn-AZ" sz="28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Daimi, güçlü, postbrandial ağrı</a:t>
            </a:r>
          </a:p>
          <a:p>
            <a:pPr marL="0" lvl="1"/>
            <a:r>
              <a:rPr lang="az-Latn-AZ" sz="28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Sarılıq</a:t>
            </a:r>
          </a:p>
          <a:p>
            <a:pPr marL="0" lvl="1"/>
            <a:r>
              <a:rPr lang="az-Latn-AZ" sz="28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Qusma</a:t>
            </a:r>
          </a:p>
          <a:p>
            <a:pPr marL="0" lvl="1"/>
            <a:r>
              <a:rPr lang="az-Latn-AZ" sz="28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Diarreya</a:t>
            </a:r>
          </a:p>
          <a:p>
            <a:pPr marL="0" lvl="1"/>
            <a:r>
              <a:rPr lang="az-Latn-AZ" sz="28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Arıqlama</a:t>
            </a:r>
          </a:p>
          <a:p>
            <a:pPr marL="0" lvl="1"/>
            <a:r>
              <a:rPr lang="az-Latn-AZ" sz="28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Hiper- və hipoqlikemiya</a:t>
            </a:r>
          </a:p>
          <a:p>
            <a:pPr marL="0" lvl="1"/>
            <a:r>
              <a:rPr lang="az-Latn-AZ" sz="28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Mədə və 12bb-da çoxsaylı xoralar</a:t>
            </a:r>
          </a:p>
          <a:p>
            <a:pPr marL="0" lvl="1"/>
            <a:r>
              <a:rPr lang="az-Latn-AZ" sz="28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</a:rPr>
              <a:t>Epiqastral kütlə</a:t>
            </a:r>
            <a:endParaRPr lang="en-US" sz="2800" b="1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cxnSp>
        <p:nvCxnSpPr>
          <p:cNvPr id="3155" name="Straight Arrow Connector 3154"/>
          <p:cNvCxnSpPr>
            <a:stCxn id="7" idx="2"/>
            <a:endCxn id="3115" idx="0"/>
          </p:cNvCxnSpPr>
          <p:nvPr/>
        </p:nvCxnSpPr>
        <p:spPr>
          <a:xfrm flipH="1">
            <a:off x="5947970" y="4980800"/>
            <a:ext cx="1" cy="849869"/>
          </a:xfrm>
          <a:prstGeom prst="straightConnector1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6246" y="351056"/>
            <a:ext cx="6283448" cy="646331"/>
          </a:xfrm>
        </p:spPr>
        <p:txBody>
          <a:bodyPr>
            <a:normAutofit/>
          </a:bodyPr>
          <a:lstStyle/>
          <a:p>
            <a:pPr algn="r"/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MAV XƏSTƏLİKLƏRİNƏ ŞÜBHƏ ƏLAMƏTLƏRİ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517E92-A716-451E-A750-8D06A4A1C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A76A4B2C-E769-4173-8343-0448DACC9D1A}"/>
              </a:ext>
            </a:extLst>
          </p:cNvPr>
          <p:cNvCxnSpPr>
            <a:stCxn id="2" idx="2"/>
            <a:endCxn id="7" idx="0"/>
          </p:cNvCxnSpPr>
          <p:nvPr/>
        </p:nvCxnSpPr>
        <p:spPr>
          <a:xfrm>
            <a:off x="5947970" y="997387"/>
            <a:ext cx="1" cy="443983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AA486D22-3C23-406E-95B1-944966B1E61A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0680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5" name="Text Box 43"/>
          <p:cNvSpPr txBox="1">
            <a:spLocks noChangeArrowheads="1"/>
          </p:cNvSpPr>
          <p:nvPr/>
        </p:nvSpPr>
        <p:spPr bwMode="auto">
          <a:xfrm>
            <a:off x="4532751" y="1459468"/>
            <a:ext cx="312649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MAV XƏSTƏLİKLƏRİNƏ ŞÜBHƏ</a:t>
            </a:r>
            <a:endParaRPr lang="tr-TR" altLang="en-US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1981201" y="2286000"/>
            <a:ext cx="8229599" cy="783193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solidFill>
                  <a:srgbClr val="C00000"/>
                </a:solidFill>
                <a:latin typeface="Calibri" panose="020F0502020204030204" pitchFamily="34" charset="0"/>
              </a:rPr>
              <a:t>BİRİNCİ PİLLƏ MÜAYİNƏLƏRİ</a:t>
            </a:r>
          </a:p>
          <a:p>
            <a:pPr algn="ctr"/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Geniş klinik müayinə, USM, amilaza və ya lipaza, qanda şəkər, nəcisdə yağ </a:t>
            </a:r>
            <a:endParaRPr lang="tr-TR" altLang="en-US" sz="20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117" name="Text Box 45"/>
          <p:cNvSpPr txBox="1">
            <a:spLocks noChangeArrowheads="1"/>
          </p:cNvSpPr>
          <p:nvPr/>
        </p:nvSpPr>
        <p:spPr bwMode="auto">
          <a:xfrm>
            <a:off x="2667001" y="4972288"/>
            <a:ext cx="2211387" cy="442674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Diffuz dəyişiklik</a:t>
            </a:r>
            <a:endParaRPr lang="tr-TR" altLang="en-US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119" name="Text Box 47"/>
          <p:cNvSpPr txBox="1">
            <a:spLocks noChangeArrowheads="1"/>
          </p:cNvSpPr>
          <p:nvPr/>
        </p:nvSpPr>
        <p:spPr bwMode="auto">
          <a:xfrm>
            <a:off x="4673600" y="4972288"/>
            <a:ext cx="2844801" cy="442674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Lokal dəyişiklik</a:t>
            </a:r>
            <a:endParaRPr lang="tr-TR" altLang="en-US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120" name="Text Box 48"/>
          <p:cNvSpPr txBox="1">
            <a:spLocks noChangeArrowheads="1"/>
          </p:cNvSpPr>
          <p:nvPr/>
        </p:nvSpPr>
        <p:spPr bwMode="auto">
          <a:xfrm>
            <a:off x="8305800" y="4972288"/>
            <a:ext cx="3429000" cy="783193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USM və laborator normal, lakin klinik  şübhə var</a:t>
            </a:r>
            <a:endParaRPr lang="tr-TR" altLang="en-US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123" name="Text Box 51"/>
          <p:cNvSpPr txBox="1">
            <a:spLocks noChangeArrowheads="1"/>
          </p:cNvSpPr>
          <p:nvPr/>
        </p:nvSpPr>
        <p:spPr bwMode="auto">
          <a:xfrm>
            <a:off x="4474578" y="6066711"/>
            <a:ext cx="615122" cy="442674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Kist</a:t>
            </a:r>
            <a:endParaRPr lang="tr-TR" altLang="en-US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cxnSp>
        <p:nvCxnSpPr>
          <p:cNvPr id="3136" name="AutoShape 64"/>
          <p:cNvCxnSpPr>
            <a:cxnSpLocks noChangeShapeType="1"/>
            <a:stCxn id="3115" idx="2"/>
            <a:endCxn id="3116" idx="0"/>
          </p:cNvCxnSpPr>
          <p:nvPr/>
        </p:nvCxnSpPr>
        <p:spPr bwMode="auto">
          <a:xfrm>
            <a:off x="6096000" y="1828800"/>
            <a:ext cx="1" cy="457200"/>
          </a:xfrm>
          <a:prstGeom prst="straightConnector1">
            <a:avLst/>
          </a:prstGeom>
          <a:ln w="28575">
            <a:headEnd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171699" y="420469"/>
            <a:ext cx="7848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az-Latn-AZ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Daimi, güçlü, postbrandial ağrı, sarılıq, qusma, diarreya, arıqlama,  hiper- və hipoqlikemiya, mədə və 12bb-da çoxsaylı xoralar, epiqastral kütlə</a:t>
            </a:r>
            <a:endParaRPr lang="en-US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cxnSp>
        <p:nvCxnSpPr>
          <p:cNvPr id="3155" name="Straight Arrow Connector 3154"/>
          <p:cNvCxnSpPr>
            <a:stCxn id="7" idx="2"/>
            <a:endCxn id="3115" idx="0"/>
          </p:cNvCxnSpPr>
          <p:nvPr/>
        </p:nvCxnSpPr>
        <p:spPr>
          <a:xfrm>
            <a:off x="6095999" y="1066800"/>
            <a:ext cx="1" cy="392668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60" name="Straight Arrow Connector 3159"/>
          <p:cNvCxnSpPr>
            <a:stCxn id="3116" idx="2"/>
            <a:endCxn id="3117" idx="0"/>
          </p:cNvCxnSpPr>
          <p:nvPr/>
        </p:nvCxnSpPr>
        <p:spPr>
          <a:xfrm flipH="1">
            <a:off x="3772695" y="3069193"/>
            <a:ext cx="2323306" cy="1903095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63" name="Straight Arrow Connector 3162"/>
          <p:cNvCxnSpPr>
            <a:stCxn id="3116" idx="2"/>
            <a:endCxn id="3120" idx="0"/>
          </p:cNvCxnSpPr>
          <p:nvPr/>
        </p:nvCxnSpPr>
        <p:spPr>
          <a:xfrm>
            <a:off x="6096001" y="3069193"/>
            <a:ext cx="3924299" cy="1903095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65" name="Straight Arrow Connector 3164"/>
          <p:cNvCxnSpPr>
            <a:stCxn id="3116" idx="2"/>
            <a:endCxn id="3119" idx="0"/>
          </p:cNvCxnSpPr>
          <p:nvPr/>
        </p:nvCxnSpPr>
        <p:spPr>
          <a:xfrm>
            <a:off x="6096001" y="3069193"/>
            <a:ext cx="0" cy="1903095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 Box 51"/>
          <p:cNvSpPr txBox="1">
            <a:spLocks noChangeArrowheads="1"/>
          </p:cNvSpPr>
          <p:nvPr/>
        </p:nvSpPr>
        <p:spPr bwMode="auto">
          <a:xfrm>
            <a:off x="6316882" y="6066712"/>
            <a:ext cx="1875073" cy="783193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Toxumalı və ya </a:t>
            </a:r>
          </a:p>
          <a:p>
            <a:pPr algn="ctr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qarışıq</a:t>
            </a:r>
            <a:endParaRPr lang="tr-TR" altLang="en-US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cxnSp>
        <p:nvCxnSpPr>
          <p:cNvPr id="14" name="Straight Arrow Connector 13"/>
          <p:cNvCxnSpPr>
            <a:stCxn id="3119" idx="2"/>
            <a:endCxn id="3123" idx="0"/>
          </p:cNvCxnSpPr>
          <p:nvPr/>
        </p:nvCxnSpPr>
        <p:spPr>
          <a:xfrm flipH="1">
            <a:off x="4782140" y="5414963"/>
            <a:ext cx="1313861" cy="651749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3119" idx="2"/>
            <a:endCxn id="29" idx="0"/>
          </p:cNvCxnSpPr>
          <p:nvPr/>
        </p:nvCxnSpPr>
        <p:spPr>
          <a:xfrm>
            <a:off x="6096000" y="5414963"/>
            <a:ext cx="1158418" cy="651749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828800" y="3973711"/>
            <a:ext cx="1929830" cy="510778"/>
          </a:xfrm>
          <a:prstGeom prst="roundRect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az-Latn-AZ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Təcili xəstəlik</a:t>
            </a:r>
            <a:endParaRPr 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cxnSp>
        <p:nvCxnSpPr>
          <p:cNvPr id="10" name="Straight Arrow Connector 9"/>
          <p:cNvCxnSpPr>
            <a:stCxn id="3116" idx="2"/>
            <a:endCxn id="8" idx="3"/>
          </p:cNvCxnSpPr>
          <p:nvPr/>
        </p:nvCxnSpPr>
        <p:spPr>
          <a:xfrm flipH="1">
            <a:off x="3758630" y="3069193"/>
            <a:ext cx="2337371" cy="1159907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2590801" y="3429000"/>
            <a:ext cx="410041" cy="497384"/>
          </a:xfrm>
          <a:prstGeom prst="round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az-Latn-AZ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A</a:t>
            </a:r>
            <a:endParaRPr 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470061" y="4520684"/>
            <a:ext cx="395853" cy="497384"/>
          </a:xfrm>
          <a:prstGeom prst="round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az-Latn-AZ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B</a:t>
            </a:r>
            <a:endParaRPr 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538347" y="4495800"/>
            <a:ext cx="385212" cy="497384"/>
          </a:xfrm>
          <a:prstGeom prst="round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az-Latn-AZ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C</a:t>
            </a:r>
            <a:endParaRPr 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172890" y="4495800"/>
            <a:ext cx="418910" cy="501848"/>
          </a:xfrm>
          <a:prstGeom prst="round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az-Latn-AZ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D</a:t>
            </a:r>
            <a:endParaRPr 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ABDE65-2D9C-4330-95F9-142E0926D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1870110-38E5-4F27-A066-702BCCB5FD83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0961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1981201" y="1309926"/>
            <a:ext cx="8229599" cy="442674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solidFill>
                  <a:schemeClr val="accent1"/>
                </a:solidFill>
                <a:latin typeface="Calibri" panose="020F0502020204030204" pitchFamily="34" charset="0"/>
              </a:rPr>
              <a:t>BİRİNCİ PİLLƏ MÜAYİNƏLƏRDƏ</a:t>
            </a:r>
            <a:endParaRPr lang="tr-TR" altLang="en-US" sz="20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3117" name="Text Box 45"/>
          <p:cNvSpPr txBox="1">
            <a:spLocks noChangeArrowheads="1"/>
          </p:cNvSpPr>
          <p:nvPr/>
        </p:nvSpPr>
        <p:spPr bwMode="auto">
          <a:xfrm>
            <a:off x="1981201" y="3093244"/>
            <a:ext cx="8229599" cy="1021556"/>
          </a:xfrm>
          <a:prstGeom prst="roundRect">
            <a:avLst/>
          </a:prstGeom>
          <a:solidFill>
            <a:srgbClr val="C00000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5400" b="1" dirty="0">
                <a:solidFill>
                  <a:schemeClr val="bg1"/>
                </a:solidFill>
                <a:latin typeface="Calibri" panose="020F0502020204030204" pitchFamily="34" charset="0"/>
              </a:rPr>
              <a:t>Təcili xəstəlik</a:t>
            </a:r>
            <a:endParaRPr lang="tr-TR" altLang="en-US" sz="5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cxnSp>
        <p:nvCxnSpPr>
          <p:cNvPr id="3165" name="Straight Arrow Connector 3164"/>
          <p:cNvCxnSpPr>
            <a:stCxn id="3116" idx="2"/>
            <a:endCxn id="3117" idx="0"/>
          </p:cNvCxnSpPr>
          <p:nvPr/>
        </p:nvCxnSpPr>
        <p:spPr>
          <a:xfrm>
            <a:off x="6096001" y="1752600"/>
            <a:ext cx="0" cy="1340644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8" name="Text Box 46"/>
          <p:cNvSpPr txBox="1">
            <a:spLocks noChangeArrowheads="1"/>
          </p:cNvSpPr>
          <p:nvPr/>
        </p:nvSpPr>
        <p:spPr bwMode="auto">
          <a:xfrm>
            <a:off x="3685707" y="5540514"/>
            <a:ext cx="482058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4000" b="1" dirty="0">
                <a:solidFill>
                  <a:schemeClr val="accent1"/>
                </a:solidFill>
                <a:latin typeface="Calibri" panose="020F0502020204030204" pitchFamily="34" charset="0"/>
              </a:rPr>
              <a:t>Kəskin pankreatit</a:t>
            </a:r>
          </a:p>
        </p:txBody>
      </p:sp>
      <p:cxnSp>
        <p:nvCxnSpPr>
          <p:cNvPr id="4" name="Straight Arrow Connector 3"/>
          <p:cNvCxnSpPr>
            <a:stCxn id="3117" idx="2"/>
            <a:endCxn id="18" idx="0"/>
          </p:cNvCxnSpPr>
          <p:nvPr/>
        </p:nvCxnSpPr>
        <p:spPr>
          <a:xfrm flipH="1">
            <a:off x="6095999" y="4114800"/>
            <a:ext cx="2" cy="1425714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533560" y="2322016"/>
            <a:ext cx="410041" cy="497384"/>
          </a:xfrm>
          <a:prstGeom prst="round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az-Latn-AZ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A</a:t>
            </a:r>
            <a:endParaRPr 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57D9834-1193-47CA-871A-07D273FC3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Prof. Dr. </a:t>
            </a:r>
            <a:r>
              <a:rPr lang="en-US" dirty="0" err="1"/>
              <a:t>NYBay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7F3B14F-65C3-4618-9B27-A88C60ED1A69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6743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9066" y="76200"/>
            <a:ext cx="3615734" cy="533400"/>
          </a:xfrm>
        </p:spPr>
        <p:txBody>
          <a:bodyPr/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MAV xəstəlikləri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143000"/>
            <a:ext cx="8763000" cy="2057400"/>
          </a:xfrm>
        </p:spPr>
        <p:txBody>
          <a:bodyPr>
            <a:normAutofit lnSpcReduction="10000"/>
          </a:bodyPr>
          <a:lstStyle/>
          <a:p>
            <a:r>
              <a:rPr lang="az-Latn-AZ" sz="3000" dirty="0">
                <a:solidFill>
                  <a:srgbClr val="C00000"/>
                </a:solidFill>
                <a:latin typeface="Calibri" panose="020F0502020204030204" pitchFamily="34" charset="0"/>
              </a:rPr>
              <a:t>Kəskin pankreatit: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az-Latn-AZ" sz="2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Güclü ağrılar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az-Latn-AZ" sz="2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Amilazanın 3 artması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az-Latn-AZ" sz="2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USM-də  pankreasın böyüməsi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az-Latn-AZ" sz="2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KT-də diffuz infiltrasiya və ya nekroz ocaqları</a:t>
            </a:r>
          </a:p>
          <a:p>
            <a:pPr lvl="1"/>
            <a:endParaRPr lang="en-US" sz="2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46570" y="2921993"/>
            <a:ext cx="4679260" cy="3509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31742" y="2896593"/>
            <a:ext cx="4475278" cy="3475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F13C69-DD16-41BF-8BF2-869698CE3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2D2C9E7-D5D8-4D88-8C3A-44AD4A4F0508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6375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1981201" y="928926"/>
            <a:ext cx="8229599" cy="442674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BİRİNCİ PİLLƏ MÜAYİNƏLƏRDƏ</a:t>
            </a:r>
            <a:endParaRPr lang="tr-TR" altLang="en-US" sz="20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117" name="Text Box 45"/>
          <p:cNvSpPr txBox="1">
            <a:spLocks noChangeArrowheads="1"/>
          </p:cNvSpPr>
          <p:nvPr/>
        </p:nvSpPr>
        <p:spPr bwMode="auto">
          <a:xfrm>
            <a:off x="1981201" y="2788444"/>
            <a:ext cx="8229599" cy="1021556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5400" b="1" dirty="0">
                <a:solidFill>
                  <a:srgbClr val="C00000"/>
                </a:solidFill>
                <a:latin typeface="Calibri" panose="020F0502020204030204" pitchFamily="34" charset="0"/>
              </a:rPr>
              <a:t>Diffuz dəyişiklik</a:t>
            </a:r>
            <a:endParaRPr lang="tr-TR" altLang="en-US" sz="5400" b="1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cxnSp>
        <p:nvCxnSpPr>
          <p:cNvPr id="3165" name="Straight Arrow Connector 3164"/>
          <p:cNvCxnSpPr>
            <a:stCxn id="3116" idx="2"/>
            <a:endCxn id="3117" idx="0"/>
          </p:cNvCxnSpPr>
          <p:nvPr/>
        </p:nvCxnSpPr>
        <p:spPr>
          <a:xfrm>
            <a:off x="6096001" y="1371600"/>
            <a:ext cx="0" cy="141684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8" name="Text Box 46"/>
          <p:cNvSpPr txBox="1">
            <a:spLocks noChangeArrowheads="1"/>
          </p:cNvSpPr>
          <p:nvPr/>
        </p:nvSpPr>
        <p:spPr bwMode="auto">
          <a:xfrm>
            <a:off x="3685707" y="4538008"/>
            <a:ext cx="482058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az-Latn-AZ" altLang="en-US" sz="4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Xroniki pankreatit</a:t>
            </a:r>
          </a:p>
          <a:p>
            <a:r>
              <a:rPr lang="az-Latn-AZ" altLang="en-US" sz="4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Atrofiya</a:t>
            </a:r>
          </a:p>
          <a:p>
            <a:r>
              <a:rPr lang="az-Latn-AZ" altLang="en-US" sz="4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Yağlı pankreas</a:t>
            </a:r>
          </a:p>
        </p:txBody>
      </p:sp>
      <p:cxnSp>
        <p:nvCxnSpPr>
          <p:cNvPr id="4" name="Straight Arrow Connector 3"/>
          <p:cNvCxnSpPr>
            <a:stCxn id="3117" idx="2"/>
            <a:endCxn id="18" idx="0"/>
          </p:cNvCxnSpPr>
          <p:nvPr/>
        </p:nvCxnSpPr>
        <p:spPr>
          <a:xfrm flipH="1">
            <a:off x="6095999" y="3810000"/>
            <a:ext cx="2" cy="72800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533560" y="1864816"/>
            <a:ext cx="395853" cy="497384"/>
          </a:xfrm>
          <a:prstGeom prst="round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az-Latn-AZ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B</a:t>
            </a:r>
            <a:endParaRPr 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135C014-E9D6-421B-B156-7FFB78A81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A2DEB09-403C-4B3B-88E5-690C36EA373D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8445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1981201" y="920829"/>
            <a:ext cx="8229599" cy="374571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BİRİNCİ PİLLƏ MÜAYİNƏLƏRDƏ</a:t>
            </a:r>
            <a:endParaRPr lang="tr-TR" altLang="en-US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117" name="Text Box 45"/>
          <p:cNvSpPr txBox="1">
            <a:spLocks noChangeArrowheads="1"/>
          </p:cNvSpPr>
          <p:nvPr/>
        </p:nvSpPr>
        <p:spPr bwMode="auto">
          <a:xfrm>
            <a:off x="1981201" y="2362200"/>
            <a:ext cx="8229599" cy="851297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4400" b="1" dirty="0">
                <a:solidFill>
                  <a:srgbClr val="C00000"/>
                </a:solidFill>
                <a:latin typeface="Calibri" panose="020F0502020204030204" pitchFamily="34" charset="0"/>
              </a:rPr>
              <a:t>Lokal dəyişiklik</a:t>
            </a:r>
            <a:endParaRPr lang="tr-TR" altLang="en-US" sz="4400" b="1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cxnSp>
        <p:nvCxnSpPr>
          <p:cNvPr id="3165" name="Straight Arrow Connector 3164"/>
          <p:cNvCxnSpPr>
            <a:cxnSpLocks/>
            <a:stCxn id="3116" idx="2"/>
            <a:endCxn id="3117" idx="0"/>
          </p:cNvCxnSpPr>
          <p:nvPr/>
        </p:nvCxnSpPr>
        <p:spPr>
          <a:xfrm>
            <a:off x="6096001" y="1295400"/>
            <a:ext cx="0" cy="1066800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8" name="Text Box 46"/>
          <p:cNvSpPr txBox="1">
            <a:spLocks noChangeArrowheads="1"/>
          </p:cNvSpPr>
          <p:nvPr/>
        </p:nvSpPr>
        <p:spPr bwMode="auto">
          <a:xfrm>
            <a:off x="2987040" y="4316076"/>
            <a:ext cx="97536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az-Latn-AZ" altLang="en-US" sz="32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Kist</a:t>
            </a:r>
          </a:p>
        </p:txBody>
      </p:sp>
      <p:cxnSp>
        <p:nvCxnSpPr>
          <p:cNvPr id="4" name="Straight Arrow Connector 3"/>
          <p:cNvCxnSpPr>
            <a:cxnSpLocks/>
            <a:stCxn id="3117" idx="2"/>
            <a:endCxn id="18" idx="0"/>
          </p:cNvCxnSpPr>
          <p:nvPr/>
        </p:nvCxnSpPr>
        <p:spPr>
          <a:xfrm flipH="1">
            <a:off x="3474720" y="3213497"/>
            <a:ext cx="2621281" cy="1102579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 Box 46"/>
          <p:cNvSpPr txBox="1">
            <a:spLocks noChangeArrowheads="1"/>
          </p:cNvSpPr>
          <p:nvPr/>
        </p:nvSpPr>
        <p:spPr bwMode="auto">
          <a:xfrm>
            <a:off x="5486400" y="4302444"/>
            <a:ext cx="50292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az-Latn-AZ" altLang="en-US" sz="32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Toxumalı və ya qarışıq</a:t>
            </a:r>
          </a:p>
        </p:txBody>
      </p:sp>
      <p:cxnSp>
        <p:nvCxnSpPr>
          <p:cNvPr id="10" name="Straight Arrow Connector 9"/>
          <p:cNvCxnSpPr>
            <a:stCxn id="3117" idx="2"/>
            <a:endCxn id="7" idx="0"/>
          </p:cNvCxnSpPr>
          <p:nvPr/>
        </p:nvCxnSpPr>
        <p:spPr>
          <a:xfrm>
            <a:off x="6096001" y="3213497"/>
            <a:ext cx="1904999" cy="1088947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 Box 45"/>
          <p:cNvSpPr txBox="1">
            <a:spLocks noChangeArrowheads="1"/>
          </p:cNvSpPr>
          <p:nvPr/>
        </p:nvSpPr>
        <p:spPr bwMode="auto">
          <a:xfrm>
            <a:off x="1752601" y="5638800"/>
            <a:ext cx="8229599" cy="851297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4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İkinci pillə müayinələr</a:t>
            </a:r>
            <a:endParaRPr lang="tr-TR" altLang="en-US" sz="44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cxnSp>
        <p:nvCxnSpPr>
          <p:cNvPr id="9" name="Straight Arrow Connector 8"/>
          <p:cNvCxnSpPr>
            <a:stCxn id="7" idx="2"/>
          </p:cNvCxnSpPr>
          <p:nvPr/>
        </p:nvCxnSpPr>
        <p:spPr>
          <a:xfrm>
            <a:off x="8001000" y="4887219"/>
            <a:ext cx="0" cy="599181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18" idx="2"/>
          </p:cNvCxnSpPr>
          <p:nvPr/>
        </p:nvCxnSpPr>
        <p:spPr>
          <a:xfrm>
            <a:off x="3474720" y="4900851"/>
            <a:ext cx="0" cy="585549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876800" y="1884521"/>
            <a:ext cx="385212" cy="497384"/>
          </a:xfrm>
          <a:prstGeom prst="round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az-Latn-AZ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C</a:t>
            </a:r>
            <a:endParaRPr 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893CBA7-0FF1-48A7-A55C-E036234F5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DD4B31F-3C19-4883-ACF5-FE883D43B830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4695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1981201" y="844629"/>
            <a:ext cx="8229599" cy="374571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BİRİNCİ PİLLƏ MÜAYİNƏLƏRDƏ</a:t>
            </a:r>
            <a:endParaRPr lang="tr-TR" altLang="en-US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cxnSp>
        <p:nvCxnSpPr>
          <p:cNvPr id="3165" name="Straight Arrow Connector 3164"/>
          <p:cNvCxnSpPr>
            <a:stCxn id="3116" idx="2"/>
            <a:endCxn id="18" idx="0"/>
          </p:cNvCxnSpPr>
          <p:nvPr/>
        </p:nvCxnSpPr>
        <p:spPr>
          <a:xfrm>
            <a:off x="6096001" y="1219200"/>
            <a:ext cx="0" cy="572214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8" name="Text Box 46"/>
          <p:cNvSpPr txBox="1">
            <a:spLocks noChangeArrowheads="1"/>
          </p:cNvSpPr>
          <p:nvPr/>
        </p:nvSpPr>
        <p:spPr bwMode="auto">
          <a:xfrm>
            <a:off x="5547360" y="1791414"/>
            <a:ext cx="1097281" cy="646986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32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Kist</a:t>
            </a:r>
          </a:p>
        </p:txBody>
      </p:sp>
      <p:sp>
        <p:nvSpPr>
          <p:cNvPr id="13" name="Text Box 45"/>
          <p:cNvSpPr txBox="1">
            <a:spLocks noChangeArrowheads="1"/>
          </p:cNvSpPr>
          <p:nvPr/>
        </p:nvSpPr>
        <p:spPr bwMode="auto">
          <a:xfrm>
            <a:off x="1981201" y="2782432"/>
            <a:ext cx="8229599" cy="1123712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3600" b="1" dirty="0">
                <a:solidFill>
                  <a:srgbClr val="C00000"/>
                </a:solidFill>
                <a:latin typeface="Calibri" panose="020F0502020204030204" pitchFamily="34" charset="0"/>
              </a:rPr>
              <a:t>İkinci pillə müayinələr</a:t>
            </a:r>
          </a:p>
          <a:p>
            <a:pPr algn="ctr"/>
            <a:r>
              <a:rPr lang="az-Latn-AZ" altLang="en-US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Kontrastlı KT</a:t>
            </a:r>
            <a:endParaRPr lang="tr-TR" altLang="en-US" sz="24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cxnSp>
        <p:nvCxnSpPr>
          <p:cNvPr id="12" name="Straight Arrow Connector 11"/>
          <p:cNvCxnSpPr>
            <a:stCxn id="18" idx="2"/>
            <a:endCxn id="13" idx="0"/>
          </p:cNvCxnSpPr>
          <p:nvPr/>
        </p:nvCxnSpPr>
        <p:spPr>
          <a:xfrm>
            <a:off x="6096001" y="2438400"/>
            <a:ext cx="0" cy="344032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748548" y="4306431"/>
            <a:ext cx="269490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Parazitar kist</a:t>
            </a:r>
          </a:p>
          <a:p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Həqiqi kist</a:t>
            </a:r>
          </a:p>
          <a:p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Psevdokist</a:t>
            </a:r>
          </a:p>
          <a:p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Neoplastik kist</a:t>
            </a:r>
          </a:p>
          <a:p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Pankreatik abses</a:t>
            </a:r>
            <a:endParaRPr lang="en-US" sz="28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cxnSp>
        <p:nvCxnSpPr>
          <p:cNvPr id="5" name="Straight Arrow Connector 4"/>
          <p:cNvCxnSpPr>
            <a:stCxn id="13" idx="2"/>
            <a:endCxn id="14" idx="0"/>
          </p:cNvCxnSpPr>
          <p:nvPr/>
        </p:nvCxnSpPr>
        <p:spPr>
          <a:xfrm>
            <a:off x="6096001" y="3906144"/>
            <a:ext cx="0" cy="400287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FBD13E8-2581-40BF-8D46-2282CC823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2954F92-162B-4868-9E3E-84529F470EAF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5049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43400" y="84479"/>
            <a:ext cx="3615734" cy="533400"/>
          </a:xfrm>
        </p:spPr>
        <p:txBody>
          <a:bodyPr/>
          <a:lstStyle/>
          <a:p>
            <a:r>
              <a:rPr lang="az-Latn-AZ" b="1" dirty="0">
                <a:solidFill>
                  <a:srgbClr val="0070C0"/>
                </a:solidFill>
                <a:latin typeface="Calibri" panose="020F0502020204030204" pitchFamily="34" charset="0"/>
              </a:rPr>
              <a:t>MAV xəstəlikləri</a:t>
            </a:r>
            <a:endParaRPr lang="en-US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961957"/>
            <a:ext cx="5270500" cy="1752600"/>
          </a:xfrm>
        </p:spPr>
        <p:txBody>
          <a:bodyPr>
            <a:normAutofit fontScale="92500"/>
          </a:bodyPr>
          <a:lstStyle/>
          <a:p>
            <a:r>
              <a:rPr lang="az-Latn-AZ" sz="2400" dirty="0">
                <a:solidFill>
                  <a:srgbClr val="C00000"/>
                </a:solidFill>
              </a:rPr>
              <a:t>KT psevdokist: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sz="2400" dirty="0">
                <a:solidFill>
                  <a:srgbClr val="0070C0"/>
                </a:solidFill>
              </a:rPr>
              <a:t>Anamnezdə pankreatit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sz="2400" dirty="0">
                <a:solidFill>
                  <a:srgbClr val="0070C0"/>
                </a:solidFill>
              </a:rPr>
              <a:t>Zəif ağrılır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az-Latn-AZ" sz="2400" dirty="0">
                <a:solidFill>
                  <a:srgbClr val="0070C0"/>
                </a:solidFill>
              </a:rPr>
              <a:t>KT-də kontrast tutmayan kistoz törəmə</a:t>
            </a:r>
            <a:endParaRPr lang="en-US" sz="2400" dirty="0">
              <a:solidFill>
                <a:srgbClr val="0070C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56" y="3321973"/>
            <a:ext cx="4961544" cy="3073631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9781" y="865026"/>
            <a:ext cx="4727575" cy="2209800"/>
          </a:xfrm>
        </p:spPr>
        <p:txBody>
          <a:bodyPr>
            <a:normAutofit fontScale="92500"/>
          </a:bodyPr>
          <a:lstStyle/>
          <a:p>
            <a:r>
              <a:rPr lang="az-Latn-AZ" sz="2600" dirty="0">
                <a:solidFill>
                  <a:srgbClr val="C00000"/>
                </a:solidFill>
              </a:rPr>
              <a:t>Abses (irinli psevdokist):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dirty="0">
                <a:solidFill>
                  <a:srgbClr val="0070C0"/>
                </a:solidFill>
              </a:rPr>
              <a:t>Anamnezdə destruktiv pankreatit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dirty="0">
                <a:solidFill>
                  <a:srgbClr val="0070C0"/>
                </a:solidFill>
              </a:rPr>
              <a:t>Qarında ağrı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dirty="0">
                <a:solidFill>
                  <a:srgbClr val="0070C0"/>
                </a:solidFill>
              </a:rPr>
              <a:t>SİRS-Sepsis əlamətləri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dirty="0">
                <a:solidFill>
                  <a:srgbClr val="0070C0"/>
                </a:solidFill>
              </a:rPr>
              <a:t>KT-də hava boşluğu olan törəmə</a:t>
            </a:r>
            <a:endParaRPr lang="en-US" sz="2400" dirty="0">
              <a:solidFill>
                <a:srgbClr val="0070C0"/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005" y="3321973"/>
            <a:ext cx="4727574" cy="3073631"/>
          </a:xfr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A25302-9714-4475-AA68-360DF71E2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B4E3152-C261-4F08-846E-88C03C7D41A9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0522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1981201" y="776526"/>
            <a:ext cx="8229599" cy="442674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solidFill>
                  <a:srgbClr val="0070C0"/>
                </a:solidFill>
                <a:latin typeface="Calibri" panose="020F0502020204030204" pitchFamily="34" charset="0"/>
              </a:rPr>
              <a:t>BİRİNCİ PİLLƏ MÜAYİNƏLƏRDƏ</a:t>
            </a:r>
            <a:endParaRPr lang="tr-TR" altLang="en-US" sz="20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cxnSp>
        <p:nvCxnSpPr>
          <p:cNvPr id="3165" name="Straight Arrow Connector 3164"/>
          <p:cNvCxnSpPr>
            <a:cxnSpLocks/>
            <a:stCxn id="3116" idx="2"/>
            <a:endCxn id="18" idx="0"/>
          </p:cNvCxnSpPr>
          <p:nvPr/>
        </p:nvCxnSpPr>
        <p:spPr>
          <a:xfrm>
            <a:off x="6096001" y="1219200"/>
            <a:ext cx="0" cy="427911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8" name="Text Box 46"/>
          <p:cNvSpPr txBox="1">
            <a:spLocks noChangeArrowheads="1"/>
          </p:cNvSpPr>
          <p:nvPr/>
        </p:nvSpPr>
        <p:spPr bwMode="auto">
          <a:xfrm>
            <a:off x="3860405" y="1647111"/>
            <a:ext cx="4471191" cy="715089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3600" b="1" dirty="0">
                <a:solidFill>
                  <a:srgbClr val="C00000"/>
                </a:solidFill>
                <a:latin typeface="Calibri" panose="020F0502020204030204" pitchFamily="34" charset="0"/>
              </a:rPr>
              <a:t>Toxumalı və ya qarışıq</a:t>
            </a:r>
          </a:p>
        </p:txBody>
      </p:sp>
      <p:sp>
        <p:nvSpPr>
          <p:cNvPr id="13" name="Text Box 45"/>
          <p:cNvSpPr txBox="1">
            <a:spLocks noChangeArrowheads="1"/>
          </p:cNvSpPr>
          <p:nvPr/>
        </p:nvSpPr>
        <p:spPr bwMode="auto">
          <a:xfrm>
            <a:off x="1981201" y="2890599"/>
            <a:ext cx="8229599" cy="1055608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3200" b="1" dirty="0">
                <a:solidFill>
                  <a:srgbClr val="C00000"/>
                </a:solidFill>
                <a:latin typeface="Calibri" panose="020F0502020204030204" pitchFamily="34" charset="0"/>
              </a:rPr>
              <a:t>İkinci pillə müayinələr</a:t>
            </a:r>
          </a:p>
          <a:p>
            <a:pPr algn="ctr"/>
            <a:r>
              <a:rPr lang="az-Latn-AZ" altLang="en-US" sz="2400" b="1" dirty="0">
                <a:solidFill>
                  <a:srgbClr val="0070C0"/>
                </a:solidFill>
                <a:latin typeface="Calibri" panose="020F0502020204030204" pitchFamily="34" charset="0"/>
              </a:rPr>
              <a:t>Kontrastlı KT/MRT</a:t>
            </a:r>
            <a:endParaRPr lang="tr-TR" altLang="en-US" sz="24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cxnSp>
        <p:nvCxnSpPr>
          <p:cNvPr id="12" name="Straight Arrow Connector 11"/>
          <p:cNvCxnSpPr>
            <a:cxnSpLocks/>
            <a:stCxn id="18" idx="2"/>
            <a:endCxn id="13" idx="0"/>
          </p:cNvCxnSpPr>
          <p:nvPr/>
        </p:nvCxnSpPr>
        <p:spPr>
          <a:xfrm>
            <a:off x="6096001" y="2362200"/>
            <a:ext cx="0" cy="528399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510149" y="4230231"/>
            <a:ext cx="317170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Pankreatik nekroz</a:t>
            </a:r>
          </a:p>
          <a:p>
            <a:r>
              <a:rPr lang="az-Latn-AZ"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Adenokarsinoma</a:t>
            </a:r>
          </a:p>
          <a:p>
            <a:r>
              <a:rPr lang="az-Latn-AZ"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Adacıq şişi</a:t>
            </a:r>
          </a:p>
          <a:p>
            <a:r>
              <a:rPr lang="az-Latn-AZ"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İndurativ pankreatit</a:t>
            </a:r>
          </a:p>
          <a:p>
            <a:r>
              <a:rPr lang="az-Latn-AZ" sz="2800" b="1" dirty="0">
                <a:solidFill>
                  <a:srgbClr val="0070C0"/>
                </a:solidFill>
                <a:latin typeface="Calibri" panose="020F0502020204030204" pitchFamily="34" charset="0"/>
              </a:rPr>
              <a:t>Metastaz</a:t>
            </a:r>
          </a:p>
        </p:txBody>
      </p:sp>
      <p:cxnSp>
        <p:nvCxnSpPr>
          <p:cNvPr id="5" name="Straight Arrow Connector 4"/>
          <p:cNvCxnSpPr>
            <a:stCxn id="13" idx="2"/>
            <a:endCxn id="14" idx="0"/>
          </p:cNvCxnSpPr>
          <p:nvPr/>
        </p:nvCxnSpPr>
        <p:spPr>
          <a:xfrm flipH="1">
            <a:off x="6096000" y="3946207"/>
            <a:ext cx="1" cy="284024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91A3B23-6ABA-41A6-A430-2717DF2DA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44D5488-E862-4793-824A-BABFF54964BE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4872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MAV xəstəlikləri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8C8CBEB-1AAC-452F-8DFB-C822FE27BE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8600" y="1825625"/>
            <a:ext cx="57912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3200" b="1" dirty="0">
                <a:solidFill>
                  <a:srgbClr val="C00000"/>
                </a:solidFill>
              </a:rPr>
              <a:t>Destruktiv pankreatit:</a:t>
            </a:r>
          </a:p>
          <a:p>
            <a:pPr marL="0" indent="0">
              <a:buNone/>
            </a:pPr>
            <a:endParaRPr lang="az-Latn-AZ" sz="3200" b="1" dirty="0">
              <a:solidFill>
                <a:srgbClr val="C00000"/>
              </a:solidFill>
            </a:endParaRPr>
          </a:p>
          <a:p>
            <a:pPr marL="342900" indent="-342900"/>
            <a:r>
              <a:rPr lang="az-Latn-AZ" sz="3200" b="1" dirty="0">
                <a:solidFill>
                  <a:schemeClr val="accent1">
                    <a:lumMod val="75000"/>
                  </a:schemeClr>
                </a:solidFill>
              </a:rPr>
              <a:t>Anamnezdə pankreatit</a:t>
            </a:r>
          </a:p>
          <a:p>
            <a:pPr marL="342900" indent="-342900"/>
            <a:r>
              <a:rPr lang="az-Latn-AZ" sz="3200" b="1" dirty="0">
                <a:solidFill>
                  <a:schemeClr val="accent1">
                    <a:lumMod val="75000"/>
                  </a:schemeClr>
                </a:solidFill>
              </a:rPr>
              <a:t>Amilaza artması</a:t>
            </a:r>
          </a:p>
          <a:p>
            <a:pPr marL="342900" indent="-342900"/>
            <a:r>
              <a:rPr lang="az-Latn-AZ" sz="3200" b="1" dirty="0">
                <a:solidFill>
                  <a:schemeClr val="accent1">
                    <a:lumMod val="75000"/>
                  </a:schemeClr>
                </a:solidFill>
              </a:rPr>
              <a:t>KT-də kontrast tutmayan nekroz sahələri, peripakreatik ödem</a:t>
            </a:r>
            <a:endParaRPr lang="en-US" sz="32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sz="3200" b="1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F42101D-2CF6-4854-A267-7BA366A87FB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786160" y="1892203"/>
            <a:ext cx="5111960" cy="3983136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857174-F15E-4505-9103-78F3CB4C9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B3F0026-6537-4B22-9952-88022E5579E7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0147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8600" y="227846"/>
            <a:ext cx="3615734" cy="381000"/>
          </a:xfrm>
        </p:spPr>
        <p:txBody>
          <a:bodyPr>
            <a:noAutofit/>
          </a:bodyPr>
          <a:lstStyle/>
          <a:p>
            <a:r>
              <a:rPr lang="az-Latn-AZ" sz="32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MAV xəstəlikləri</a:t>
            </a:r>
            <a:endParaRPr lang="en-US" sz="32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1999" y="863097"/>
            <a:ext cx="10328866" cy="2143732"/>
          </a:xfrm>
        </p:spPr>
        <p:txBody>
          <a:bodyPr>
            <a:normAutofit lnSpcReduction="10000"/>
          </a:bodyPr>
          <a:lstStyle/>
          <a:p>
            <a:r>
              <a:rPr lang="az-Latn-AZ" sz="2400" dirty="0">
                <a:solidFill>
                  <a:srgbClr val="C00000"/>
                </a:solidFill>
              </a:rPr>
              <a:t>Pankreas Ca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Ağrı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Arıqlama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Sarılıq ola bilər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KT: arterial vazada hipervaskulyar,  venoz fazada kontrastı buraxan törəmə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9" y="3134332"/>
            <a:ext cx="4368801" cy="3276600"/>
          </a:xfrm>
        </p:spPr>
      </p:pic>
      <p:pic>
        <p:nvPicPr>
          <p:cNvPr id="15" name="Content Placeholder 14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2" y="3134332"/>
            <a:ext cx="4370458" cy="3276600"/>
          </a:xfr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011C25-115D-4330-A70A-E4E62D1C69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" y="6538435"/>
            <a:ext cx="12191999" cy="319565"/>
          </a:xfrm>
        </p:spPr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155D7E8-7D86-4723-8330-F23E9E58FEF3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88288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9" name="Text Box 47"/>
          <p:cNvSpPr txBox="1">
            <a:spLocks noChangeArrowheads="1"/>
          </p:cNvSpPr>
          <p:nvPr/>
        </p:nvSpPr>
        <p:spPr bwMode="auto">
          <a:xfrm>
            <a:off x="3622037" y="926068"/>
            <a:ext cx="311355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LOKAL DƏYİŞİKLİK (TÖRƏMƏ)</a:t>
            </a:r>
            <a:endParaRPr lang="tr-TR" altLang="en-US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123" name="Text Box 51"/>
          <p:cNvSpPr txBox="1">
            <a:spLocks noChangeArrowheads="1"/>
          </p:cNvSpPr>
          <p:nvPr/>
        </p:nvSpPr>
        <p:spPr bwMode="auto">
          <a:xfrm>
            <a:off x="3530487" y="1570912"/>
            <a:ext cx="595953" cy="408623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Kist</a:t>
            </a:r>
            <a:endParaRPr lang="tr-TR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9" name="Text Box 51"/>
          <p:cNvSpPr txBox="1">
            <a:spLocks noChangeArrowheads="1"/>
          </p:cNvSpPr>
          <p:nvPr/>
        </p:nvSpPr>
        <p:spPr bwMode="auto">
          <a:xfrm>
            <a:off x="4845642" y="1570912"/>
            <a:ext cx="3155358" cy="408623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Toxumal və ya qarışıq</a:t>
            </a:r>
            <a:endParaRPr lang="tr-TR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4" name="Straight Arrow Connector 13"/>
          <p:cNvCxnSpPr>
            <a:stCxn id="3119" idx="2"/>
            <a:endCxn id="3123" idx="0"/>
          </p:cNvCxnSpPr>
          <p:nvPr/>
        </p:nvCxnSpPr>
        <p:spPr>
          <a:xfrm flipH="1">
            <a:off x="3828463" y="1295401"/>
            <a:ext cx="1350350" cy="275511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3119" idx="2"/>
            <a:endCxn id="29" idx="0"/>
          </p:cNvCxnSpPr>
          <p:nvPr/>
        </p:nvCxnSpPr>
        <p:spPr>
          <a:xfrm>
            <a:off x="5178813" y="1295401"/>
            <a:ext cx="1244508" cy="275511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809899" y="2286001"/>
            <a:ext cx="4737829" cy="746343"/>
          </a:xfrm>
          <a:prstGeom prst="roundRect">
            <a:avLst>
              <a:gd name="adj" fmla="val 2412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</a:rPr>
              <a:t>İKİNCİ PİLLƏ MÜAYİNƏ</a:t>
            </a:r>
          </a:p>
          <a:p>
            <a:pPr algn="ctr"/>
            <a:r>
              <a:rPr lang="az-Latn-AZ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Kontrastlı KT/MRT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cxnSp>
        <p:nvCxnSpPr>
          <p:cNvPr id="22" name="Straight Arrow Connector 21"/>
          <p:cNvCxnSpPr>
            <a:stCxn id="29" idx="2"/>
          </p:cNvCxnSpPr>
          <p:nvPr/>
        </p:nvCxnSpPr>
        <p:spPr>
          <a:xfrm>
            <a:off x="6423321" y="1979534"/>
            <a:ext cx="0" cy="306466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3123" idx="2"/>
          </p:cNvCxnSpPr>
          <p:nvPr/>
        </p:nvCxnSpPr>
        <p:spPr>
          <a:xfrm>
            <a:off x="3828463" y="1979534"/>
            <a:ext cx="0" cy="306466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2902195" y="3352800"/>
            <a:ext cx="45532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Xəstəlik və ağırlıq dərəcəsi dəqiqləşmirsə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197614" y="3962400"/>
            <a:ext cx="3962399" cy="442674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numCol="1" rtlCol="0">
            <a:spAutoFit/>
          </a:bodyPr>
          <a:lstStyle/>
          <a:p>
            <a:r>
              <a:rPr lang="az-Latn-AZ" sz="2000" b="1" dirty="0">
                <a:ln w="3175">
                  <a:noFill/>
                </a:ln>
                <a:solidFill>
                  <a:srgbClr val="C00000"/>
                </a:solidFill>
                <a:latin typeface="Calibri" panose="020F0502020204030204" pitchFamily="34" charset="0"/>
              </a:rPr>
              <a:t>ÜÇÜNCÜ PİLLƏ MÜAYİNƏLƏR</a:t>
            </a:r>
            <a:endParaRPr lang="az-Latn-AZ" b="1" dirty="0">
              <a:ln w="3175">
                <a:noFill/>
              </a:ln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cxnSp>
        <p:nvCxnSpPr>
          <p:cNvPr id="52" name="Straight Arrow Connector 51"/>
          <p:cNvCxnSpPr>
            <a:stCxn id="50" idx="2"/>
            <a:endCxn id="51" idx="0"/>
          </p:cNvCxnSpPr>
          <p:nvPr/>
        </p:nvCxnSpPr>
        <p:spPr>
          <a:xfrm>
            <a:off x="5178813" y="3752910"/>
            <a:ext cx="1" cy="209490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3728988" y="152401"/>
            <a:ext cx="2899651" cy="40862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az-Latn-AZ" b="1" dirty="0">
                <a:ln w="3175">
                  <a:noFill/>
                </a:ln>
                <a:solidFill>
                  <a:srgbClr val="C00000"/>
                </a:solidFill>
                <a:latin typeface="Calibri" panose="020F0502020204030204" pitchFamily="34" charset="0"/>
              </a:rPr>
              <a:t>BİRİNCİ PİLLƏ MÜAYİNƏLƏR</a:t>
            </a:r>
            <a:endParaRPr lang="en-US" b="1" dirty="0">
              <a:ln w="3175">
                <a:noFill/>
              </a:ln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cxnSp>
        <p:nvCxnSpPr>
          <p:cNvPr id="42" name="Straight Arrow Connector 41"/>
          <p:cNvCxnSpPr>
            <a:stCxn id="60" idx="2"/>
            <a:endCxn id="3119" idx="0"/>
          </p:cNvCxnSpPr>
          <p:nvPr/>
        </p:nvCxnSpPr>
        <p:spPr>
          <a:xfrm>
            <a:off x="5178813" y="561024"/>
            <a:ext cx="0" cy="365045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>
            <a:stCxn id="17" idx="2"/>
            <a:endCxn id="50" idx="0"/>
          </p:cNvCxnSpPr>
          <p:nvPr/>
        </p:nvCxnSpPr>
        <p:spPr>
          <a:xfrm flipH="1">
            <a:off x="5178813" y="3032344"/>
            <a:ext cx="1" cy="320457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8814235" y="3186352"/>
            <a:ext cx="2131505" cy="2145268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az-Latn-AZ" sz="2000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Metastaz </a:t>
            </a:r>
          </a:p>
          <a:p>
            <a:r>
              <a:rPr lang="az-Latn-AZ" sz="2000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Karsinoma</a:t>
            </a:r>
          </a:p>
          <a:p>
            <a:r>
              <a:rPr lang="az-Latn-AZ" sz="2000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Adacıq şişləri</a:t>
            </a:r>
          </a:p>
          <a:p>
            <a:r>
              <a:rPr lang="az-Latn-AZ" sz="2000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Duktal palilloma</a:t>
            </a:r>
          </a:p>
          <a:p>
            <a:r>
              <a:rPr lang="az-Latn-AZ" sz="2000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Kistlər</a:t>
            </a:r>
          </a:p>
          <a:p>
            <a:r>
              <a:rPr lang="az-Latn-AZ" sz="2000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Digər</a:t>
            </a:r>
            <a:endParaRPr lang="en-US" b="1" dirty="0">
              <a:ln w="3175">
                <a:noFill/>
              </a:ln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970142" y="4419600"/>
            <a:ext cx="5030858" cy="2365296"/>
          </a:xfrm>
          <a:prstGeom prst="roundRect">
            <a:avLst>
              <a:gd name="adj" fmla="val 24340"/>
            </a:avLst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numCol="2" rtlCol="0">
            <a:spAutoFit/>
          </a:bodyPr>
          <a:lstStyle/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Biopsiya</a:t>
            </a:r>
          </a:p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CA-19-9</a:t>
            </a:r>
          </a:p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PET</a:t>
            </a:r>
          </a:p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EndoUSM</a:t>
            </a:r>
          </a:p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Sintoqrafiya</a:t>
            </a:r>
          </a:p>
          <a:p>
            <a:endParaRPr lang="az-Latn-AZ" b="1" dirty="0">
              <a:ln w="3175">
                <a:noFill/>
              </a:ln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endParaRPr lang="az-Latn-AZ" b="1" dirty="0">
              <a:ln w="3175">
                <a:noFill/>
              </a:ln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Duksoskopiya</a:t>
            </a:r>
          </a:p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ERXPQ</a:t>
            </a:r>
          </a:p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Laparoskopiya</a:t>
            </a:r>
          </a:p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Laparotomiya</a:t>
            </a:r>
          </a:p>
          <a:p>
            <a:r>
              <a:rPr lang="az-Latn-AZ" b="1" dirty="0">
                <a:ln w="3175">
                  <a:noFill/>
                </a:ln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Digər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E812BEB-1BF5-4367-B24E-C42379C80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0C69D9D-FDEC-4440-97D6-9E77EFE0D62E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7250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1943107" y="852726"/>
            <a:ext cx="8229599" cy="442674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BİRİNCİ PİLLƏ MÜAYİNƏLƏRDƏ</a:t>
            </a:r>
            <a:endParaRPr lang="tr-TR" altLang="en-US" sz="20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cxnSp>
        <p:nvCxnSpPr>
          <p:cNvPr id="3165" name="Straight Arrow Connector 3164"/>
          <p:cNvCxnSpPr>
            <a:cxnSpLocks/>
            <a:stCxn id="3116" idx="2"/>
            <a:endCxn id="18" idx="0"/>
          </p:cNvCxnSpPr>
          <p:nvPr/>
        </p:nvCxnSpPr>
        <p:spPr>
          <a:xfrm flipH="1">
            <a:off x="6057906" y="1295400"/>
            <a:ext cx="1" cy="784622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8" name="Text Box 46"/>
          <p:cNvSpPr txBox="1">
            <a:spLocks noChangeArrowheads="1"/>
          </p:cNvSpPr>
          <p:nvPr/>
        </p:nvSpPr>
        <p:spPr bwMode="auto">
          <a:xfrm>
            <a:off x="1828817" y="2080022"/>
            <a:ext cx="8458178" cy="510778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400" b="1" dirty="0">
                <a:solidFill>
                  <a:srgbClr val="C00000"/>
                </a:solidFill>
                <a:latin typeface="Calibri" panose="020F0502020204030204" pitchFamily="34" charset="0"/>
              </a:rPr>
              <a:t>USM və laborator normal, lakin klinik  şübhə var</a:t>
            </a:r>
            <a:endParaRPr lang="tr-TR" altLang="en-US" sz="2400" b="1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Text Box 45"/>
          <p:cNvSpPr txBox="1">
            <a:spLocks noChangeArrowheads="1"/>
          </p:cNvSpPr>
          <p:nvPr/>
        </p:nvSpPr>
        <p:spPr bwMode="auto">
          <a:xfrm>
            <a:off x="1943107" y="3171885"/>
            <a:ext cx="8229599" cy="919401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400" b="1" dirty="0">
                <a:solidFill>
                  <a:srgbClr val="C00000"/>
                </a:solidFill>
                <a:latin typeface="Calibri" panose="020F0502020204030204" pitchFamily="34" charset="0"/>
              </a:rPr>
              <a:t>İkinci pillə müayinələr</a:t>
            </a:r>
          </a:p>
          <a:p>
            <a:pPr algn="ctr"/>
            <a:r>
              <a:rPr lang="az-Latn-AZ" altLang="en-US" sz="2400" b="1" dirty="0">
                <a:solidFill>
                  <a:srgbClr val="0070C0"/>
                </a:solidFill>
                <a:latin typeface="Calibri" panose="020F0502020204030204" pitchFamily="34" charset="0"/>
              </a:rPr>
              <a:t>Kontrastlı KT</a:t>
            </a:r>
            <a:endParaRPr lang="tr-TR" altLang="en-US" sz="24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cxnSp>
        <p:nvCxnSpPr>
          <p:cNvPr id="12" name="Straight Arrow Connector 11"/>
          <p:cNvCxnSpPr>
            <a:cxnSpLocks/>
            <a:stCxn id="18" idx="2"/>
            <a:endCxn id="13" idx="0"/>
          </p:cNvCxnSpPr>
          <p:nvPr/>
        </p:nvCxnSpPr>
        <p:spPr>
          <a:xfrm>
            <a:off x="6057906" y="2590800"/>
            <a:ext cx="1" cy="581085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6227" y="4886980"/>
            <a:ext cx="60197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Dəyişiklik tapılır və diaqnoz dəqiqləşir</a:t>
            </a:r>
          </a:p>
        </p:txBody>
      </p:sp>
      <p:cxnSp>
        <p:nvCxnSpPr>
          <p:cNvPr id="5" name="Straight Arrow Connector 4"/>
          <p:cNvCxnSpPr>
            <a:cxnSpLocks/>
            <a:stCxn id="13" idx="2"/>
            <a:endCxn id="14" idx="0"/>
          </p:cNvCxnSpPr>
          <p:nvPr/>
        </p:nvCxnSpPr>
        <p:spPr>
          <a:xfrm flipH="1">
            <a:off x="3086114" y="4091286"/>
            <a:ext cx="2971793" cy="795694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7552709" y="4886980"/>
            <a:ext cx="3229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Dəyişiklik yoxdur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28809" y="5898118"/>
            <a:ext cx="4677391" cy="57888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Başqa xəstəlikləri axtar</a:t>
            </a:r>
          </a:p>
        </p:txBody>
      </p:sp>
      <p:cxnSp>
        <p:nvCxnSpPr>
          <p:cNvPr id="21" name="Straight Arrow Connector 20"/>
          <p:cNvCxnSpPr>
            <a:stCxn id="13" idx="2"/>
            <a:endCxn id="19" idx="0"/>
          </p:cNvCxnSpPr>
          <p:nvPr/>
        </p:nvCxnSpPr>
        <p:spPr>
          <a:xfrm>
            <a:off x="6057907" y="4091286"/>
            <a:ext cx="3109598" cy="795694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cxnSpLocks/>
            <a:stCxn id="19" idx="2"/>
            <a:endCxn id="20" idx="0"/>
          </p:cNvCxnSpPr>
          <p:nvPr/>
        </p:nvCxnSpPr>
        <p:spPr>
          <a:xfrm>
            <a:off x="9167505" y="5410200"/>
            <a:ext cx="0" cy="487918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20AD60F6-9A59-450F-AE32-6FC86C240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AFB3AD8-8764-4B08-8B5C-80067AE2548B}"/>
              </a:ext>
            </a:extLst>
          </p:cNvPr>
          <p:cNvSpPr txBox="1"/>
          <p:nvPr/>
        </p:nvSpPr>
        <p:spPr>
          <a:xfrm>
            <a:off x="9525000" y="1840170"/>
            <a:ext cx="418910" cy="501848"/>
          </a:xfrm>
          <a:prstGeom prst="round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az-Latn-AZ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D</a:t>
            </a:r>
            <a:endParaRPr lang="en-US" sz="2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A105A10-50A6-4D21-AD37-E45D92D30482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3425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AD3B327-CD22-468C-961C-01C4E5BF2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Əməliyyatlar</a:t>
            </a:r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C20C2DDE-D7CC-4F10-8501-29BE20282F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7668" y="1262654"/>
            <a:ext cx="8476664" cy="5233874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CC94C15-E4FA-46B9-A78A-BFAFA83FA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AE63DCF-3254-42E8-8B7C-CE089CCFACD3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4555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085" y="1219200"/>
            <a:ext cx="6749829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0F15481-A1DF-4DB8-B9A5-16833FAEC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BE5EE81-4CFF-4432-9367-A5A259A85E3E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1684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483632"/>
            <a:ext cx="6705600" cy="5890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28933"/>
            <a:ext cx="2435352" cy="1979466"/>
          </a:xfrm>
        </p:spPr>
        <p:txBody>
          <a:bodyPr/>
          <a:lstStyle/>
          <a:p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</a:rPr>
              <a:t>Pankreatoduodenal rezeksiya</a:t>
            </a:r>
            <a:b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</a:rPr>
            </a:b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</a:rPr>
              <a:t> (</a:t>
            </a:r>
            <a:r>
              <a:rPr lang="en-US" b="1" dirty="0">
                <a:solidFill>
                  <a:srgbClr val="C00000"/>
                </a:solidFill>
                <a:latin typeface="Calibri" panose="020F0502020204030204" pitchFamily="34" charset="0"/>
              </a:rPr>
              <a:t>W</a:t>
            </a: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</a:rPr>
              <a:t>İpple </a:t>
            </a:r>
            <a:r>
              <a:rPr lang="en-US" b="1" dirty="0">
                <a:solidFill>
                  <a:srgbClr val="C00000"/>
                </a:solidFill>
                <a:latin typeface="Calibri" panose="020F0502020204030204" pitchFamily="34" charset="0"/>
              </a:rPr>
              <a:t> </a:t>
            </a: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</a:rPr>
              <a:t>əməliyyatI)</a:t>
            </a:r>
            <a:endParaRPr lang="en-US" b="1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107051C-26D2-4459-BB84-691BF8816F5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3BE7DC3-0B61-4CF6-AA41-73C3A7B5509E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0888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761" y="1676400"/>
            <a:ext cx="7595817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58769" y="680482"/>
            <a:ext cx="6019800" cy="609600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rgbClr val="C00000"/>
                </a:solidFill>
                <a:latin typeface="Calibri" panose="020F0502020204030204" pitchFamily="34" charset="0"/>
              </a:rPr>
              <a:t>Pilor-qoruyucu</a:t>
            </a:r>
            <a:r>
              <a:rPr lang="en-US" b="1" dirty="0">
                <a:solidFill>
                  <a:srgbClr val="C00000"/>
                </a:solidFill>
                <a:latin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Calibri" panose="020F0502020204030204" pitchFamily="34" charset="0"/>
              </a:rPr>
              <a:t>pankreatoduodenal</a:t>
            </a:r>
            <a:r>
              <a:rPr lang="en-US" b="1" dirty="0">
                <a:solidFill>
                  <a:srgbClr val="C00000"/>
                </a:solidFill>
                <a:latin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Calibri" panose="020F0502020204030204" pitchFamily="34" charset="0"/>
              </a:rPr>
              <a:t>rezeksiya</a:t>
            </a:r>
            <a:endParaRPr lang="en-US" b="1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EB1F6C6-4287-4B54-A915-935C3DCF875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36BBEA-E0FF-442C-AFC6-1F9000CA75A2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3680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533400"/>
            <a:ext cx="73914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DE4E91C-B82B-4239-B5E7-29160BC80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Prof. Dr. NYBay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9C74A19-B16A-4D37-952D-18416CDE7AE1}"/>
              </a:ext>
            </a:extLst>
          </p:cNvPr>
          <p:cNvSpPr/>
          <p:nvPr/>
        </p:nvSpPr>
        <p:spPr>
          <a:xfrm>
            <a:off x="8701216" y="101025"/>
            <a:ext cx="3414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z-Latn-AZ" sz="1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Mədəaltı vəzin xəstəliklərinə diaqnostik yanaşma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361730"/>
      </p:ext>
    </p:extLst>
  </p:cSld>
  <p:clrMapOvr>
    <a:masterClrMapping/>
  </p:clrMapOvr>
</p:sld>
</file>

<file path=ppt/theme/theme1.xml><?xml version="1.0" encoding="utf-8"?>
<a:theme xmlns:a="http://schemas.openxmlformats.org/drawingml/2006/main" name="Muhazire slayd sablonu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uhazire slayd sablonu" id="{3573A774-25F9-427A-AFB7-A3F84426F6BA}" vid="{57ABD8A5-AECA-47E4-8FEA-4F4D1F3F979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Muhazire slayd sablonu</Template>
  <TotalTime>565</TotalTime>
  <Words>1012</Words>
  <Application>Microsoft Office PowerPoint</Application>
  <PresentationFormat>Widescreen</PresentationFormat>
  <Paragraphs>320</Paragraphs>
  <Slides>31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4" baseType="lpstr">
      <vt:lpstr>Arial</vt:lpstr>
      <vt:lpstr>Calibri</vt:lpstr>
      <vt:lpstr>Muhazire slayd sablonu</vt:lpstr>
      <vt:lpstr>PowerPoint Presentation</vt:lpstr>
      <vt:lpstr>MƏDƏALTI VƏİN CƏRRAHİ XƏSTƏLİKLƏRİNƏ DİAQNOSTİK YANAŞMA</vt:lpstr>
      <vt:lpstr> Mədəaltı vəzin anatomiyası</vt:lpstr>
      <vt:lpstr> Mədəaltı vəzi anatomiyası </vt:lpstr>
      <vt:lpstr> Mədəaltı vəzi anatomiyası </vt:lpstr>
      <vt:lpstr>Mədəaltı vəzi anatomiyası</vt:lpstr>
      <vt:lpstr>Mədəaltı vəzi anatomiyası</vt:lpstr>
      <vt:lpstr>Mədəaltı vəzi anatomiyası</vt:lpstr>
      <vt:lpstr>PowerPoint Presentation</vt:lpstr>
      <vt:lpstr>Mədəaltı vəzi fiziologiyası </vt:lpstr>
      <vt:lpstr>MAV  Xəstəlİklərİ</vt:lpstr>
      <vt:lpstr>MAV MÜAYİNƏLƏRİ</vt:lpstr>
      <vt:lpstr>Diaqnostik alqoritm</vt:lpstr>
      <vt:lpstr>MAV XƏSTƏLİKLƏRİNƏ ŞÜBHƏ ƏLAMƏTLƏRİ</vt:lpstr>
      <vt:lpstr>PowerPoint Presentation</vt:lpstr>
      <vt:lpstr>PowerPoint Presentation</vt:lpstr>
      <vt:lpstr>MAV xəstəlikləri</vt:lpstr>
      <vt:lpstr>PowerPoint Presentation</vt:lpstr>
      <vt:lpstr>PowerPoint Presentation</vt:lpstr>
      <vt:lpstr>PowerPoint Presentation</vt:lpstr>
      <vt:lpstr>MAV xəstəlikləri</vt:lpstr>
      <vt:lpstr>PowerPoint Presentation</vt:lpstr>
      <vt:lpstr>MAV xəstəlikləri</vt:lpstr>
      <vt:lpstr>MAV xəstəlikləri</vt:lpstr>
      <vt:lpstr>PowerPoint Presentation</vt:lpstr>
      <vt:lpstr>PowerPoint Presentation</vt:lpstr>
      <vt:lpstr>Əməliyyatlar</vt:lpstr>
      <vt:lpstr>PowerPoint Presentation</vt:lpstr>
      <vt:lpstr>Pankreatoduodenal rezeksiya  (Wİpple  əməliyyatI)</vt:lpstr>
      <vt:lpstr>Pilor-qoruyucu pankreatoduodenal rezeksiya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cerrah</cp:lastModifiedBy>
  <cp:revision>99</cp:revision>
  <dcterms:created xsi:type="dcterms:W3CDTF">2013-11-30T20:00:57Z</dcterms:created>
  <dcterms:modified xsi:type="dcterms:W3CDTF">2019-11-12T06:04:10Z</dcterms:modified>
</cp:coreProperties>
</file>