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1" r:id="rId2"/>
    <p:sldId id="259" r:id="rId3"/>
    <p:sldId id="260" r:id="rId4"/>
    <p:sldId id="261" r:id="rId5"/>
    <p:sldId id="256" r:id="rId6"/>
    <p:sldId id="270" r:id="rId7"/>
    <p:sldId id="293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9" r:id="rId16"/>
    <p:sldId id="258" r:id="rId17"/>
    <p:sldId id="294" r:id="rId18"/>
    <p:sldId id="280" r:id="rId19"/>
    <p:sldId id="282" r:id="rId20"/>
    <p:sldId id="281" r:id="rId21"/>
    <p:sldId id="284" r:id="rId22"/>
    <p:sldId id="295" r:id="rId23"/>
    <p:sldId id="285" r:id="rId24"/>
    <p:sldId id="286" r:id="rId25"/>
    <p:sldId id="287" r:id="rId26"/>
    <p:sldId id="288" r:id="rId27"/>
    <p:sldId id="289" r:id="rId28"/>
    <p:sldId id="292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79" autoAdjust="0"/>
    <p:restoredTop sz="94660"/>
  </p:normalViewPr>
  <p:slideViewPr>
    <p:cSldViewPr snapToGrid="0">
      <p:cViewPr varScale="1">
        <p:scale>
          <a:sx n="79" d="100"/>
          <a:sy n="79" d="100"/>
        </p:scale>
        <p:origin x="426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026582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47304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350166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615905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233861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15953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1442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952864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000129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92425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45228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600" b="1" dirty="0" smtClean="0">
                <a:solidFill>
                  <a:srgbClr val="002060"/>
                </a:solidFill>
              </a:rPr>
              <a:t>Dr. N. Süleymanova</a:t>
            </a:r>
            <a:endParaRPr lang="az-Latn-AZ" sz="1600" b="1" dirty="0">
              <a:solidFill>
                <a:srgbClr val="002060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400" b="1" dirty="0">
              <a:solidFill>
                <a:srgbClr val="002060"/>
              </a:solidFill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639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z-Latn-AZ" dirty="0" smtClean="0"/>
              <a:t/>
            </a:r>
            <a:br>
              <a:rPr lang="az-Latn-AZ" dirty="0" smtClean="0"/>
            </a:br>
            <a:r>
              <a:rPr lang="az-Latn-AZ" dirty="0"/>
              <a:t/>
            </a:r>
            <a:br>
              <a:rPr lang="az-Latn-AZ" dirty="0"/>
            </a:br>
            <a:r>
              <a:rPr lang="az-Latn-AZ" dirty="0" smtClean="0"/>
              <a:t/>
            </a:r>
            <a:br>
              <a:rPr lang="az-Latn-AZ" dirty="0" smtClean="0"/>
            </a:br>
            <a:r>
              <a:rPr lang="az-Latn-AZ" dirty="0" smtClean="0"/>
              <a:t>  </a:t>
            </a:r>
            <a:r>
              <a:rPr lang="az-Latn-AZ" dirty="0"/>
              <a:t>Arteriyaların anevrizmaları</a:t>
            </a:r>
            <a:endParaRPr lang="az-Latn-AZ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664F-5609-F1C6-F4B8-3778176D7B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az-Latn-AZ" b="1" dirty="0" smtClean="0"/>
              <a:t>Dr. Nuranə Süleymanova,</a:t>
            </a:r>
          </a:p>
          <a:p>
            <a:r>
              <a:rPr lang="az-Latn-AZ" b="1" dirty="0" smtClean="0"/>
              <a:t>ATU, I Cərrahi xəstəliklər kafedrası</a:t>
            </a:r>
            <a:endParaRPr lang="az-Latn-AZ" b="1" dirty="0"/>
          </a:p>
        </p:txBody>
      </p:sp>
    </p:spTree>
    <p:extLst>
      <p:ext uri="{BB962C8B-B14F-4D97-AF65-F5344CB8AC3E}">
        <p14:creationId xmlns:p14="http://schemas.microsoft.com/office/powerpoint/2010/main" val="21542513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2549" y="0"/>
            <a:ext cx="5862851" cy="835878"/>
          </a:xfrm>
        </p:spPr>
        <p:txBody>
          <a:bodyPr>
            <a:noAutofit/>
          </a:bodyPr>
          <a:lstStyle/>
          <a:p>
            <a:r>
              <a:rPr lang="az-Latn-AZ" dirty="0" smtClean="0"/>
              <a:t>Tərifi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38656"/>
            <a:ext cx="10515600" cy="4738307"/>
          </a:xfrm>
        </p:spPr>
        <p:txBody>
          <a:bodyPr>
            <a:normAutofit/>
          </a:bodyPr>
          <a:lstStyle/>
          <a:p>
            <a:pPr algn="ctr"/>
            <a:r>
              <a:rPr lang="az-Latn-AZ" b="1" dirty="0">
                <a:solidFill>
                  <a:srgbClr val="C00000"/>
                </a:solidFill>
              </a:rPr>
              <a:t>Anevrizma - </a:t>
            </a:r>
            <a:r>
              <a:rPr lang="az-Latn-AZ" b="1" dirty="0"/>
              <a:t>damar mənfəzinin lokal və yaxud diffuz şəkildə genişlənib, </a:t>
            </a:r>
            <a:r>
              <a:rPr lang="az-Latn-AZ" sz="2400" b="1" dirty="0"/>
              <a:t>diametrinin</a:t>
            </a:r>
            <a:r>
              <a:rPr lang="az-Latn-AZ" b="1" dirty="0"/>
              <a:t> 50%-dən artıq böyüməsidir. </a:t>
            </a:r>
            <a:endParaRPr lang="az-Latn-AZ" sz="1600" b="1" dirty="0"/>
          </a:p>
        </p:txBody>
      </p:sp>
    </p:spTree>
    <p:extLst>
      <p:ext uri="{BB962C8B-B14F-4D97-AF65-F5344CB8AC3E}">
        <p14:creationId xmlns:p14="http://schemas.microsoft.com/office/powerpoint/2010/main" val="1075191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4135" y="73020"/>
            <a:ext cx="7176539" cy="561062"/>
          </a:xfrm>
        </p:spPr>
        <p:txBody>
          <a:bodyPr>
            <a:noAutofit/>
          </a:bodyPr>
          <a:lstStyle/>
          <a:p>
            <a:r>
              <a:rPr lang="az-Latn-AZ" sz="2800" dirty="0" smtClean="0"/>
              <a:t>Təsnifatı</a:t>
            </a:r>
            <a:endParaRPr lang="az-Latn-AZ" sz="2800" dirty="0"/>
          </a:p>
        </p:txBody>
      </p:sp>
      <p:sp>
        <p:nvSpPr>
          <p:cNvPr id="3" name="Rectangle 2"/>
          <p:cNvSpPr/>
          <p:nvPr/>
        </p:nvSpPr>
        <p:spPr>
          <a:xfrm>
            <a:off x="409916" y="2381577"/>
            <a:ext cx="2173737" cy="2405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6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Torakal </a:t>
            </a:r>
            <a:r>
              <a:rPr lang="az-Latn-AZ" sz="16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aorta -aorta </a:t>
            </a:r>
            <a:r>
              <a: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anevrizması – </a:t>
            </a:r>
            <a:r>
              <a:rPr lang="az-Latn-AZ" sz="16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qalxan</a:t>
            </a:r>
            <a:r>
              <a: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qövs, enən 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6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Abdominal aorta  </a:t>
            </a:r>
            <a:endParaRPr lang="en-US" sz="14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6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Periferik</a:t>
            </a:r>
            <a:r>
              <a: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iliak, femoral, </a:t>
            </a:r>
            <a:r>
              <a:rPr lang="az-Latn-AZ" sz="16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popliteal, visseral</a:t>
            </a:r>
            <a:r>
              <a: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karotid, körpücükaltı, bazu və s</a:t>
            </a:r>
            <a:r>
              <a:rPr lang="az-Latn-AZ" sz="16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912352" y="2134624"/>
            <a:ext cx="2749406" cy="3067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Asimptomatik </a:t>
            </a: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yavaş </a:t>
            </a:r>
            <a:r>
              <a:rPr lang="az-Latn-AZ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böyüyüən </a:t>
            </a: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( 3-4 mm/il-ə qədər)</a:t>
            </a:r>
            <a:endParaRPr lang="en-US" sz="16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Asimptomatik-sürətli böyüyən </a:t>
            </a:r>
            <a:r>
              <a:rPr lang="az-Latn-AZ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6 ayda 5 mm-dən çox)</a:t>
            </a:r>
            <a:endParaRPr lang="en-US" sz="16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Simptomatik-partlamamış</a:t>
            </a:r>
            <a:endParaRPr lang="en-US" sz="16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Simptomatik-partlamış</a:t>
            </a:r>
            <a:endParaRPr lang="en-US" sz="16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368537" y="2443657"/>
            <a:ext cx="2017776" cy="12025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az-Latn-AZ" sz="16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dobe Garamond Pro"/>
              </a:rPr>
              <a:t>Kisəvari </a:t>
            </a:r>
          </a:p>
          <a:p>
            <a:pPr algn="just">
              <a:spcAft>
                <a:spcPts val="0"/>
              </a:spcAft>
            </a:pPr>
            <a:r>
              <a:rPr lang="az-Latn-AZ" sz="1600" b="1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dobe Garamond Pro"/>
              </a:rPr>
              <a:t>(</a:t>
            </a:r>
            <a:r>
              <a:rPr lang="az-Latn-AZ" sz="1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dobe Garamond Pro"/>
              </a:rPr>
              <a:t>psevdoanevrizma</a:t>
            </a:r>
            <a:r>
              <a:rPr lang="az-Latn-AZ" sz="1600" b="1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dobe Garamond Pro"/>
              </a:rPr>
              <a:t>)</a:t>
            </a:r>
            <a:endParaRPr lang="en-US" sz="1600" b="1" dirty="0">
              <a:solidFill>
                <a:srgbClr val="000000"/>
              </a:solidFill>
              <a:latin typeface="Adobe Garamond Pro"/>
              <a:ea typeface="Calibri" panose="020F0502020204030204" pitchFamily="34" charset="0"/>
              <a:cs typeface="Adobe Garamond Pro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6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İyəbənzər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6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həqiqi anevrizma)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026255" y="2621771"/>
            <a:ext cx="2553726" cy="1873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az-Latn-AZ" sz="16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dobe Garamond Pro"/>
              </a:rPr>
              <a:t>Həqiqi </a:t>
            </a:r>
            <a:r>
              <a:rPr lang="az-Latn-AZ" sz="1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dobe Garamond Pro"/>
              </a:rPr>
              <a:t>- arteriya divarının bütün qatlarını əhatə </a:t>
            </a:r>
            <a:r>
              <a:rPr lang="az-Latn-AZ" sz="1600" b="1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dobe Garamond Pro"/>
              </a:rPr>
              <a:t>edir</a:t>
            </a:r>
          </a:p>
          <a:p>
            <a:pPr algn="just">
              <a:spcAft>
                <a:spcPts val="0"/>
              </a:spcAft>
            </a:pPr>
            <a:endParaRPr lang="en-US" sz="1600" b="1" dirty="0">
              <a:solidFill>
                <a:srgbClr val="000000"/>
              </a:solidFill>
              <a:latin typeface="Adobe Garamond Pro"/>
              <a:ea typeface="Calibri" panose="020F0502020204030204" pitchFamily="34" charset="0"/>
              <a:cs typeface="Adobe Garamond Pro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6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Yalançı</a:t>
            </a:r>
            <a:r>
              <a: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əksərən yalnız adventisiya və ətrafdakı toxumalardan ibarət olur (travmalar, infeksiya)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09916" y="1498976"/>
            <a:ext cx="2173737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Lokalizasiyasına görə</a:t>
            </a:r>
            <a:endParaRPr lang="en-US" sz="16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15" name="Straight Arrow Connector 14"/>
          <p:cNvCxnSpPr>
            <a:stCxn id="12" idx="2"/>
            <a:endCxn id="3" idx="0"/>
          </p:cNvCxnSpPr>
          <p:nvPr/>
        </p:nvCxnSpPr>
        <p:spPr>
          <a:xfrm>
            <a:off x="1496785" y="1887672"/>
            <a:ext cx="0" cy="4939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9131808" y="1507829"/>
            <a:ext cx="2034596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Klinik gedişinə görə</a:t>
            </a:r>
            <a:endParaRPr lang="en-US" sz="16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19" name="Straight Arrow Connector 18"/>
          <p:cNvCxnSpPr>
            <a:stCxn id="17" idx="2"/>
            <a:endCxn id="9" idx="0"/>
          </p:cNvCxnSpPr>
          <p:nvPr/>
        </p:nvCxnSpPr>
        <p:spPr>
          <a:xfrm>
            <a:off x="10149106" y="1896525"/>
            <a:ext cx="137949" cy="2380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6547839" y="1498975"/>
            <a:ext cx="1659172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Formasına görə</a:t>
            </a:r>
            <a:endParaRPr lang="en-US" sz="16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Straight Arrow Connector 23"/>
          <p:cNvCxnSpPr>
            <a:stCxn id="21" idx="2"/>
            <a:endCxn id="10" idx="0"/>
          </p:cNvCxnSpPr>
          <p:nvPr/>
        </p:nvCxnSpPr>
        <p:spPr>
          <a:xfrm>
            <a:off x="7377425" y="1887671"/>
            <a:ext cx="0" cy="5559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3438586" y="1532606"/>
            <a:ext cx="1729063" cy="71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6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Divarının histoloji </a:t>
            </a:r>
            <a:endParaRPr lang="az-Latn-AZ" sz="1600" b="1" dirty="0" smtClean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6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quruluşuna </a:t>
            </a:r>
            <a:r>
              <a:rPr lang="az-Latn-AZ" sz="16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görə:</a:t>
            </a:r>
            <a:endParaRPr lang="en-US" sz="14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32" name="Straight Arrow Connector 31"/>
          <p:cNvCxnSpPr>
            <a:stCxn id="30" idx="2"/>
            <a:endCxn id="11" idx="0"/>
          </p:cNvCxnSpPr>
          <p:nvPr/>
        </p:nvCxnSpPr>
        <p:spPr>
          <a:xfrm>
            <a:off x="4303118" y="2242737"/>
            <a:ext cx="0" cy="3790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4378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00149" y="0"/>
            <a:ext cx="5862851" cy="835878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az-Latn-AZ" sz="2800" dirty="0" smtClean="0"/>
              <a:t>Səbəbləri</a:t>
            </a:r>
            <a:endParaRPr lang="az-Latn-AZ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7928" y="1743457"/>
            <a:ext cx="5181600" cy="4754880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az-Latn-AZ" sz="3200" b="1" dirty="0">
                <a:solidFill>
                  <a:srgbClr val="C00000"/>
                </a:solidFill>
              </a:rPr>
              <a:t>Çox rast gəlinən risk </a:t>
            </a:r>
            <a:r>
              <a:rPr lang="az-Latn-AZ" sz="3200" b="1" dirty="0" smtClean="0">
                <a:solidFill>
                  <a:srgbClr val="C00000"/>
                </a:solidFill>
              </a:rPr>
              <a:t>amilləri:</a:t>
            </a:r>
          </a:p>
          <a:p>
            <a:endParaRPr lang="en-US" dirty="0"/>
          </a:p>
          <a:p>
            <a:r>
              <a:rPr lang="az-Latn-AZ" b="1" dirty="0"/>
              <a:t>Qoca və ahıl </a:t>
            </a:r>
            <a:r>
              <a:rPr lang="az-Latn-AZ" b="1" dirty="0" smtClean="0"/>
              <a:t>yaş</a:t>
            </a:r>
            <a:endParaRPr lang="en-US" b="1" dirty="0"/>
          </a:p>
          <a:p>
            <a:r>
              <a:rPr lang="az-Latn-AZ" b="1" dirty="0"/>
              <a:t>Kişi </a:t>
            </a:r>
            <a:r>
              <a:rPr lang="az-Latn-AZ" b="1" dirty="0" smtClean="0"/>
              <a:t>cinsi</a:t>
            </a:r>
            <a:endParaRPr lang="en-US" b="1" dirty="0"/>
          </a:p>
          <a:p>
            <a:r>
              <a:rPr lang="az-Latn-AZ" b="1" dirty="0" smtClean="0"/>
              <a:t>Siqaret</a:t>
            </a:r>
            <a:endParaRPr lang="en-US" b="1" dirty="0"/>
          </a:p>
          <a:p>
            <a:r>
              <a:rPr lang="az-Latn-AZ" b="1" dirty="0"/>
              <a:t>Ailədə </a:t>
            </a:r>
            <a:r>
              <a:rPr lang="az-Latn-AZ" b="1" dirty="0" smtClean="0"/>
              <a:t>anevrizma</a:t>
            </a:r>
          </a:p>
          <a:p>
            <a:r>
              <a:rPr lang="az-Latn-AZ" b="1" dirty="0" smtClean="0"/>
              <a:t>Digər </a:t>
            </a:r>
            <a:r>
              <a:rPr lang="az-Latn-AZ" b="1" dirty="0"/>
              <a:t>damarlarda </a:t>
            </a:r>
            <a:r>
              <a:rPr lang="az-Latn-AZ" b="1" dirty="0" smtClean="0"/>
              <a:t>anevrizma</a:t>
            </a:r>
            <a:endParaRPr lang="en-US" b="1" dirty="0"/>
          </a:p>
          <a:p>
            <a:r>
              <a:rPr lang="az-Latn-AZ" b="1" dirty="0" smtClean="0"/>
              <a:t>Ateroskleroz</a:t>
            </a:r>
            <a:endParaRPr lang="en-US" b="1" dirty="0"/>
          </a:p>
          <a:p>
            <a:r>
              <a:rPr lang="az-Latn-AZ" b="1" dirty="0"/>
              <a:t>Hipertoniya</a:t>
            </a:r>
            <a:endParaRPr lang="en-US" b="1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9800" y="1743457"/>
            <a:ext cx="5181600" cy="3182111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az-Latn-AZ" sz="3200" b="1" dirty="0">
                <a:solidFill>
                  <a:srgbClr val="C00000"/>
                </a:solidFill>
              </a:rPr>
              <a:t>Az rast gəlinən </a:t>
            </a:r>
            <a:r>
              <a:rPr lang="az-Latn-AZ" sz="3200" b="1" dirty="0" smtClean="0">
                <a:solidFill>
                  <a:srgbClr val="C00000"/>
                </a:solidFill>
              </a:rPr>
              <a:t>səbəbləri:</a:t>
            </a:r>
          </a:p>
          <a:p>
            <a:endParaRPr lang="en-US" dirty="0"/>
          </a:p>
          <a:p>
            <a:r>
              <a:rPr lang="az-Latn-AZ" sz="2900" b="1" dirty="0" smtClean="0"/>
              <a:t>Travma</a:t>
            </a:r>
            <a:endParaRPr lang="en-US" sz="2900" b="1" dirty="0"/>
          </a:p>
          <a:p>
            <a:r>
              <a:rPr lang="az-Latn-AZ" sz="2900" b="1" dirty="0" smtClean="0"/>
              <a:t>Yatogen</a:t>
            </a:r>
            <a:endParaRPr lang="en-US" sz="2900" b="1" dirty="0"/>
          </a:p>
          <a:p>
            <a:r>
              <a:rPr lang="az-Latn-AZ" sz="2900" b="1" dirty="0"/>
              <a:t>Marfan sindromu. </a:t>
            </a:r>
            <a:endParaRPr lang="en-US" sz="2900" b="1" dirty="0"/>
          </a:p>
          <a:p>
            <a:r>
              <a:rPr lang="az-Latn-AZ" sz="2900" b="1" dirty="0"/>
              <a:t>İrsi kolagen </a:t>
            </a:r>
            <a:r>
              <a:rPr lang="az-Latn-AZ" sz="2900" b="1" dirty="0" smtClean="0"/>
              <a:t>xəstəlikləri</a:t>
            </a:r>
            <a:endParaRPr lang="en-US" sz="2900" b="1" dirty="0"/>
          </a:p>
          <a:p>
            <a:r>
              <a:rPr lang="az-Latn-AZ" sz="2900" b="1" dirty="0"/>
              <a:t>Arteriit və aortit – bakterial, mikotik, Takayasu, Kawasaki, Behçet xəstəliyi və s. </a:t>
            </a:r>
            <a:endParaRPr lang="en-US" sz="2900" b="1" dirty="0"/>
          </a:p>
          <a:p>
            <a:r>
              <a:rPr lang="az-Latn-AZ" sz="2900" b="1" dirty="0"/>
              <a:t>Xroniki obstruktiv ağciyər xəstəliyi</a:t>
            </a:r>
            <a:endParaRPr lang="en-US" sz="2900" b="1" dirty="0"/>
          </a:p>
          <a:p>
            <a:r>
              <a:rPr lang="az-Latn-AZ" sz="2900" b="1" dirty="0" smtClean="0"/>
              <a:t>Piylənmə</a:t>
            </a:r>
            <a:endParaRPr lang="en-US" sz="2900" b="1" dirty="0"/>
          </a:p>
        </p:txBody>
      </p:sp>
    </p:spTree>
    <p:extLst>
      <p:ext uri="{BB962C8B-B14F-4D97-AF65-F5344CB8AC3E}">
        <p14:creationId xmlns:p14="http://schemas.microsoft.com/office/powerpoint/2010/main" val="1847406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2549" y="0"/>
            <a:ext cx="5862851" cy="835878"/>
          </a:xfrm>
        </p:spPr>
        <p:txBody>
          <a:bodyPr/>
          <a:lstStyle/>
          <a:p>
            <a:r>
              <a:rPr lang="az-Latn-AZ" sz="2800" dirty="0"/>
              <a:t>Əsas patogenetik </a:t>
            </a:r>
            <a:r>
              <a:rPr lang="az-Latn-AZ" sz="2800" dirty="0" smtClean="0"/>
              <a:t>mexanizmi</a:t>
            </a:r>
            <a:endParaRPr lang="en-US" sz="28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z-Latn-AZ" sz="2400" b="1" dirty="0">
                <a:latin typeface="Calibri" panose="020F0502020204030204" pitchFamily="34" charset="0"/>
                <a:ea typeface="Calibri" panose="020F0502020204030204" pitchFamily="34" charset="0"/>
              </a:rPr>
              <a:t>Anevrizmanın əmələ gəlməsində əsas mexanizm damar divarının möhkəmliyinin zəifləməsidir. </a:t>
            </a:r>
            <a:endParaRPr lang="az-Latn-AZ" sz="2400" b="1" dirty="0" smtClean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az-Latn-AZ" sz="2400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az-Latn-AZ" sz="2400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az-Latn-AZ" sz="2400" b="1" dirty="0">
                <a:latin typeface="Calibri" panose="020F0502020204030204" pitchFamily="34" charset="0"/>
                <a:ea typeface="Calibri" panose="020F0502020204030204" pitchFamily="34" charset="0"/>
              </a:rPr>
              <a:t>Damar divarında olan  kollagen və elastin liflərinin normal nisbətinin patoloji şəkildə dəyişməsi buna şərait yaradır. </a:t>
            </a:r>
            <a:endParaRPr lang="en-US" sz="2400" b="1" dirty="0"/>
          </a:p>
          <a:p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607919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BF29CBCA-288D-AB5A-0320-F329970B7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69669" y="0"/>
            <a:ext cx="5862851" cy="609830"/>
          </a:xfrm>
        </p:spPr>
        <p:txBody>
          <a:bodyPr>
            <a:noAutofit/>
          </a:bodyPr>
          <a:lstStyle/>
          <a:p>
            <a:r>
              <a:rPr lang="az-Latn-AZ" sz="2800" dirty="0" smtClean="0"/>
              <a:t>Gedişi</a:t>
            </a:r>
            <a:endParaRPr lang="az-Latn-AZ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340096"/>
            <a:ext cx="10515600" cy="8368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2000" b="1" dirty="0" smtClean="0"/>
              <a:t>Ölçüsü </a:t>
            </a:r>
            <a:r>
              <a:rPr lang="az-Latn-AZ" sz="2000" b="1" dirty="0"/>
              <a:t>5,5 sm-dən böyük, böyümə surəti 6 ayda  5 mm-dən çox olanlarda, siqaret çəkənlərdə, qadınlarda, kontrolsuz hipertoniyada, əməliyyat olunanalarda partlama risqi artır. </a:t>
            </a:r>
            <a:endParaRPr lang="en-US" sz="2000" b="1" dirty="0"/>
          </a:p>
        </p:txBody>
      </p:sp>
      <p:sp>
        <p:nvSpPr>
          <p:cNvPr id="2" name="Rectangle 1"/>
          <p:cNvSpPr/>
          <p:nvPr/>
        </p:nvSpPr>
        <p:spPr>
          <a:xfrm>
            <a:off x="5719286" y="1636920"/>
            <a:ext cx="175804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000" b="1" dirty="0" smtClean="0">
                <a:solidFill>
                  <a:srgbClr val="C00000"/>
                </a:solidFill>
              </a:rPr>
              <a:t>Yavaş </a:t>
            </a:r>
            <a:r>
              <a:rPr lang="az-Latn-AZ" sz="2000" b="1" dirty="0">
                <a:solidFill>
                  <a:srgbClr val="C00000"/>
                </a:solidFill>
              </a:rPr>
              <a:t>böyümə </a:t>
            </a:r>
            <a:endParaRPr lang="en-US" sz="2000" dirty="0"/>
          </a:p>
        </p:txBody>
      </p:sp>
      <p:sp>
        <p:nvSpPr>
          <p:cNvPr id="4" name="Rectangle 3"/>
          <p:cNvSpPr/>
          <p:nvPr/>
        </p:nvSpPr>
        <p:spPr>
          <a:xfrm>
            <a:off x="5719286" y="2385226"/>
            <a:ext cx="186634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000" b="1" dirty="0" smtClean="0">
                <a:solidFill>
                  <a:srgbClr val="C00000"/>
                </a:solidFill>
              </a:rPr>
              <a:t>Sürətli </a:t>
            </a:r>
            <a:r>
              <a:rPr lang="az-Latn-AZ" sz="2000" b="1" dirty="0">
                <a:solidFill>
                  <a:srgbClr val="C00000"/>
                </a:solidFill>
              </a:rPr>
              <a:t>böyümə </a:t>
            </a:r>
            <a:endParaRPr lang="en-US" sz="2000" dirty="0"/>
          </a:p>
        </p:txBody>
      </p:sp>
      <p:sp>
        <p:nvSpPr>
          <p:cNvPr id="5" name="Rectangle 4"/>
          <p:cNvSpPr/>
          <p:nvPr/>
        </p:nvSpPr>
        <p:spPr>
          <a:xfrm>
            <a:off x="5796743" y="3138082"/>
            <a:ext cx="173509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000" b="1" dirty="0" smtClean="0">
                <a:solidFill>
                  <a:srgbClr val="C00000"/>
                </a:solidFill>
              </a:rPr>
              <a:t>Trombozlaşma</a:t>
            </a:r>
            <a:endParaRPr lang="en-US" sz="2000" dirty="0"/>
          </a:p>
        </p:txBody>
      </p:sp>
      <p:sp>
        <p:nvSpPr>
          <p:cNvPr id="6" name="Rectangle 5"/>
          <p:cNvSpPr/>
          <p:nvPr/>
        </p:nvSpPr>
        <p:spPr>
          <a:xfrm>
            <a:off x="5986955" y="3890938"/>
            <a:ext cx="114627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az-Latn-AZ" sz="2000" b="1" dirty="0" smtClean="0">
                <a:solidFill>
                  <a:srgbClr val="C00000"/>
                </a:solidFill>
              </a:rPr>
              <a:t>Partlama</a:t>
            </a:r>
            <a:endParaRPr lang="en-US" sz="2000" dirty="0"/>
          </a:p>
        </p:txBody>
      </p:sp>
      <p:sp>
        <p:nvSpPr>
          <p:cNvPr id="7" name="Rectangle 6"/>
          <p:cNvSpPr/>
          <p:nvPr/>
        </p:nvSpPr>
        <p:spPr>
          <a:xfrm>
            <a:off x="2349677" y="2429257"/>
            <a:ext cx="188077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2400" b="1" dirty="0">
                <a:latin typeface="Calibri" panose="020F0502020204030204" pitchFamily="34" charset="0"/>
                <a:ea typeface="Calibri" panose="020F0502020204030204" pitchFamily="34" charset="0"/>
              </a:rPr>
              <a:t>Anevrizmalar</a:t>
            </a:r>
            <a:endParaRPr lang="en-US" sz="2400" b="1" dirty="0"/>
          </a:p>
        </p:txBody>
      </p:sp>
      <p:cxnSp>
        <p:nvCxnSpPr>
          <p:cNvPr id="9" name="Straight Arrow Connector 8"/>
          <p:cNvCxnSpPr>
            <a:stCxn id="7" idx="3"/>
            <a:endCxn id="2" idx="1"/>
          </p:cNvCxnSpPr>
          <p:nvPr/>
        </p:nvCxnSpPr>
        <p:spPr>
          <a:xfrm flipV="1">
            <a:off x="4230448" y="1836975"/>
            <a:ext cx="1488838" cy="8231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>
            <a:stCxn id="7" idx="3"/>
            <a:endCxn id="4" idx="1"/>
          </p:cNvCxnSpPr>
          <p:nvPr/>
        </p:nvCxnSpPr>
        <p:spPr>
          <a:xfrm flipV="1">
            <a:off x="4230448" y="2585281"/>
            <a:ext cx="1488838" cy="748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7" idx="3"/>
            <a:endCxn id="5" idx="1"/>
          </p:cNvCxnSpPr>
          <p:nvPr/>
        </p:nvCxnSpPr>
        <p:spPr>
          <a:xfrm>
            <a:off x="4230448" y="2660090"/>
            <a:ext cx="1566295" cy="6780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7" idx="3"/>
            <a:endCxn id="6" idx="1"/>
          </p:cNvCxnSpPr>
          <p:nvPr/>
        </p:nvCxnSpPr>
        <p:spPr>
          <a:xfrm>
            <a:off x="4230448" y="2660090"/>
            <a:ext cx="1756507" cy="14309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98981" y="0"/>
            <a:ext cx="7066811" cy="646406"/>
          </a:xfrm>
        </p:spPr>
        <p:txBody>
          <a:bodyPr/>
          <a:lstStyle/>
          <a:p>
            <a:r>
              <a:rPr lang="az-Latn-AZ" dirty="0"/>
              <a:t>Ən çox rast gəlinən </a:t>
            </a:r>
            <a:r>
              <a:rPr lang="az-Latn-AZ" dirty="0" smtClean="0"/>
              <a:t>ağırlaşmaları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b="1" dirty="0" smtClean="0"/>
              <a:t>Tromboz </a:t>
            </a:r>
          </a:p>
          <a:p>
            <a:pPr marL="0" indent="0">
              <a:buNone/>
            </a:pPr>
            <a:endParaRPr lang="az-Latn-AZ" b="1" dirty="0" smtClean="0"/>
          </a:p>
          <a:p>
            <a:r>
              <a:rPr lang="az-Latn-AZ" b="1" dirty="0"/>
              <a:t>P</a:t>
            </a:r>
            <a:r>
              <a:rPr lang="az-Latn-AZ" b="1" dirty="0" smtClean="0"/>
              <a:t>artlama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818374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42821" y="0"/>
            <a:ext cx="5862851" cy="835878"/>
          </a:xfrm>
        </p:spPr>
        <p:txBody>
          <a:bodyPr>
            <a:noAutofit/>
          </a:bodyPr>
          <a:lstStyle/>
          <a:p>
            <a:r>
              <a:rPr lang="az-Latn-AZ" sz="2800" dirty="0" smtClean="0"/>
              <a:t>Klinik müayinə </a:t>
            </a:r>
            <a:endParaRPr lang="az-Latn-AZ" sz="28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25625"/>
            <a:ext cx="9720072" cy="4351338"/>
          </a:xfrm>
        </p:spPr>
        <p:txBody>
          <a:bodyPr>
            <a:normAutofit/>
          </a:bodyPr>
          <a:lstStyle/>
          <a:p>
            <a:r>
              <a:rPr lang="az-Latn-AZ" sz="2400" b="1" dirty="0"/>
              <a:t>Asimptomatik, </a:t>
            </a:r>
            <a:r>
              <a:rPr lang="az-Latn-AZ" sz="2400" dirty="0"/>
              <a:t>təsadüfü müayinələrdə tapılırlar, yavaş </a:t>
            </a:r>
            <a:r>
              <a:rPr lang="az-Latn-AZ" sz="2400" dirty="0" smtClean="0"/>
              <a:t>böyüyür</a:t>
            </a:r>
          </a:p>
          <a:p>
            <a:endParaRPr lang="en-US" sz="2400" dirty="0"/>
          </a:p>
          <a:p>
            <a:r>
              <a:rPr lang="az-Latn-AZ" sz="2400" b="1" dirty="0"/>
              <a:t>Asimptomatik</a:t>
            </a:r>
            <a:r>
              <a:rPr lang="az-Latn-AZ" sz="2400" dirty="0"/>
              <a:t>, sürətli </a:t>
            </a:r>
            <a:r>
              <a:rPr lang="az-Latn-AZ" sz="2400" dirty="0" smtClean="0"/>
              <a:t>böyüyür</a:t>
            </a:r>
          </a:p>
          <a:p>
            <a:endParaRPr lang="en-US" sz="2400" dirty="0"/>
          </a:p>
          <a:p>
            <a:r>
              <a:rPr lang="az-Latn-AZ" sz="2400" b="1" dirty="0" smtClean="0"/>
              <a:t>Simptomatikdir</a:t>
            </a:r>
            <a:r>
              <a:rPr lang="az-Latn-AZ" sz="2400" dirty="0" smtClean="0"/>
              <a:t>-partlamayıb</a:t>
            </a:r>
            <a:r>
              <a:rPr lang="az-Latn-AZ" sz="2400" dirty="0"/>
              <a:t>: ağrı və ətrafa təzyiq </a:t>
            </a:r>
            <a:r>
              <a:rPr lang="az-Latn-AZ" sz="2400" dirty="0" smtClean="0"/>
              <a:t>əlamətləri</a:t>
            </a:r>
          </a:p>
          <a:p>
            <a:endParaRPr lang="en-US" sz="2400" dirty="0"/>
          </a:p>
          <a:p>
            <a:r>
              <a:rPr lang="az-Latn-AZ" sz="2400" b="1" dirty="0"/>
              <a:t>Simptomatikdir</a:t>
            </a:r>
            <a:r>
              <a:rPr lang="az-Latn-AZ" sz="2400" dirty="0"/>
              <a:t> -partlayıb: ağrı, hipotenziya, qanxma və orqanlarda işemiya əlamətləri.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417158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931285" cy="559976"/>
          </a:xfrm>
        </p:spPr>
        <p:txBody>
          <a:bodyPr>
            <a:noAutofit/>
          </a:bodyPr>
          <a:lstStyle/>
          <a:p>
            <a:r>
              <a:rPr lang="az-Latn-AZ" sz="2800" dirty="0"/>
              <a:t>L</a:t>
            </a:r>
            <a:r>
              <a:rPr lang="az-Latn-AZ" sz="2800" dirty="0" smtClean="0"/>
              <a:t>aborator </a:t>
            </a:r>
            <a:r>
              <a:rPr lang="az-Latn-AZ" sz="2800" dirty="0"/>
              <a:t>müayinə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1624" y="1752723"/>
            <a:ext cx="10732008" cy="4351338"/>
          </a:xfrm>
        </p:spPr>
        <p:txBody>
          <a:bodyPr>
            <a:normAutofit/>
          </a:bodyPr>
          <a:lstStyle/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400" b="1" dirty="0"/>
              <a:t>Anevrizmanın </a:t>
            </a:r>
            <a:r>
              <a:rPr lang="az-Latn-AZ" sz="2400" b="1" i="1" dirty="0">
                <a:solidFill>
                  <a:srgbClr val="C00000"/>
                </a:solidFill>
              </a:rPr>
              <a:t>laborator markeri </a:t>
            </a:r>
            <a:r>
              <a:rPr lang="az-Latn-AZ" sz="2400" b="1" i="1" dirty="0" smtClean="0">
                <a:solidFill>
                  <a:srgbClr val="C00000"/>
                </a:solidFill>
              </a:rPr>
              <a:t>yoxdur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az-Latn-AZ" sz="2400" b="1" dirty="0"/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az-Latn-AZ" sz="2400" b="1" dirty="0" smtClean="0"/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2400" b="1" dirty="0"/>
              <a:t>A</a:t>
            </a:r>
            <a:r>
              <a:rPr lang="az-Latn-AZ" sz="2400" b="1" dirty="0" smtClean="0"/>
              <a:t>ğırlaşmalarını </a:t>
            </a:r>
            <a:r>
              <a:rPr lang="az-Latn-AZ" sz="2400" b="1" dirty="0"/>
              <a:t>müəyyənləşdirmək üçün hemoqrama, orqan  markerlərinə baxılır.</a:t>
            </a:r>
            <a:endParaRPr lang="az-Latn-AZ" sz="2000" b="1" i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2987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6711573" cy="425864"/>
          </a:xfrm>
        </p:spPr>
        <p:txBody>
          <a:bodyPr>
            <a:noAutofit/>
          </a:bodyPr>
          <a:lstStyle/>
          <a:p>
            <a:r>
              <a:rPr lang="az-Latn-AZ" sz="2800" dirty="0"/>
              <a:t>G</a:t>
            </a:r>
            <a:r>
              <a:rPr lang="az-Latn-AZ" sz="2800" dirty="0" smtClean="0"/>
              <a:t>örüntüləmə </a:t>
            </a:r>
            <a:r>
              <a:rPr lang="az-Latn-AZ" sz="2800" dirty="0"/>
              <a:t>və digər müayinələr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13816" y="1252601"/>
            <a:ext cx="10515600" cy="4351338"/>
          </a:xfrm>
        </p:spPr>
        <p:txBody>
          <a:bodyPr>
            <a:normAutofit fontScale="92500" lnSpcReduction="10000"/>
          </a:bodyPr>
          <a:lstStyle/>
          <a:p>
            <a:r>
              <a:rPr lang="az-Latn-AZ" sz="2400" b="1" dirty="0"/>
              <a:t>İnvaziv və qeyri-invaziv </a:t>
            </a:r>
            <a:r>
              <a:rPr lang="az-Latn-AZ" sz="2400" b="1" dirty="0" smtClean="0"/>
              <a:t>angioqrafiya</a:t>
            </a:r>
          </a:p>
          <a:p>
            <a:endParaRPr lang="az-Latn-AZ" sz="2400" b="1" dirty="0" smtClean="0"/>
          </a:p>
          <a:p>
            <a:r>
              <a:rPr lang="az-Latn-AZ" sz="2400" b="1" dirty="0" smtClean="0"/>
              <a:t>DUS</a:t>
            </a:r>
          </a:p>
          <a:p>
            <a:endParaRPr lang="az-Latn-AZ" sz="2400" b="1" dirty="0" smtClean="0"/>
          </a:p>
          <a:p>
            <a:r>
              <a:rPr lang="az-Latn-AZ" sz="2400" b="1" dirty="0" smtClean="0"/>
              <a:t>IVUS</a:t>
            </a:r>
          </a:p>
          <a:p>
            <a:endParaRPr lang="az-Latn-AZ" sz="2400" b="1" dirty="0" smtClean="0"/>
          </a:p>
          <a:p>
            <a:r>
              <a:rPr lang="az-Latn-AZ" sz="2400" b="1" dirty="0" smtClean="0"/>
              <a:t>KT angioqrafiya</a:t>
            </a:r>
          </a:p>
          <a:p>
            <a:endParaRPr lang="az-Latn-AZ" sz="2400" b="1" dirty="0"/>
          </a:p>
          <a:p>
            <a:r>
              <a:rPr lang="az-Latn-AZ" sz="2400" b="1" dirty="0" smtClean="0"/>
              <a:t>MR-angioqrafiya</a:t>
            </a:r>
          </a:p>
          <a:p>
            <a:endParaRPr lang="az-Latn-AZ" sz="2400" b="1" dirty="0" smtClean="0"/>
          </a:p>
          <a:p>
            <a:r>
              <a:rPr lang="az-Latn-AZ" sz="2400" b="1" dirty="0"/>
              <a:t>K</a:t>
            </a:r>
            <a:r>
              <a:rPr lang="az-Latn-AZ" sz="2400" b="1" dirty="0" smtClean="0"/>
              <a:t>ateter angioqrafiya</a:t>
            </a:r>
            <a:endParaRPr lang="en-US" sz="1800" b="1" dirty="0"/>
          </a:p>
        </p:txBody>
      </p:sp>
    </p:spTree>
    <p:extLst>
      <p:ext uri="{BB962C8B-B14F-4D97-AF65-F5344CB8AC3E}">
        <p14:creationId xmlns:p14="http://schemas.microsoft.com/office/powerpoint/2010/main" val="2772297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800" dirty="0" smtClean="0"/>
              <a:t>Şübhə </a:t>
            </a:r>
            <a:endParaRPr lang="az-Latn-AZ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r>
              <a:rPr lang="az-Latn-AZ" sz="2400" b="1" dirty="0"/>
              <a:t>D</a:t>
            </a:r>
            <a:r>
              <a:rPr lang="az-Latn-AZ" sz="2400" b="1" dirty="0" smtClean="0"/>
              <a:t>amar </a:t>
            </a:r>
            <a:r>
              <a:rPr lang="az-Latn-AZ" sz="2400" b="1" dirty="0"/>
              <a:t>proeksiyasında törəmə </a:t>
            </a:r>
            <a:r>
              <a:rPr lang="az-Latn-AZ" sz="2400" b="1" dirty="0" smtClean="0"/>
              <a:t>tapılan </a:t>
            </a:r>
            <a:r>
              <a:rPr lang="az-Latn-AZ" sz="2400" b="1" dirty="0"/>
              <a:t>hallarda </a:t>
            </a:r>
            <a:endParaRPr lang="az-Latn-AZ" sz="2400" b="1" dirty="0" smtClean="0"/>
          </a:p>
          <a:p>
            <a:endParaRPr lang="az-Latn-AZ" sz="2400" b="1" dirty="0" smtClean="0"/>
          </a:p>
          <a:p>
            <a:r>
              <a:rPr lang="az-Latn-AZ" sz="2400" b="1" dirty="0"/>
              <a:t>T</a:t>
            </a:r>
            <a:r>
              <a:rPr lang="az-Latn-AZ" sz="2400" b="1" dirty="0" smtClean="0"/>
              <a:t>örəmədə </a:t>
            </a:r>
            <a:r>
              <a:rPr lang="az-Latn-AZ" sz="2400" b="1" dirty="0"/>
              <a:t>pulsasiya hiss edilərsə şübhə artır.</a:t>
            </a:r>
            <a:endParaRPr lang="az-Latn-AZ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3096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D</a:t>
            </a:r>
            <a:r>
              <a:rPr lang="az-Latn-AZ" sz="2400" dirty="0" smtClean="0"/>
              <a:t>iaqnozunun </a:t>
            </a:r>
            <a:r>
              <a:rPr lang="az-Latn-AZ" sz="2400" dirty="0"/>
              <a:t>dəqiqləşdirilməsi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dirty="0"/>
              <a:t>USM </a:t>
            </a:r>
            <a:endParaRPr lang="az-Latn-AZ" dirty="0" smtClean="0"/>
          </a:p>
          <a:p>
            <a:r>
              <a:rPr lang="az-Latn-AZ" dirty="0" smtClean="0"/>
              <a:t>KT-angioqrafiya</a:t>
            </a:r>
          </a:p>
          <a:p>
            <a:endParaRPr lang="az-Latn-AZ" dirty="0"/>
          </a:p>
          <a:p>
            <a:endParaRPr lang="az-Latn-AZ" dirty="0" smtClean="0"/>
          </a:p>
          <a:p>
            <a:r>
              <a:rPr lang="az-Latn-AZ" dirty="0" smtClean="0"/>
              <a:t>Görüntüləmədə </a:t>
            </a:r>
            <a:r>
              <a:rPr lang="az-Latn-AZ" b="1" dirty="0"/>
              <a:t>damar genişlənməsi </a:t>
            </a:r>
            <a:r>
              <a:rPr lang="az-Latn-AZ" dirty="0"/>
              <a:t>xarakterik əlamətdir.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9146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 smtClean="0"/>
              <a:t>Differensial </a:t>
            </a:r>
            <a:r>
              <a:rPr lang="az-Latn-AZ" sz="2400" dirty="0"/>
              <a:t>diaqnozu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r>
              <a:rPr lang="az-Latn-AZ" b="1" dirty="0" smtClean="0"/>
              <a:t>Törəmələr ilə</a:t>
            </a:r>
            <a:endParaRPr lang="az-Latn-AZ" sz="4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0620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0"/>
            <a:ext cx="5862851" cy="835878"/>
          </a:xfrm>
        </p:spPr>
        <p:txBody>
          <a:bodyPr>
            <a:noAutofit/>
          </a:bodyPr>
          <a:lstStyle/>
          <a:p>
            <a:r>
              <a:rPr lang="az-Latn-AZ" sz="2800" dirty="0" smtClean="0"/>
              <a:t>Diaqnostik </a:t>
            </a:r>
            <a:r>
              <a:rPr lang="az-Latn-AZ" sz="2800" dirty="0"/>
              <a:t>kriteriyaları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38200" y="2426208"/>
            <a:ext cx="10515600" cy="3750755"/>
          </a:xfrm>
        </p:spPr>
        <p:txBody>
          <a:bodyPr>
            <a:normAutofit/>
          </a:bodyPr>
          <a:lstStyle/>
          <a:p>
            <a:r>
              <a:rPr lang="az-Latn-AZ" b="1" dirty="0"/>
              <a:t>G</a:t>
            </a:r>
            <a:r>
              <a:rPr lang="az-Latn-AZ" b="1" dirty="0" smtClean="0"/>
              <a:t>örüntüləmədə </a:t>
            </a:r>
            <a:r>
              <a:rPr lang="az-Latn-AZ" b="1" dirty="0"/>
              <a:t>damar diametrininin </a:t>
            </a:r>
            <a:r>
              <a:rPr lang="az-Latn-AZ" b="1" dirty="0">
                <a:solidFill>
                  <a:srgbClr val="C00000"/>
                </a:solidFill>
              </a:rPr>
              <a:t>1.5 dəfə </a:t>
            </a:r>
            <a:r>
              <a:rPr lang="az-Latn-AZ" b="1" dirty="0"/>
              <a:t>artmasıdır.</a:t>
            </a:r>
            <a:endParaRPr lang="en-US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653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800" dirty="0"/>
              <a:t>İ</a:t>
            </a:r>
            <a:r>
              <a:rPr lang="az-Latn-AZ" sz="2800" dirty="0" smtClean="0"/>
              <a:t>nkarı</a:t>
            </a:r>
            <a:endParaRPr lang="az-Latn-AZ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7630"/>
            <a:ext cx="10515600" cy="4351338"/>
          </a:xfrm>
        </p:spPr>
        <p:txBody>
          <a:bodyPr>
            <a:normAutofit/>
          </a:bodyPr>
          <a:lstStyle/>
          <a:p>
            <a:pPr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dirty="0">
                <a:solidFill>
                  <a:srgbClr val="C00000"/>
                </a:solidFill>
              </a:rPr>
              <a:t>Görüntüləmədə damarda genişlənmənin olmaması</a:t>
            </a:r>
            <a:endParaRPr lang="az-Latn-AZ" sz="4800" b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998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955013" y="-33188"/>
            <a:ext cx="5862851" cy="835878"/>
          </a:xfrm>
        </p:spPr>
        <p:txBody>
          <a:bodyPr/>
          <a:lstStyle/>
          <a:p>
            <a:r>
              <a:rPr lang="az-Latn-AZ" dirty="0"/>
              <a:t>Səbəbin </a:t>
            </a:r>
            <a:r>
              <a:rPr lang="az-Latn-AZ" dirty="0" smtClean="0"/>
              <a:t>təyini</a:t>
            </a:r>
            <a:endParaRPr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z-Latn-AZ" b="1" dirty="0"/>
              <a:t>K</a:t>
            </a:r>
            <a:r>
              <a:rPr lang="az-Latn-AZ" b="1" dirty="0" smtClean="0"/>
              <a:t>linik müayinələr</a:t>
            </a:r>
          </a:p>
          <a:p>
            <a:endParaRPr lang="az-Latn-AZ" b="1" dirty="0"/>
          </a:p>
          <a:p>
            <a:r>
              <a:rPr lang="az-Latn-AZ" b="1" dirty="0" smtClean="0"/>
              <a:t>Digər müayinələr ilə</a:t>
            </a:r>
            <a:endParaRPr lang="en-US" sz="2400" b="1" i="1" dirty="0">
              <a:solidFill>
                <a:srgbClr val="C0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021329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7366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955013" y="-33188"/>
            <a:ext cx="5862851" cy="835878"/>
          </a:xfrm>
        </p:spPr>
        <p:txBody>
          <a:bodyPr/>
          <a:lstStyle/>
          <a:p>
            <a:r>
              <a:rPr lang="az-Latn-AZ" dirty="0"/>
              <a:t>Ağırlıq dərəcəsinin təyini</a:t>
            </a:r>
            <a:endParaRPr 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z-Latn-AZ" b="1" dirty="0"/>
              <a:t>K</a:t>
            </a:r>
            <a:r>
              <a:rPr lang="az-Latn-AZ" b="1" dirty="0" smtClean="0"/>
              <a:t>linik müayinələr</a:t>
            </a:r>
          </a:p>
          <a:p>
            <a:endParaRPr lang="az-Latn-AZ" b="1" dirty="0"/>
          </a:p>
          <a:p>
            <a:r>
              <a:rPr lang="az-Latn-AZ" b="1" dirty="0" smtClean="0"/>
              <a:t>Görüntüləmə </a:t>
            </a:r>
          </a:p>
          <a:p>
            <a:endParaRPr lang="az-Latn-AZ" sz="2400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az-Latn-AZ" sz="2400" b="1" i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A</a:t>
            </a:r>
            <a:r>
              <a:rPr lang="az-Latn-AZ" sz="2400" b="1" i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simptomatik</a:t>
            </a:r>
            <a:r>
              <a:rPr lang="az-Latn-AZ" sz="2400" b="1" i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, simtomatik-partlamamış, simptomatik-partlamış</a:t>
            </a:r>
            <a:endParaRPr lang="en-US" sz="2400" b="1" i="1" dirty="0">
              <a:solidFill>
                <a:srgbClr val="C0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021329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1400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6528693" cy="499016"/>
          </a:xfrm>
        </p:spPr>
        <p:txBody>
          <a:bodyPr>
            <a:noAutofit/>
          </a:bodyPr>
          <a:lstStyle/>
          <a:p>
            <a:r>
              <a:rPr lang="az-Latn-AZ" sz="2800" dirty="0"/>
              <a:t>M</a:t>
            </a:r>
            <a:r>
              <a:rPr lang="az-Latn-AZ" sz="2800" dirty="0" smtClean="0"/>
              <a:t>üalicə</a:t>
            </a:r>
            <a:r>
              <a:rPr lang="az-Latn-AZ" sz="2400" dirty="0" smtClean="0"/>
              <a:t> </a:t>
            </a:r>
            <a:r>
              <a:rPr lang="az-Latn-AZ" sz="2400" dirty="0"/>
              <a:t>prinsipləri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584704"/>
            <a:ext cx="10515600" cy="3398356"/>
          </a:xfrm>
        </p:spPr>
        <p:txBody>
          <a:bodyPr>
            <a:normAutofit/>
          </a:bodyPr>
          <a:lstStyle/>
          <a:p>
            <a:r>
              <a:rPr lang="az-Latn-AZ" sz="2000" b="1" dirty="0"/>
              <a:t>Anevrizmanın ləğvi (damarın quruluşunun </a:t>
            </a:r>
            <a:r>
              <a:rPr lang="az-Latn-AZ" sz="2000" b="1" dirty="0" smtClean="0"/>
              <a:t>bərpası)</a:t>
            </a:r>
          </a:p>
          <a:p>
            <a:endParaRPr lang="az-Latn-AZ" sz="2000" b="1" dirty="0"/>
          </a:p>
          <a:p>
            <a:r>
              <a:rPr lang="az-Latn-AZ" sz="2000" b="1" dirty="0"/>
              <a:t>A</a:t>
            </a:r>
            <a:r>
              <a:rPr lang="az-Latn-AZ" sz="2000" b="1" dirty="0" smtClean="0"/>
              <a:t>ğırlaşmaların </a:t>
            </a:r>
            <a:r>
              <a:rPr lang="az-Latn-AZ" sz="2000" b="1" dirty="0"/>
              <a:t>profilaktika </a:t>
            </a:r>
            <a:r>
              <a:rPr lang="az-Latn-AZ" sz="2000" b="1" dirty="0" smtClean="0"/>
              <a:t>və </a:t>
            </a:r>
            <a:r>
              <a:rPr lang="az-Latn-AZ" sz="2000" b="1" dirty="0"/>
              <a:t>müalicəsi</a:t>
            </a:r>
            <a:endParaRPr lang="az-Latn-AZ" sz="1800" b="1" dirty="0" smtClean="0"/>
          </a:p>
        </p:txBody>
      </p:sp>
    </p:spTree>
    <p:extLst>
      <p:ext uri="{BB962C8B-B14F-4D97-AF65-F5344CB8AC3E}">
        <p14:creationId xmlns:p14="http://schemas.microsoft.com/office/powerpoint/2010/main" val="3189198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0"/>
            <a:ext cx="6162306" cy="524256"/>
          </a:xfrm>
        </p:spPr>
        <p:txBody>
          <a:bodyPr>
            <a:noAutofit/>
          </a:bodyPr>
          <a:lstStyle/>
          <a:p>
            <a:r>
              <a:rPr lang="az-Latn-AZ" sz="2400" dirty="0"/>
              <a:t>M</a:t>
            </a:r>
            <a:r>
              <a:rPr lang="az-Latn-AZ" sz="2400" dirty="0" smtClean="0"/>
              <a:t>üalicə </a:t>
            </a:r>
            <a:r>
              <a:rPr lang="az-Latn-AZ" sz="2400" dirty="0"/>
              <a:t>üsulları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38200" y="1316736"/>
            <a:ext cx="10515600" cy="4860227"/>
          </a:xfrm>
        </p:spPr>
        <p:txBody>
          <a:bodyPr>
            <a:normAutofit/>
          </a:bodyPr>
          <a:lstStyle/>
          <a:p>
            <a:r>
              <a:rPr lang="az-Latn-AZ" b="1" dirty="0">
                <a:solidFill>
                  <a:srgbClr val="C00000"/>
                </a:solidFill>
              </a:rPr>
              <a:t>Cərrahi</a:t>
            </a:r>
            <a:r>
              <a:rPr lang="az-Latn-AZ" dirty="0"/>
              <a:t> – bərpa, anevrimektomiya, liqasiya</a:t>
            </a:r>
            <a:r>
              <a:rPr lang="az-Latn-AZ" dirty="0" smtClean="0"/>
              <a:t>.</a:t>
            </a:r>
          </a:p>
          <a:p>
            <a:endParaRPr lang="en-US" dirty="0"/>
          </a:p>
          <a:p>
            <a:r>
              <a:rPr lang="az-Latn-AZ" b="1" dirty="0">
                <a:solidFill>
                  <a:srgbClr val="C00000"/>
                </a:solidFill>
              </a:rPr>
              <a:t>Endovaskulyar</a:t>
            </a:r>
            <a:r>
              <a:rPr lang="az-Latn-AZ" dirty="0"/>
              <a:t> – bərpa (stend), </a:t>
            </a:r>
            <a:r>
              <a:rPr lang="az-Latn-AZ" dirty="0" smtClean="0"/>
              <a:t>embolizsiya</a:t>
            </a:r>
          </a:p>
          <a:p>
            <a:endParaRPr lang="az-Latn-AZ" dirty="0"/>
          </a:p>
          <a:p>
            <a:endParaRPr lang="en-US" dirty="0"/>
          </a:p>
          <a:p>
            <a:r>
              <a:rPr lang="az-Latn-AZ" b="1" dirty="0">
                <a:solidFill>
                  <a:srgbClr val="C00000"/>
                </a:solidFill>
              </a:rPr>
              <a:t>Konservativ</a:t>
            </a:r>
            <a:r>
              <a:rPr lang="az-Latn-AZ" dirty="0"/>
              <a:t>- risk amillərinin azladılması, ağırlaşmalrın profilkatikası və müalicəsi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822643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Ə</a:t>
            </a:r>
            <a:r>
              <a:rPr lang="az-Latn-AZ" sz="2400" dirty="0" smtClean="0"/>
              <a:t>məliyyata </a:t>
            </a:r>
            <a:r>
              <a:rPr lang="az-Latn-AZ" sz="2400" dirty="0"/>
              <a:t>əsas göstərişlər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endParaRPr lang="az-Latn-AZ" sz="2400" b="1" dirty="0" smtClean="0"/>
          </a:p>
          <a:p>
            <a:r>
              <a:rPr lang="az-Latn-AZ" sz="2400" b="1" dirty="0" smtClean="0"/>
              <a:t>Asimptomatik</a:t>
            </a:r>
            <a:r>
              <a:rPr lang="az-Latn-AZ" sz="2400" b="1" dirty="0"/>
              <a:t>, lakin sürətlə böyüyən </a:t>
            </a:r>
            <a:r>
              <a:rPr lang="az-Latn-AZ" sz="2400" b="1" dirty="0" smtClean="0"/>
              <a:t>anevrizmalar</a:t>
            </a:r>
          </a:p>
          <a:p>
            <a:pPr marL="0" indent="0">
              <a:buNone/>
            </a:pPr>
            <a:endParaRPr lang="en-US" sz="2400" b="1" dirty="0"/>
          </a:p>
          <a:p>
            <a:r>
              <a:rPr lang="az-Latn-AZ" sz="2400" b="1" dirty="0"/>
              <a:t>Simptomatik </a:t>
            </a:r>
            <a:r>
              <a:rPr lang="az-Latn-AZ" sz="2400" b="1" dirty="0" smtClean="0"/>
              <a:t>anevrimalar</a:t>
            </a:r>
          </a:p>
          <a:p>
            <a:pPr marL="0" indent="0">
              <a:buNone/>
            </a:pPr>
            <a:endParaRPr lang="en-US" sz="2400" b="1" dirty="0"/>
          </a:p>
          <a:p>
            <a:r>
              <a:rPr lang="az-Latn-AZ" sz="2400" b="1" dirty="0"/>
              <a:t>Partlamış anevrizmalar</a:t>
            </a:r>
            <a:endParaRPr lang="az-Latn-AZ" sz="18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5755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20901" y="0"/>
            <a:ext cx="5862851" cy="835878"/>
          </a:xfrm>
        </p:spPr>
        <p:txBody>
          <a:bodyPr>
            <a:noAutofit/>
          </a:bodyPr>
          <a:lstStyle/>
          <a:p>
            <a:r>
              <a:rPr lang="az-Latn-AZ" sz="2400" dirty="0" smtClean="0"/>
              <a:t>Əməliyyata </a:t>
            </a:r>
            <a:r>
              <a:rPr lang="az-Latn-AZ" sz="2400" dirty="0"/>
              <a:t>əks göstərişlər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az-Latn-AZ" sz="2400" b="1" dirty="0"/>
              <a:t>Asimptomatik və yavaş böyüyüən anevrizmalarda </a:t>
            </a:r>
            <a:endParaRPr lang="az-Latn-AZ" sz="2400" b="1" dirty="0" smtClean="0"/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az-Latn-AZ" dirty="0"/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az-Latn-AZ" dirty="0" smtClean="0"/>
          </a:p>
          <a:p>
            <a:pPr marR="0" lv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az-Latn-AZ" sz="2400" b="1" i="1" dirty="0">
                <a:solidFill>
                  <a:srgbClr val="C00000"/>
                </a:solidFill>
              </a:rPr>
              <a:t>P</a:t>
            </a:r>
            <a:r>
              <a:rPr lang="az-Latn-AZ" sz="2400" b="1" i="1" dirty="0" smtClean="0">
                <a:solidFill>
                  <a:srgbClr val="C00000"/>
                </a:solidFill>
              </a:rPr>
              <a:t>artladıqda </a:t>
            </a:r>
            <a:r>
              <a:rPr lang="az-Latn-AZ" sz="2400" b="1" i="1" dirty="0">
                <a:solidFill>
                  <a:srgbClr val="C00000"/>
                </a:solidFill>
              </a:rPr>
              <a:t>risqi çox yüksək olan, məsələn, beyin, qaraciyər arteriyası, koranar arteriya və s.  </a:t>
            </a:r>
            <a:r>
              <a:rPr lang="az-Latn-AZ" sz="2400" b="1" i="1" dirty="0" smtClean="0">
                <a:solidFill>
                  <a:srgbClr val="C00000"/>
                </a:solidFill>
              </a:rPr>
              <a:t>isitisnadır</a:t>
            </a:r>
            <a:endParaRPr lang="az-Latn-AZ" sz="2000" b="1" i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4072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323473" y="4008"/>
            <a:ext cx="5862851" cy="835878"/>
          </a:xfrm>
        </p:spPr>
        <p:txBody>
          <a:bodyPr>
            <a:normAutofit/>
          </a:bodyPr>
          <a:lstStyle/>
          <a:p>
            <a:r>
              <a:rPr lang="az-Latn-AZ" dirty="0"/>
              <a:t>Müalicə </a:t>
            </a:r>
            <a:r>
              <a:rPr lang="az-Latn-AZ" dirty="0" smtClean="0"/>
              <a:t>yanaşması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365760" y="3450906"/>
            <a:ext cx="1328737" cy="61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16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Simptomatik</a:t>
            </a:r>
            <a:r>
              <a:rPr lang="az-Latn-AZ" sz="16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anevrizma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65760" y="5640615"/>
            <a:ext cx="1253031" cy="685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Partlamış </a:t>
            </a:r>
            <a:r>
              <a:rPr lang="az-Latn-AZ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anevrizma</a:t>
            </a:r>
            <a:endParaRPr lang="en-US" sz="16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65760" y="1523177"/>
            <a:ext cx="1600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Asimptomatik</a:t>
            </a:r>
          </a:p>
          <a:p>
            <a:r>
              <a:rPr lang="az-Latn-AZ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anevrizma</a:t>
            </a:r>
            <a:endParaRPr lang="en-US" b="1" dirty="0"/>
          </a:p>
        </p:txBody>
      </p:sp>
      <p:sp>
        <p:nvSpPr>
          <p:cNvPr id="17" name="Rectangle 16"/>
          <p:cNvSpPr/>
          <p:nvPr/>
        </p:nvSpPr>
        <p:spPr>
          <a:xfrm>
            <a:off x="3538770" y="1460500"/>
            <a:ext cx="4700197" cy="7745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Partlama </a:t>
            </a: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risqi az olan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Ağırlaşdıqda </a:t>
            </a: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orqan itirilməsinə yol açmayan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9186324" y="1428312"/>
            <a:ext cx="2893741" cy="8535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0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İzləmə </a:t>
            </a:r>
            <a:r>
              <a:rPr lang="az-Latn-AZ" sz="20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və risk amillərinin </a:t>
            </a:r>
            <a:endParaRPr lang="az-Latn-AZ" sz="2000" b="1" dirty="0" smtClean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000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azaldılması </a:t>
            </a:r>
            <a:endParaRPr lang="az-Latn-AZ" sz="20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24" name="Straight Arrow Connector 23"/>
          <p:cNvCxnSpPr>
            <a:stCxn id="16" idx="3"/>
            <a:endCxn id="17" idx="1"/>
          </p:cNvCxnSpPr>
          <p:nvPr/>
        </p:nvCxnSpPr>
        <p:spPr>
          <a:xfrm>
            <a:off x="1966584" y="1846343"/>
            <a:ext cx="1572186" cy="14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>
            <a:stCxn id="17" idx="3"/>
            <a:endCxn id="21" idx="1"/>
          </p:cNvCxnSpPr>
          <p:nvPr/>
        </p:nvCxnSpPr>
        <p:spPr>
          <a:xfrm>
            <a:off x="8238967" y="1847754"/>
            <a:ext cx="947357" cy="73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Rectangle 85"/>
          <p:cNvSpPr/>
          <p:nvPr/>
        </p:nvSpPr>
        <p:spPr>
          <a:xfrm>
            <a:off x="9186324" y="3462797"/>
            <a:ext cx="278198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Planlı </a:t>
            </a:r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şəkildə </a:t>
            </a:r>
            <a:r>
              <a:rPr lang="az-Latn-AZ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anevrizmanın</a:t>
            </a:r>
          </a:p>
          <a:p>
            <a:r>
              <a:rPr lang="az-Latn-AZ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bərpası</a:t>
            </a:r>
            <a:endParaRPr lang="en-US" b="1" dirty="0">
              <a:solidFill>
                <a:srgbClr val="C00000"/>
              </a:solidFill>
            </a:endParaRPr>
          </a:p>
        </p:txBody>
      </p:sp>
      <p:cxnSp>
        <p:nvCxnSpPr>
          <p:cNvPr id="88" name="Straight Arrow Connector 87"/>
          <p:cNvCxnSpPr>
            <a:stCxn id="14" idx="3"/>
            <a:endCxn id="34" idx="1"/>
          </p:cNvCxnSpPr>
          <p:nvPr/>
        </p:nvCxnSpPr>
        <p:spPr>
          <a:xfrm>
            <a:off x="1694497" y="3760542"/>
            <a:ext cx="1844273" cy="254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Rectangle 91"/>
          <p:cNvSpPr/>
          <p:nvPr/>
        </p:nvSpPr>
        <p:spPr>
          <a:xfrm>
            <a:off x="4562786" y="5936978"/>
            <a:ext cx="1610826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b="1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Təcili </a:t>
            </a:r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müdaxilə</a:t>
            </a:r>
            <a:endParaRPr lang="en-US" sz="16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94" name="Straight Arrow Connector 93"/>
          <p:cNvCxnSpPr>
            <a:stCxn id="15" idx="3"/>
            <a:endCxn id="92" idx="1"/>
          </p:cNvCxnSpPr>
          <p:nvPr/>
        </p:nvCxnSpPr>
        <p:spPr>
          <a:xfrm>
            <a:off x="1711194" y="6131326"/>
            <a:ext cx="285159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 33"/>
          <p:cNvSpPr/>
          <p:nvPr/>
        </p:nvSpPr>
        <p:spPr>
          <a:xfrm>
            <a:off x="3538770" y="2846794"/>
            <a:ext cx="4055512" cy="1878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Partlamamış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Asimptomatik </a:t>
            </a:r>
            <a:r>
              <a: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və partlama risqi yüksək </a:t>
            </a:r>
            <a:r>
              <a:rPr lang="az-Latn-AZ" sz="16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olan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az-Latn-AZ" sz="16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artladıqda </a:t>
            </a:r>
            <a:r>
              <a: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orqan </a:t>
            </a:r>
            <a:r>
              <a:rPr lang="az-Latn-AZ" sz="16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itkisinə </a:t>
            </a:r>
            <a:r>
              <a: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səbəb ola bilən (qaraciyər arteriyası, mezenterik arteriya, dalaq arteriyası, beyin anevrizmaları və s</a:t>
            </a:r>
            <a:r>
              <a:rPr lang="az-Latn-AZ" sz="1600" b="1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.)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25" name="Straight Arrow Connector 24"/>
          <p:cNvCxnSpPr>
            <a:stCxn id="34" idx="3"/>
            <a:endCxn id="86" idx="1"/>
          </p:cNvCxnSpPr>
          <p:nvPr/>
        </p:nvCxnSpPr>
        <p:spPr>
          <a:xfrm>
            <a:off x="7594282" y="3785962"/>
            <a:ext cx="1592042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3421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6850" y="0"/>
            <a:ext cx="6018299" cy="524486"/>
          </a:xfrm>
        </p:spPr>
        <p:txBody>
          <a:bodyPr>
            <a:noAutofit/>
          </a:bodyPr>
          <a:lstStyle/>
          <a:p>
            <a:r>
              <a:rPr lang="az-Latn-AZ" dirty="0"/>
              <a:t>P</a:t>
            </a:r>
            <a:r>
              <a:rPr lang="az-Latn-AZ" dirty="0" smtClean="0"/>
              <a:t>roqnozu</a:t>
            </a:r>
            <a:endParaRPr lang="az-Latn-AZ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sz="2000" b="1" dirty="0"/>
              <a:t>Asimtomatik  və vaxtında bərpa olunmuş partlamamış anevrizmaların proqnozu yaxşıdır</a:t>
            </a:r>
            <a:r>
              <a:rPr lang="az-Latn-AZ" sz="2000" b="1" dirty="0" smtClean="0"/>
              <a:t>.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az-Latn-AZ" sz="2000" b="1" dirty="0" smtClean="0"/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az-Latn-AZ" sz="2000" b="1" dirty="0"/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sz="2000" b="1" dirty="0" smtClean="0"/>
              <a:t>Partlamış </a:t>
            </a:r>
            <a:r>
              <a:rPr lang="az-Latn-AZ" sz="2000" b="1" dirty="0"/>
              <a:t>anevrizmalardın proqnozu </a:t>
            </a:r>
            <a:r>
              <a:rPr lang="az-Latn-AZ" sz="2000" b="1" dirty="0" smtClean="0"/>
              <a:t>pisləşir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az-Latn-AZ" sz="2000" b="1" dirty="0" smtClean="0"/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az-Latn-AZ" sz="2000" b="1" dirty="0"/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sz="2000" b="1" dirty="0" smtClean="0"/>
              <a:t> </a:t>
            </a:r>
            <a:r>
              <a:rPr lang="az-Latn-AZ" sz="2000" b="1" dirty="0"/>
              <a:t>A</a:t>
            </a:r>
            <a:r>
              <a:rPr lang="az-Latn-AZ" sz="2000" b="1" dirty="0" smtClean="0"/>
              <a:t>orta </a:t>
            </a:r>
            <a:r>
              <a:rPr lang="az-Latn-AZ" sz="2000" b="1" dirty="0"/>
              <a:t>anevrizmalarının partlamasında letallıq daha yükəkdir. </a:t>
            </a:r>
            <a:endParaRPr lang="az-Latn-AZ" sz="1400" b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9474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400" dirty="0"/>
              <a:t>P</a:t>
            </a:r>
            <a:r>
              <a:rPr lang="az-Latn-AZ" sz="2400" dirty="0" smtClean="0"/>
              <a:t>rofilaktikası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15000"/>
              </a:lnSpc>
              <a:spcBef>
                <a:spcPts val="0"/>
              </a:spcBef>
              <a:buNone/>
            </a:pPr>
            <a:endParaRPr lang="az-Latn-AZ" sz="2400" b="1" i="1" dirty="0" smtClean="0">
              <a:solidFill>
                <a:srgbClr val="C00000"/>
              </a:solidFill>
            </a:endParaRPr>
          </a:p>
          <a:p>
            <a:pPr marL="0" indent="0" algn="ctr">
              <a:lnSpc>
                <a:spcPct val="115000"/>
              </a:lnSpc>
              <a:spcBef>
                <a:spcPts val="0"/>
              </a:spcBef>
              <a:buNone/>
            </a:pPr>
            <a:endParaRPr lang="az-Latn-AZ" sz="2400" b="1" i="1" dirty="0">
              <a:solidFill>
                <a:srgbClr val="C00000"/>
              </a:solidFill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b="1" dirty="0">
                <a:solidFill>
                  <a:srgbClr val="C00000"/>
                </a:solidFill>
              </a:rPr>
              <a:t>Risk amillərinin azaldılması – </a:t>
            </a:r>
            <a:endParaRPr lang="az-Latn-AZ" b="1" dirty="0" smtClean="0">
              <a:solidFill>
                <a:srgbClr val="C00000"/>
              </a:solidFill>
            </a:endParaRP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sz="2400" b="1" dirty="0"/>
              <a:t>S</a:t>
            </a:r>
            <a:r>
              <a:rPr lang="az-Latn-AZ" sz="2400" b="1" dirty="0" smtClean="0"/>
              <a:t>iqareti tərgitmə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sz="2400" b="1" dirty="0" smtClean="0"/>
              <a:t> </a:t>
            </a:r>
            <a:r>
              <a:rPr lang="az-Latn-AZ" sz="2400" b="1" dirty="0"/>
              <a:t>T</a:t>
            </a:r>
            <a:r>
              <a:rPr lang="az-Latn-AZ" sz="2400" b="1" dirty="0" smtClean="0"/>
              <a:t>əzyiqə nəzarət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sz="2400" b="1" dirty="0" smtClean="0"/>
              <a:t> Arıqlama 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sz="2400" b="1" dirty="0"/>
              <a:t>D</a:t>
            </a:r>
            <a:r>
              <a:rPr lang="az-Latn-AZ" sz="2400" b="1" dirty="0" smtClean="0"/>
              <a:t>iabet kontrolu</a:t>
            </a:r>
            <a:endParaRPr lang="az-Latn-AZ" sz="2400" b="1" i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274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1173" y="0"/>
            <a:ext cx="6589653" cy="596552"/>
          </a:xfrm>
        </p:spPr>
        <p:txBody>
          <a:bodyPr>
            <a:noAutofit/>
          </a:bodyPr>
          <a:lstStyle/>
          <a:p>
            <a:r>
              <a:rPr lang="az-Latn-AZ" dirty="0"/>
              <a:t>T</a:t>
            </a:r>
            <a:r>
              <a:rPr lang="az-Latn-AZ" dirty="0" smtClean="0"/>
              <a:t>aranması</a:t>
            </a:r>
            <a:endParaRPr lang="az-Latn-AZ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dirty="0"/>
              <a:t>Risqli qruplarda ildə bir dəfə USM </a:t>
            </a:r>
            <a:endParaRPr lang="az-Latn-AZ" sz="1800" b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1783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457349"/>
          </a:xfrm>
        </p:spPr>
        <p:txBody>
          <a:bodyPr>
            <a:noAutofit/>
          </a:bodyPr>
          <a:lstStyle/>
          <a:p>
            <a:r>
              <a:rPr lang="az-Latn-AZ" sz="2800" dirty="0"/>
              <a:t>İ</a:t>
            </a:r>
            <a:r>
              <a:rPr lang="az-Latn-AZ" sz="2800" dirty="0" smtClean="0"/>
              <a:t>zləmə</a:t>
            </a:r>
            <a:endParaRPr lang="az-Latn-AZ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endParaRPr lang="az-Latn-AZ" b="1" dirty="0" smtClean="0"/>
          </a:p>
          <a:p>
            <a:r>
              <a:rPr lang="az-Latn-AZ" dirty="0"/>
              <a:t>Anevrizması olanlar 6 ayda bir USM </a:t>
            </a: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8462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800" dirty="0"/>
              <a:t>R</a:t>
            </a:r>
            <a:r>
              <a:rPr lang="az-Latn-AZ" sz="2800" dirty="0" smtClean="0"/>
              <a:t>eablitasiya</a:t>
            </a:r>
            <a:endParaRPr lang="az-Latn-AZ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sz="2400" b="1" dirty="0"/>
              <a:t>E</a:t>
            </a:r>
            <a:r>
              <a:rPr lang="az-Latn-AZ" sz="2400" b="1" dirty="0" smtClean="0"/>
              <a:t>vdə </a:t>
            </a:r>
            <a:r>
              <a:rPr lang="az-Latn-AZ" sz="2400" b="1" dirty="0"/>
              <a:t>tibbi </a:t>
            </a:r>
            <a:r>
              <a:rPr lang="az-Latn-AZ" sz="2400" b="1" dirty="0" smtClean="0"/>
              <a:t>baxım</a:t>
            </a: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2400" b="1" dirty="0" smtClean="0"/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sz="2400" b="1" dirty="0"/>
              <a:t>R</a:t>
            </a:r>
            <a:r>
              <a:rPr lang="az-Latn-AZ" sz="2400" b="1" dirty="0" smtClean="0"/>
              <a:t>eabilitasiya </a:t>
            </a:r>
            <a:r>
              <a:rPr lang="az-Latn-AZ" sz="2400" b="1" dirty="0"/>
              <a:t>müəssisəsi </a:t>
            </a:r>
            <a:endParaRPr lang="az-Latn-AZ" sz="2400" b="1" dirty="0" smtClean="0"/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2400" b="1" dirty="0" smtClean="0"/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sz="2400" b="1" dirty="0"/>
              <a:t>P</a:t>
            </a:r>
            <a:r>
              <a:rPr lang="az-Latn-AZ" sz="2400" b="1" dirty="0" smtClean="0"/>
              <a:t>alliativ qayğı</a:t>
            </a:r>
            <a:endParaRPr lang="az-Latn-AZ" sz="18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6923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1606486"/>
          </a:xfrm>
        </p:spPr>
        <p:txBody>
          <a:bodyPr/>
          <a:lstStyle/>
          <a:p>
            <a:pPr marL="0" indent="0">
              <a:lnSpc>
                <a:spcPct val="115000"/>
              </a:lnSpc>
              <a:spcBef>
                <a:spcPts val="0"/>
              </a:spcBef>
            </a:pPr>
            <a:r>
              <a:rPr lang="az-Latn-AZ" sz="4400" dirty="0">
                <a:latin typeface="Calibri" panose="020F0502020204030204" pitchFamily="34" charset="0"/>
                <a:ea typeface="Calibri" panose="020F0502020204030204" pitchFamily="34" charset="0"/>
              </a:rPr>
              <a:t>Diqqətinizə görə təşəkkür </a:t>
            </a:r>
            <a:r>
              <a:rPr lang="az-Latn-AZ" sz="4400" dirty="0" smtClean="0">
                <a:latin typeface="Calibri" panose="020F0502020204030204" pitchFamily="34" charset="0"/>
                <a:ea typeface="Calibri" panose="020F0502020204030204" pitchFamily="34" charset="0"/>
              </a:rPr>
              <a:t>edirəm.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947894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Override1.xml><?xml version="1.0" encoding="utf-8"?>
<a:themeOverride xmlns:a="http://schemas.openxmlformats.org/drawingml/2006/main">
  <a:clrScheme name="Blue Green">
    <a:dk1>
      <a:sysClr val="windowText" lastClr="000000"/>
    </a:dk1>
    <a:lt1>
      <a:sysClr val="window" lastClr="FFFFFF"/>
    </a:lt1>
    <a:dk2>
      <a:srgbClr val="373545"/>
    </a:dk2>
    <a:lt2>
      <a:srgbClr val="CEDBE6"/>
    </a:lt2>
    <a:accent1>
      <a:srgbClr val="3494BA"/>
    </a:accent1>
    <a:accent2>
      <a:srgbClr val="58B6C0"/>
    </a:accent2>
    <a:accent3>
      <a:srgbClr val="75BDA7"/>
    </a:accent3>
    <a:accent4>
      <a:srgbClr val="7A8C8E"/>
    </a:accent4>
    <a:accent5>
      <a:srgbClr val="84ACB6"/>
    </a:accent5>
    <a:accent6>
      <a:srgbClr val="2683C6"/>
    </a:accent6>
    <a:hlink>
      <a:srgbClr val="6B9F25"/>
    </a:hlink>
    <a:folHlink>
      <a:srgbClr val="9F671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1186</TotalTime>
  <Words>578</Words>
  <Application>Microsoft Office PowerPoint</Application>
  <PresentationFormat>Widescreen</PresentationFormat>
  <Paragraphs>179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Adobe Garamond Pro</vt:lpstr>
      <vt:lpstr>Arial</vt:lpstr>
      <vt:lpstr>Calibri</vt:lpstr>
      <vt:lpstr>Times New Roman</vt:lpstr>
      <vt:lpstr>Wingdings</vt:lpstr>
      <vt:lpstr>Praktiki dərs şablonu 7</vt:lpstr>
      <vt:lpstr>     Arteriyaların anevrizmaları</vt:lpstr>
      <vt:lpstr>Tərifi</vt:lpstr>
      <vt:lpstr>Təsnifatı</vt:lpstr>
      <vt:lpstr>Səbəbləri</vt:lpstr>
      <vt:lpstr>Əsas patogenetik mexanizmi</vt:lpstr>
      <vt:lpstr>Gedişi</vt:lpstr>
      <vt:lpstr>Ən çox rast gəlinən ağırlaşmaları</vt:lpstr>
      <vt:lpstr>Klinik müayinə </vt:lpstr>
      <vt:lpstr>Laborator müayinə </vt:lpstr>
      <vt:lpstr>Görüntüləmə və digər müayinələr</vt:lpstr>
      <vt:lpstr>Şübhə </vt:lpstr>
      <vt:lpstr>Diaqnozunun dəqiqləşdirilməsi</vt:lpstr>
      <vt:lpstr>Differensial diaqnozu</vt:lpstr>
      <vt:lpstr>Diaqnostik kriteriyaları</vt:lpstr>
      <vt:lpstr>İnkarı</vt:lpstr>
      <vt:lpstr>Səbəbin təyini</vt:lpstr>
      <vt:lpstr>Ağırlıq dərəcəsinin təyini</vt:lpstr>
      <vt:lpstr>Müalicə prinsipləri</vt:lpstr>
      <vt:lpstr>Müalicə üsulları</vt:lpstr>
      <vt:lpstr>Əməliyyata əsas göstərişlər</vt:lpstr>
      <vt:lpstr>Əməliyyata əks göstərişlər</vt:lpstr>
      <vt:lpstr>Müalicə yanaşması</vt:lpstr>
      <vt:lpstr>Proqnozu</vt:lpstr>
      <vt:lpstr>Profilaktikası</vt:lpstr>
      <vt:lpstr>Taranması</vt:lpstr>
      <vt:lpstr>İzləmə</vt:lpstr>
      <vt:lpstr>Reablitasiya</vt:lpstr>
      <vt:lpstr>Diqqətinizə görə təşəkkür edirəm.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Nuru Bayramov</dc:creator>
  <cp:lastModifiedBy>Windows User</cp:lastModifiedBy>
  <cp:revision>107</cp:revision>
  <dcterms:created xsi:type="dcterms:W3CDTF">2023-05-31T15:19:45Z</dcterms:created>
  <dcterms:modified xsi:type="dcterms:W3CDTF">2023-09-07T19:10:33Z</dcterms:modified>
</cp:coreProperties>
</file>