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98" r:id="rId3"/>
    <p:sldId id="299" r:id="rId4"/>
    <p:sldId id="320" r:id="rId5"/>
    <p:sldId id="301" r:id="rId6"/>
    <p:sldId id="303" r:id="rId7"/>
    <p:sldId id="305" r:id="rId8"/>
    <p:sldId id="307" r:id="rId9"/>
    <p:sldId id="318" r:id="rId10"/>
    <p:sldId id="317" r:id="rId11"/>
    <p:sldId id="316" r:id="rId12"/>
    <p:sldId id="314" r:id="rId13"/>
    <p:sldId id="276" r:id="rId14"/>
    <p:sldId id="313" r:id="rId15"/>
    <p:sldId id="322" r:id="rId16"/>
    <p:sldId id="312" r:id="rId17"/>
    <p:sldId id="309" r:id="rId18"/>
    <p:sldId id="282" r:id="rId19"/>
    <p:sldId id="293" r:id="rId20"/>
    <p:sldId id="284" r:id="rId21"/>
    <p:sldId id="295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xmlns="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</a:rPr>
              <a:t>Prof. Dr.</a:t>
            </a:r>
            <a:r>
              <a:rPr lang="az-Latn-AZ" sz="1600" b="1" baseline="0" dirty="0">
                <a:solidFill>
                  <a:srgbClr val="002060"/>
                </a:solidFill>
              </a:rPr>
              <a:t> </a:t>
            </a:r>
            <a:r>
              <a:rPr lang="az-Latn-AZ" sz="1600" b="1" dirty="0">
                <a:solidFill>
                  <a:srgbClr val="002060"/>
                </a:solidFill>
              </a:rPr>
              <a:t>M.Kərimov., Dr. N. Süleymanova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xmlns="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xmlns="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  <a:r>
              <a:rPr lang="en-US" dirty="0" smtClean="0"/>
              <a:t>Diabetic foot</a:t>
            </a: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err="1" smtClean="0"/>
              <a:t>Ph.dr</a:t>
            </a:r>
            <a:r>
              <a:rPr lang="en-US" b="1" dirty="0" smtClean="0"/>
              <a:t>. </a:t>
            </a:r>
            <a:r>
              <a:rPr lang="en-US" b="1" dirty="0" err="1" smtClean="0"/>
              <a:t>Azer</a:t>
            </a:r>
            <a:r>
              <a:rPr lang="en-US" b="1" dirty="0" smtClean="0"/>
              <a:t> </a:t>
            </a:r>
            <a:r>
              <a:rPr lang="en-US" b="1" dirty="0" err="1" smtClean="0"/>
              <a:t>Hummatov</a:t>
            </a:r>
            <a:endParaRPr lang="en-US" b="1" dirty="0" smtClean="0"/>
          </a:p>
          <a:p>
            <a:r>
              <a:rPr lang="en-US" b="1" dirty="0" smtClean="0"/>
              <a:t> I </a:t>
            </a:r>
            <a:r>
              <a:rPr lang="az-Latn-AZ" b="1" dirty="0" smtClean="0"/>
              <a:t>department </a:t>
            </a:r>
            <a:r>
              <a:rPr lang="az-Latn-AZ" b="1" dirty="0"/>
              <a:t>of surgical </a:t>
            </a:r>
            <a:r>
              <a:rPr lang="az-Latn-AZ" b="1" dirty="0" smtClean="0"/>
              <a:t>diseases</a:t>
            </a:r>
            <a:r>
              <a:rPr lang="en-US" b="1" dirty="0" smtClean="0"/>
              <a:t>, </a:t>
            </a:r>
          </a:p>
          <a:p>
            <a:r>
              <a:rPr lang="en-US" b="1" dirty="0" smtClean="0"/>
              <a:t>Azerbaijan Medical University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101889"/>
            <a:ext cx="34598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is it defined?</a:t>
            </a:r>
            <a:endParaRPr lang="ru-RU" sz="3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>
                <a:solidFill>
                  <a:schemeClr val="bg2">
                    <a:lumMod val="50000"/>
                  </a:schemeClr>
                </a:solidFill>
              </a:rPr>
              <a:t>Diabetic foot ulcers are an injury to all layers of skin and even deep tissues (bones, tendons), purulent-necrosis or gangrene that usually occur on the soles of the feet, as a result of peripheral neuropathy or peripheral arterial disease in diabetes mellitus (DM) patients</a:t>
            </a:r>
            <a:r>
              <a:rPr lang="az-Latn-AZ" sz="2400" dirty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22862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i="1" dirty="0" smtClean="0"/>
              <a:t>Ph.dr.</a:t>
            </a:r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pic>
        <p:nvPicPr>
          <p:cNvPr id="1026" name="Picture 2" descr="DFU(Diabetic Foot Ulcers) - NDFC Clin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2" y="1501040"/>
            <a:ext cx="4674065" cy="4558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2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75020" y="101889"/>
            <a:ext cx="49409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50000"/>
                  </a:schemeClr>
                </a:solidFill>
              </a:rPr>
              <a:t>What is the most commonly used classification?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934440"/>
              </p:ext>
            </p:extLst>
          </p:nvPr>
        </p:nvGraphicFramePr>
        <p:xfrm>
          <a:off x="378410" y="1865609"/>
          <a:ext cx="4849782" cy="25498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9343"/>
                <a:gridCol w="1363117"/>
                <a:gridCol w="1363117"/>
                <a:gridCol w="1364205"/>
              </a:tblGrid>
              <a:tr h="111177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Grade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Ankle-brachial index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Ankle systolic pressure (mmHg)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Toe pressure or  tcpO2 (mmHg)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0.80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 100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≥ 60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0.60 – 0.79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 – 100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– 59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0.40 – 0.59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– 70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– 39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5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≤ 0.39</a:t>
                      </a:r>
                      <a:endParaRPr lang="ru-RU" sz="14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50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14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&lt; 30</a:t>
                      </a:r>
                      <a:endParaRPr lang="ru-RU" sz="14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48236" y="757613"/>
            <a:ext cx="431013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z-Latn-AZ" altLang="ru-RU" sz="2400" b="0" i="0" u="none" strike="noStrike" cap="none" normalizeH="0" baseline="0" dirty="0" smtClean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WIFI classification for the assessment of diabetic foot ulcers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941903" y="471221"/>
            <a:ext cx="3113959" cy="5734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16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0 . </a:t>
            </a:r>
            <a:r>
              <a:rPr lang="az-Latn-AZ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Noninfected and no symptoms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az-Latn-AZ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Presence of local edema or infiltration, 0.5-2 cm erythema around the wound, local tension or pain, local hyperthermia,  purulent discharge (at least two of the listed signs must be present to include patients in this grade).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az-Latn-AZ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Presence of local infection, transmission of infection to deeper layers </a:t>
            </a:r>
            <a:r>
              <a:rPr lang="az-Latn-AZ" sz="1600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(osteomyelitis</a:t>
            </a:r>
            <a:r>
              <a:rPr lang="az-Latn-AZ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arthritis, fasciitis), lack of signs of systemic inflammation.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az-Latn-AZ" sz="16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Signs of local inflammation + signs of systemic responce.</a:t>
            </a:r>
            <a:endParaRPr lang="ru-RU" sz="16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3" descr="FIGURE 2, [SVS WIfI classification system. TcPO2, transcutaneous oxygen  pressure.]. - Diagnosis and Management of Diabetic Foot Complications -  NCBI Bookshelf">
            <a:extLst>
              <a:ext uri="{FF2B5EF4-FFF2-40B4-BE49-F238E27FC236}">
                <a16:creationId xmlns="" xmlns:a16="http://schemas.microsoft.com/office/drawing/2014/main" id="{7679329B-96C4-4B46-8F38-62B42EBBB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869" y="950013"/>
            <a:ext cx="3576034" cy="438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7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17848" y="101889"/>
            <a:ext cx="5434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main causes and risk factors?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41420" y="1290618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ill-fitting footwear, 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poor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glycemic control, 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calluses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foot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deformities, 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improper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foot care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underlying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peripheral 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neuropathy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poor circulation, </a:t>
            </a:r>
            <a:endParaRPr lang="az-Latn-AZ" sz="28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dry skin</a:t>
            </a:r>
            <a:endParaRPr lang="ru-RU" dirty="0"/>
          </a:p>
        </p:txBody>
      </p:sp>
      <p:pic>
        <p:nvPicPr>
          <p:cNvPr id="9" name="Picture 2" descr="Diabetic Sores and Foot Ulcers: Causes, Treatment, Preven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420" y="869794"/>
            <a:ext cx="4984124" cy="528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44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50017" y="101889"/>
            <a:ext cx="70447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main causes and risk factors</a:t>
            </a:r>
            <a:r>
              <a:rPr lang="en-US" sz="3200" dirty="0" smtClean="0"/>
              <a:t>?</a:t>
            </a:r>
            <a:endParaRPr lang="ru-RU" sz="3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363048"/>
              </p:ext>
            </p:extLst>
          </p:nvPr>
        </p:nvGraphicFramePr>
        <p:xfrm>
          <a:off x="249476" y="1115347"/>
          <a:ext cx="8113690" cy="2394616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8113690"/>
              </a:tblGrid>
              <a:tr h="796537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z-Latn-AZ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The main cause is neuropathy and angiopathy caused by impaired glucose tolerance.</a:t>
                      </a:r>
                      <a:endParaRPr lang="ru-RU" sz="24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598079">
                <a:tc>
                  <a:txBody>
                    <a:bodyPr/>
                    <a:lstStyle/>
                    <a:p>
                      <a:pPr marL="342900" marR="0" lvl="0" indent="-34290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az-Latn-AZ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</a:rPr>
                        <a:t>Patients with diabetes without paraesthesia, peripheral artery diseases, and foot complications are included in the low-risk group.</a:t>
                      </a:r>
                      <a:endParaRPr lang="ru-RU" sz="24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2" descr="You are diabetic and suffer from leg pain">
            <a:extLst>
              <a:ext uri="{FF2B5EF4-FFF2-40B4-BE49-F238E27FC236}">
                <a16:creationId xmlns="" xmlns:a16="http://schemas.microsoft.com/office/drawing/2014/main" id="{434B1611-424A-4063-98A9-45A7C1883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76" y="3618963"/>
            <a:ext cx="2818667" cy="286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iabetic Peripheral Neuropathy - Foot Health Clinic Samford Village QLD">
            <a:extLst>
              <a:ext uri="{FF2B5EF4-FFF2-40B4-BE49-F238E27FC236}">
                <a16:creationId xmlns="" xmlns:a16="http://schemas.microsoft.com/office/drawing/2014/main" id="{DAC938F6-4118-4C27-BCB6-A9BC67B9E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597" y="3882045"/>
            <a:ext cx="2839791" cy="223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Diabetic Angiopathy - Causes, Symptoms &amp; Treatment– Bauerfeind Austral">
            <a:extLst>
              <a:ext uri="{FF2B5EF4-FFF2-40B4-BE49-F238E27FC236}">
                <a16:creationId xmlns="" xmlns:a16="http://schemas.microsoft.com/office/drawing/2014/main" id="{DB24E4C5-7AD9-4445-96A5-B06389602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6842" y="3882045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Endokrinoloq on Instagram: &quot;Diabetik qanqrena diabet xəstəliyinə  tutulanların infeksiyaya qarşı müqavimət göstərə bilməməsi və ayaqlarda  trofik yaraların əmələ gəlməsi nəticəsində inkişaf edir. Diabet qanqreninin  ilkin əlamətləri ətraflarda göyərmələr ...">
            <a:extLst>
              <a:ext uri="{FF2B5EF4-FFF2-40B4-BE49-F238E27FC236}">
                <a16:creationId xmlns="" xmlns:a16="http://schemas.microsoft.com/office/drawing/2014/main" id="{9D9CFCD7-051B-40C8-9960-343A3B1BCD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1743" y="388204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61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3357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four main branches of pathophysiology include neuropathy, ischemia, nutritional dysfunction, and infection. 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well-perfused foot is more resistant to ulceration and infection than one that is suffering from peripheral vascular disease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417701" y="101889"/>
            <a:ext cx="4377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</a:rPr>
              <a:t>What is the main </a:t>
            </a:r>
            <a:r>
              <a:rPr lang="en-US" b="1" dirty="0" err="1">
                <a:solidFill>
                  <a:srgbClr val="7030A0"/>
                </a:solidFill>
              </a:rPr>
              <a:t>pathogenetic</a:t>
            </a:r>
            <a:r>
              <a:rPr lang="en-US" b="1" dirty="0">
                <a:solidFill>
                  <a:srgbClr val="7030A0"/>
                </a:solidFill>
              </a:rPr>
              <a:t> mechanism?</a:t>
            </a:r>
            <a:endParaRPr lang="az-Latn-AZ" sz="2400" b="1" dirty="0">
              <a:solidFill>
                <a:srgbClr val="7030A0"/>
              </a:solidFill>
            </a:endParaRPr>
          </a:p>
        </p:txBody>
      </p:sp>
      <p:pic>
        <p:nvPicPr>
          <p:cNvPr id="9" name="Picture 2" descr="7 Reasons Why Your Diabetic Foot Ulcer Healing Is Sl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8079" y="890170"/>
            <a:ext cx="4819889" cy="477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07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799522" y="101889"/>
            <a:ext cx="4803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natural history? (clinical course)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B1CD7A85-1781-459F-BFEB-CFFEEFC9C99F}"/>
              </a:ext>
            </a:extLst>
          </p:cNvPr>
          <p:cNvSpPr/>
          <p:nvPr/>
        </p:nvSpPr>
        <p:spPr>
          <a:xfrm>
            <a:off x="298462" y="1261467"/>
            <a:ext cx="2451075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neuropathy</a:t>
            </a:r>
            <a:endParaRPr lang="ru-RU" dirty="0"/>
          </a:p>
        </p:txBody>
      </p:sp>
      <p:sp>
        <p:nvSpPr>
          <p:cNvPr id="10" name="Стрелка: вниз 7">
            <a:extLst>
              <a:ext uri="{FF2B5EF4-FFF2-40B4-BE49-F238E27FC236}">
                <a16:creationId xmlns="" xmlns:a16="http://schemas.microsoft.com/office/drawing/2014/main" id="{6A901B93-B5F9-4487-BD26-CDDF59514BD6}"/>
              </a:ext>
            </a:extLst>
          </p:cNvPr>
          <p:cNvSpPr/>
          <p:nvPr/>
        </p:nvSpPr>
        <p:spPr>
          <a:xfrm flipH="1">
            <a:off x="0" y="2284817"/>
            <a:ext cx="3305908" cy="1743075"/>
          </a:xfrm>
          <a:prstGeom prst="downArrow">
            <a:avLst>
              <a:gd name="adj1" fmla="val 50000"/>
              <a:gd name="adj2" fmla="val 66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5C3C8469-9014-4112-BC87-755961DBF544}"/>
              </a:ext>
            </a:extLst>
          </p:cNvPr>
          <p:cNvSpPr/>
          <p:nvPr/>
        </p:nvSpPr>
        <p:spPr>
          <a:xfrm>
            <a:off x="490721" y="4215217"/>
            <a:ext cx="2324466" cy="128406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Loss of tactile and temperature sensation</a:t>
            </a:r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DCF7F479-BCEB-49C6-A46B-76B97F1B4221}"/>
              </a:ext>
            </a:extLst>
          </p:cNvPr>
          <p:cNvSpPr/>
          <p:nvPr/>
        </p:nvSpPr>
        <p:spPr>
          <a:xfrm>
            <a:off x="4103556" y="1338546"/>
            <a:ext cx="2097748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amputation</a:t>
            </a:r>
            <a:endParaRPr lang="ru-RU" dirty="0"/>
          </a:p>
        </p:txBody>
      </p:sp>
      <p:sp>
        <p:nvSpPr>
          <p:cNvPr id="13" name="Стрелка: вниз 18">
            <a:extLst>
              <a:ext uri="{FF2B5EF4-FFF2-40B4-BE49-F238E27FC236}">
                <a16:creationId xmlns="" xmlns:a16="http://schemas.microsoft.com/office/drawing/2014/main" id="{F7060ECE-1068-4300-B347-907D68E1071E}"/>
              </a:ext>
            </a:extLst>
          </p:cNvPr>
          <p:cNvSpPr/>
          <p:nvPr/>
        </p:nvSpPr>
        <p:spPr>
          <a:xfrm rot="5400000">
            <a:off x="6569544" y="1408740"/>
            <a:ext cx="187776" cy="6712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135F87AA-48D1-4B66-95F6-03F7B01A8E9F}"/>
              </a:ext>
            </a:extLst>
          </p:cNvPr>
          <p:cNvSpPr/>
          <p:nvPr/>
        </p:nvSpPr>
        <p:spPr>
          <a:xfrm>
            <a:off x="7050560" y="1364231"/>
            <a:ext cx="2125226" cy="7602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gangrene</a:t>
            </a:r>
            <a:endParaRPr lang="ru-RU" dirty="0"/>
          </a:p>
        </p:txBody>
      </p:sp>
      <p:sp>
        <p:nvSpPr>
          <p:cNvPr id="15" name="Стрелка: вниз 16">
            <a:extLst>
              <a:ext uri="{FF2B5EF4-FFF2-40B4-BE49-F238E27FC236}">
                <a16:creationId xmlns="" xmlns:a16="http://schemas.microsoft.com/office/drawing/2014/main" id="{52C14BAE-6177-40F4-A19D-FB44BB1E6202}"/>
              </a:ext>
            </a:extLst>
          </p:cNvPr>
          <p:cNvSpPr/>
          <p:nvPr/>
        </p:nvSpPr>
        <p:spPr>
          <a:xfrm rot="5400000" flipH="1">
            <a:off x="9353440" y="1440946"/>
            <a:ext cx="239149" cy="60681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="" xmlns:a16="http://schemas.microsoft.com/office/drawing/2014/main" id="{84C167C4-9CBF-49D4-82F4-74350655F068}"/>
              </a:ext>
            </a:extLst>
          </p:cNvPr>
          <p:cNvSpPr/>
          <p:nvPr/>
        </p:nvSpPr>
        <p:spPr>
          <a:xfrm>
            <a:off x="9867094" y="1297997"/>
            <a:ext cx="2208628" cy="8927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phlegmon</a:t>
            </a:r>
            <a:endParaRPr lang="ru-RU" dirty="0"/>
          </a:p>
        </p:txBody>
      </p:sp>
      <p:pic>
        <p:nvPicPr>
          <p:cNvPr id="17" name="Picture 2" descr="Tips to Protect Your Diabetic Feet | Advanced Bone &amp; Joint">
            <a:extLst>
              <a:ext uri="{FF2B5EF4-FFF2-40B4-BE49-F238E27FC236}">
                <a16:creationId xmlns="" xmlns:a16="http://schemas.microsoft.com/office/drawing/2014/main" id="{AA58578D-85FC-40B2-A681-FB5035F78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499" y="315635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See related image detail. Bare Feet Run Risk Stepping On Stock Photo 1731971140 | Shutterstock">
            <a:extLst>
              <a:ext uri="{FF2B5EF4-FFF2-40B4-BE49-F238E27FC236}">
                <a16:creationId xmlns="" xmlns:a16="http://schemas.microsoft.com/office/drawing/2014/main" id="{C6A74AA3-109D-40B7-AF35-7DE2F0A0E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587" y="3167209"/>
            <a:ext cx="1771650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Diabetic Hole in Foot">
            <a:extLst>
              <a:ext uri="{FF2B5EF4-FFF2-40B4-BE49-F238E27FC236}">
                <a16:creationId xmlns="" xmlns:a16="http://schemas.microsoft.com/office/drawing/2014/main" id="{D57C1C0E-5E4D-4CDB-8922-6E01333BD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008" y="3167209"/>
            <a:ext cx="1450729" cy="150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Овал 20">
            <a:extLst>
              <a:ext uri="{FF2B5EF4-FFF2-40B4-BE49-F238E27FC236}">
                <a16:creationId xmlns="" xmlns:a16="http://schemas.microsoft.com/office/drawing/2014/main" id="{DEB0DD23-647A-4D0E-BBBB-9776E443D09A}"/>
              </a:ext>
            </a:extLst>
          </p:cNvPr>
          <p:cNvSpPr/>
          <p:nvPr/>
        </p:nvSpPr>
        <p:spPr>
          <a:xfrm>
            <a:off x="10208272" y="3156354"/>
            <a:ext cx="1450729" cy="150554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infection</a:t>
            </a:r>
            <a:endParaRPr lang="ru-RU" dirty="0"/>
          </a:p>
        </p:txBody>
      </p:sp>
      <p:sp>
        <p:nvSpPr>
          <p:cNvPr id="22" name="Овал 21">
            <a:extLst>
              <a:ext uri="{FF2B5EF4-FFF2-40B4-BE49-F238E27FC236}">
                <a16:creationId xmlns="" xmlns:a16="http://schemas.microsoft.com/office/drawing/2014/main" id="{FCC5C20B-D947-4DBE-BDE5-39DD5F417467}"/>
              </a:ext>
            </a:extLst>
          </p:cNvPr>
          <p:cNvSpPr/>
          <p:nvPr/>
        </p:nvSpPr>
        <p:spPr>
          <a:xfrm>
            <a:off x="10205792" y="5062830"/>
            <a:ext cx="1871003" cy="6037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recover</a:t>
            </a:r>
            <a:endParaRPr lang="ru-RU" dirty="0"/>
          </a:p>
        </p:txBody>
      </p:sp>
      <p:sp>
        <p:nvSpPr>
          <p:cNvPr id="23" name="Стрелка: вправо 14">
            <a:extLst>
              <a:ext uri="{FF2B5EF4-FFF2-40B4-BE49-F238E27FC236}">
                <a16:creationId xmlns="" xmlns:a16="http://schemas.microsoft.com/office/drawing/2014/main" id="{085D84D7-F8FD-4FCC-8E83-E86ABB3B5798}"/>
              </a:ext>
            </a:extLst>
          </p:cNvPr>
          <p:cNvSpPr/>
          <p:nvPr/>
        </p:nvSpPr>
        <p:spPr>
          <a:xfrm rot="16200000">
            <a:off x="10512095" y="2486411"/>
            <a:ext cx="892710" cy="2683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: вправо 8">
            <a:extLst>
              <a:ext uri="{FF2B5EF4-FFF2-40B4-BE49-F238E27FC236}">
                <a16:creationId xmlns="" xmlns:a16="http://schemas.microsoft.com/office/drawing/2014/main" id="{3987FF7F-51D6-41F2-BFB7-859E42456568}"/>
              </a:ext>
            </a:extLst>
          </p:cNvPr>
          <p:cNvSpPr/>
          <p:nvPr/>
        </p:nvSpPr>
        <p:spPr>
          <a:xfrm>
            <a:off x="3306162" y="5085458"/>
            <a:ext cx="1399295" cy="267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: вправо 11">
            <a:extLst>
              <a:ext uri="{FF2B5EF4-FFF2-40B4-BE49-F238E27FC236}">
                <a16:creationId xmlns="" xmlns:a16="http://schemas.microsoft.com/office/drawing/2014/main" id="{400652EC-A3CB-4C71-94AE-50D79D29955A}"/>
              </a:ext>
            </a:extLst>
          </p:cNvPr>
          <p:cNvSpPr/>
          <p:nvPr/>
        </p:nvSpPr>
        <p:spPr>
          <a:xfrm>
            <a:off x="8315522" y="5120627"/>
            <a:ext cx="1036248" cy="232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: вправо 12">
            <a:extLst>
              <a:ext uri="{FF2B5EF4-FFF2-40B4-BE49-F238E27FC236}">
                <a16:creationId xmlns="" xmlns:a16="http://schemas.microsoft.com/office/drawing/2014/main" id="{2B6D7536-77F0-4003-AB75-46AE42E9C235}"/>
              </a:ext>
            </a:extLst>
          </p:cNvPr>
          <p:cNvSpPr/>
          <p:nvPr/>
        </p:nvSpPr>
        <p:spPr>
          <a:xfrm>
            <a:off x="9502102" y="3825066"/>
            <a:ext cx="548640" cy="2391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: вправо 20">
            <a:extLst>
              <a:ext uri="{FF2B5EF4-FFF2-40B4-BE49-F238E27FC236}">
                <a16:creationId xmlns="" xmlns:a16="http://schemas.microsoft.com/office/drawing/2014/main" id="{00AA67D1-5203-4CB1-AAD0-2A862CBA659A}"/>
              </a:ext>
            </a:extLst>
          </p:cNvPr>
          <p:cNvSpPr/>
          <p:nvPr/>
        </p:nvSpPr>
        <p:spPr>
          <a:xfrm rot="2278955">
            <a:off x="9526247" y="4679634"/>
            <a:ext cx="844063" cy="2027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6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Tingling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burning, or pain in your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sense of touch or ability to feel heat or cold very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well.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Loss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hair on your toes, feet, and lower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Dry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cracked skin on your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in the color and temperature of your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feet.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Thickened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yellow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toenails.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Fungus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infections such as athlete’s foot between your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toes.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blister, sore, ulcer, infected corn, or ingrown toenail</a:t>
            </a:r>
          </a:p>
          <a:p>
            <a:r>
              <a:rPr lang="az-Latn-AZ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65108" y="101889"/>
            <a:ext cx="25170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Clinical examination </a:t>
            </a:r>
            <a:endParaRPr lang="ru-RU" sz="20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RACGP - Diabetic foot ul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3201" y="557780"/>
            <a:ext cx="3032631" cy="197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iabetes Foot Management - Entec Healt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76" y="2532713"/>
            <a:ext cx="3605056" cy="217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6 Foot Care For Diabetic Patient - Rac Boutique - Dressing the Modern Woma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522" y="4707855"/>
            <a:ext cx="4078310" cy="1780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9461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05475" y="101889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Laboratory examination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D9967D0C-A4FD-4952-BB19-12C20FEE6AA5}"/>
              </a:ext>
            </a:extLst>
          </p:cNvPr>
          <p:cNvSpPr/>
          <p:nvPr/>
        </p:nvSpPr>
        <p:spPr>
          <a:xfrm>
            <a:off x="3418449" y="2656356"/>
            <a:ext cx="2879190" cy="1163059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b="1" i="1" dirty="0" smtClean="0">
                <a:solidFill>
                  <a:srgbClr val="FF0000"/>
                </a:solidFill>
              </a:rPr>
              <a:t>DF </a:t>
            </a:r>
            <a:r>
              <a:rPr lang="az-Latn-AZ" b="1" i="1" dirty="0" smtClean="0">
                <a:solidFill>
                  <a:srgbClr val="FF0000"/>
                </a:solidFill>
              </a:rPr>
              <a:t>does </a:t>
            </a:r>
            <a:r>
              <a:rPr lang="az-Latn-AZ" b="1" i="1" dirty="0">
                <a:solidFill>
                  <a:srgbClr val="FF0000"/>
                </a:solidFill>
              </a:rPr>
              <a:t>not have specific laboratory </a:t>
            </a:r>
            <a:r>
              <a:rPr lang="az-Latn-AZ" b="1" i="1" dirty="0" smtClean="0">
                <a:solidFill>
                  <a:srgbClr val="FF0000"/>
                </a:solidFill>
              </a:rPr>
              <a:t>findings</a:t>
            </a:r>
            <a:endParaRPr lang="az-Latn-AZ" b="1" i="1" dirty="0">
              <a:solidFill>
                <a:srgbClr val="FF0000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C7947DF2-266C-4E14-B376-CDEDFEA61083}"/>
              </a:ext>
            </a:extLst>
          </p:cNvPr>
          <p:cNvSpPr/>
          <p:nvPr/>
        </p:nvSpPr>
        <p:spPr>
          <a:xfrm>
            <a:off x="3263704" y="4275456"/>
            <a:ext cx="3188679" cy="14942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an erythrocyte sedimentation rate (ESR) of 70 mm/h raises suspicion of osteomyelitis</a:t>
            </a:r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6E3B158C-9C6A-488C-9960-BA203B6CCF8E}"/>
              </a:ext>
            </a:extLst>
          </p:cNvPr>
          <p:cNvSpPr/>
          <p:nvPr/>
        </p:nvSpPr>
        <p:spPr>
          <a:xfrm>
            <a:off x="6651179" y="5100147"/>
            <a:ext cx="4403187" cy="11282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Sugar elevation, leukocytosis, CRP increase are noted during complications</a:t>
            </a:r>
            <a:endParaRPr lang="ru-RU" dirty="0"/>
          </a:p>
        </p:txBody>
      </p:sp>
      <p:pic>
        <p:nvPicPr>
          <p:cNvPr id="12" name="Picture 2" descr="Image result for diabetic foot labarator">
            <a:extLst>
              <a:ext uri="{FF2B5EF4-FFF2-40B4-BE49-F238E27FC236}">
                <a16:creationId xmlns="" xmlns:a16="http://schemas.microsoft.com/office/drawing/2014/main" id="{DA7AAF58-FA30-4A33-B3BA-78626B41A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3449" y="2398542"/>
            <a:ext cx="2419713" cy="239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11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946543" y="92230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Imaging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B237E72C-99DD-4D97-A211-81207BF01A1E}"/>
              </a:ext>
            </a:extLst>
          </p:cNvPr>
          <p:cNvSpPr/>
          <p:nvPr/>
        </p:nvSpPr>
        <p:spPr>
          <a:xfrm>
            <a:off x="315973" y="1638301"/>
            <a:ext cx="3814763" cy="14489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State of blood circulation by Doppler </a:t>
            </a:r>
            <a:r>
              <a:rPr lang="en-US" dirty="0" err="1"/>
              <a:t>angioscanning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8D90AA7A-8EBE-4117-9374-D7FF60F9C99E}"/>
              </a:ext>
            </a:extLst>
          </p:cNvPr>
          <p:cNvSpPr/>
          <p:nvPr/>
        </p:nvSpPr>
        <p:spPr>
          <a:xfrm>
            <a:off x="163135" y="4318951"/>
            <a:ext cx="3545059" cy="8057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extent of damage by contrast angiography</a:t>
            </a:r>
            <a:endParaRPr lang="ru-RU" dirty="0"/>
          </a:p>
        </p:txBody>
      </p:sp>
      <p:pic>
        <p:nvPicPr>
          <p:cNvPr id="11" name="Picture 2" descr="Image result for diabetic foot labarator">
            <a:extLst>
              <a:ext uri="{FF2B5EF4-FFF2-40B4-BE49-F238E27FC236}">
                <a16:creationId xmlns="" xmlns:a16="http://schemas.microsoft.com/office/drawing/2014/main" id="{07F3C3AB-4E4F-4B7B-84FD-6C1338F39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02" y="1843674"/>
            <a:ext cx="2009776" cy="1243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age result for diabetic foot angiogram">
            <a:extLst>
              <a:ext uri="{FF2B5EF4-FFF2-40B4-BE49-F238E27FC236}">
                <a16:creationId xmlns="" xmlns:a16="http://schemas.microsoft.com/office/drawing/2014/main" id="{25261C23-9546-4227-9C24-C291729FD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834" y="3831857"/>
            <a:ext cx="1977866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>
            <a:extLst>
              <a:ext uri="{FF2B5EF4-FFF2-40B4-BE49-F238E27FC236}">
                <a16:creationId xmlns="" xmlns:a16="http://schemas.microsoft.com/office/drawing/2014/main" id="{06682B24-AFC0-499C-9B7B-7C731A5743BD}"/>
              </a:ext>
            </a:extLst>
          </p:cNvPr>
          <p:cNvSpPr/>
          <p:nvPr/>
        </p:nvSpPr>
        <p:spPr>
          <a:xfrm>
            <a:off x="7331867" y="1793374"/>
            <a:ext cx="3011439" cy="12435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destructions observed in bones by X-ray</a:t>
            </a:r>
            <a:endParaRPr lang="ru-RU" dirty="0"/>
          </a:p>
        </p:txBody>
      </p:sp>
      <p:sp>
        <p:nvSpPr>
          <p:cNvPr id="14" name="Овал 13">
            <a:extLst>
              <a:ext uri="{FF2B5EF4-FFF2-40B4-BE49-F238E27FC236}">
                <a16:creationId xmlns="" xmlns:a16="http://schemas.microsoft.com/office/drawing/2014/main" id="{DACDA554-CFA3-4A5F-BD30-89B5A7E3C896}"/>
              </a:ext>
            </a:extLst>
          </p:cNvPr>
          <p:cNvSpPr/>
          <p:nvPr/>
        </p:nvSpPr>
        <p:spPr>
          <a:xfrm>
            <a:off x="7046815" y="4236566"/>
            <a:ext cx="2796724" cy="13255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Status of the fistula path and deep tissues by MRI</a:t>
            </a:r>
            <a:endParaRPr lang="ru-RU" dirty="0"/>
          </a:p>
        </p:txBody>
      </p:sp>
      <p:pic>
        <p:nvPicPr>
          <p:cNvPr id="15" name="Picture 4" descr="Diabetic Foot Osteomyelitis">
            <a:extLst>
              <a:ext uri="{FF2B5EF4-FFF2-40B4-BE49-F238E27FC236}">
                <a16:creationId xmlns="" xmlns:a16="http://schemas.microsoft.com/office/drawing/2014/main" id="{9918D80D-DC83-4F68-A7D0-8846986DA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299" y="1843674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Image result for diabetic foot ultrasanoqrafiya">
            <a:extLst>
              <a:ext uri="{FF2B5EF4-FFF2-40B4-BE49-F238E27FC236}">
                <a16:creationId xmlns="" xmlns:a16="http://schemas.microsoft.com/office/drawing/2014/main" id="{7D915EF7-5C8B-4420-9A61-E6C9C511B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400" y="4125718"/>
            <a:ext cx="1885950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: вправо 9">
            <a:extLst>
              <a:ext uri="{FF2B5EF4-FFF2-40B4-BE49-F238E27FC236}">
                <a16:creationId xmlns=""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4250273" y="2249047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: вправо 9">
            <a:extLst>
              <a:ext uri="{FF2B5EF4-FFF2-40B4-BE49-F238E27FC236}">
                <a16:creationId xmlns=""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6886519" y="2316163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9">
            <a:extLst>
              <a:ext uri="{FF2B5EF4-FFF2-40B4-BE49-F238E27FC236}">
                <a16:creationId xmlns=""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3824325" y="4642386"/>
            <a:ext cx="444377" cy="1588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: вправо 9">
            <a:extLst>
              <a:ext uri="{FF2B5EF4-FFF2-40B4-BE49-F238E27FC236}">
                <a16:creationId xmlns="" xmlns:a16="http://schemas.microsoft.com/office/drawing/2014/main" id="{AAD72CFC-01EB-4207-B307-7AA432E1779E}"/>
              </a:ext>
            </a:extLst>
          </p:cNvPr>
          <p:cNvSpPr/>
          <p:nvPr/>
        </p:nvSpPr>
        <p:spPr>
          <a:xfrm>
            <a:off x="6512390" y="4761768"/>
            <a:ext cx="444377" cy="168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66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 smtClean="0"/>
              <a:t>  </a:t>
            </a:r>
            <a:endParaRPr lang="az-Latn-AZ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67449" y="101889"/>
            <a:ext cx="4778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what cases should be suspected?</a:t>
            </a:r>
            <a:r>
              <a:rPr lang="az-Latn-AZ" sz="24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13136" y="1122363"/>
            <a:ext cx="326264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dirty="0"/>
              <a:t>long-term </a:t>
            </a:r>
            <a:r>
              <a:rPr lang="az-Latn-AZ" sz="2400" dirty="0" smtClean="0"/>
              <a:t>diabetes,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dirty="0" smtClean="0"/>
              <a:t>sensory </a:t>
            </a:r>
            <a:r>
              <a:rPr lang="az-Latn-AZ" sz="2400" dirty="0"/>
              <a:t>and blood circulation </a:t>
            </a:r>
            <a:r>
              <a:rPr lang="az-Latn-AZ" sz="2400" dirty="0" smtClean="0"/>
              <a:t>disorders,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dirty="0" smtClean="0"/>
              <a:t>skin </a:t>
            </a:r>
            <a:r>
              <a:rPr lang="az-Latn-AZ" sz="2400" dirty="0"/>
              <a:t>thickening (callus), 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dirty="0" smtClean="0"/>
              <a:t>redness,</a:t>
            </a:r>
            <a:endParaRPr lang="en-US" sz="24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400" dirty="0" smtClean="0"/>
              <a:t> </a:t>
            </a:r>
            <a:r>
              <a:rPr lang="az-Latn-AZ" sz="2400" dirty="0"/>
              <a:t>wound defect, gangrene (dry and wet).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Capsaicin Patch Approved for Painful Diabetic Peripheral Neuropathy of ...">
            <a:extLst>
              <a:ext uri="{FF2B5EF4-FFF2-40B4-BE49-F238E27FC236}">
                <a16:creationId xmlns="" xmlns:a16="http://schemas.microsoft.com/office/drawing/2014/main" id="{B028C04D-4FEF-42C1-BEC8-D7407EF66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7994" y="625949"/>
            <a:ext cx="2264900" cy="231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Blood Glucose Monitor Cartoon">
            <a:extLst>
              <a:ext uri="{FF2B5EF4-FFF2-40B4-BE49-F238E27FC236}">
                <a16:creationId xmlns="" xmlns:a16="http://schemas.microsoft.com/office/drawing/2014/main" id="{D1916645-C5C2-40DD-990F-BDF477147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944" y="653460"/>
            <a:ext cx="1962512" cy="2385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Image result for diabetic foot angiopatiya">
            <a:extLst>
              <a:ext uri="{FF2B5EF4-FFF2-40B4-BE49-F238E27FC236}">
                <a16:creationId xmlns="" xmlns:a16="http://schemas.microsoft.com/office/drawing/2014/main" id="{FAC2C479-9944-403F-BECD-6CA46E4B2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944" y="3635765"/>
            <a:ext cx="2264900" cy="239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diabetic foot blood gucose hemoqlobin A1c">
            <a:extLst>
              <a:ext uri="{FF2B5EF4-FFF2-40B4-BE49-F238E27FC236}">
                <a16:creationId xmlns="" xmlns:a16="http://schemas.microsoft.com/office/drawing/2014/main" id="{97A7451F-B404-42B3-ADF9-5EDC17CF43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3983" y="3730557"/>
            <a:ext cx="1820765" cy="209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192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101889"/>
            <a:ext cx="452048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the diagnosis confirmed?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A5067581-FDD0-44F4-88D7-168138E74EB1}"/>
              </a:ext>
            </a:extLst>
          </p:cNvPr>
          <p:cNvSpPr/>
          <p:nvPr/>
        </p:nvSpPr>
        <p:spPr>
          <a:xfrm>
            <a:off x="2166426" y="1727978"/>
            <a:ext cx="3446584" cy="9425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Diagnosis is based on clinical signs and examination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D4504BF4-417F-4686-A85C-8F302AB86633}"/>
              </a:ext>
            </a:extLst>
          </p:cNvPr>
          <p:cNvSpPr/>
          <p:nvPr/>
        </p:nvSpPr>
        <p:spPr>
          <a:xfrm>
            <a:off x="2729463" y="4445872"/>
            <a:ext cx="3108960" cy="9134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The diagnosis is clarified</a:t>
            </a:r>
            <a:endParaRPr lang="ru-RU" dirty="0"/>
          </a:p>
        </p:txBody>
      </p:sp>
      <p:pic>
        <p:nvPicPr>
          <p:cNvPr id="11" name="Picture 2" descr="Image result for diabetic foot ">
            <a:extLst>
              <a:ext uri="{FF2B5EF4-FFF2-40B4-BE49-F238E27FC236}">
                <a16:creationId xmlns="" xmlns:a16="http://schemas.microsoft.com/office/drawing/2014/main" id="{B1B5DEB3-D684-4B30-A441-82C04E340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433" y="1395873"/>
            <a:ext cx="2559148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8F9D70E4-972A-4585-B940-029F0544EEF9}"/>
              </a:ext>
            </a:extLst>
          </p:cNvPr>
          <p:cNvSpPr/>
          <p:nvPr/>
        </p:nvSpPr>
        <p:spPr>
          <a:xfrm>
            <a:off x="7034433" y="3498003"/>
            <a:ext cx="2559148" cy="60493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doppler</a:t>
            </a:r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81D3C0E4-00E5-4962-A079-FB9E2828B453}"/>
              </a:ext>
            </a:extLst>
          </p:cNvPr>
          <p:cNvSpPr/>
          <p:nvPr/>
        </p:nvSpPr>
        <p:spPr>
          <a:xfrm>
            <a:off x="7034433" y="4214008"/>
            <a:ext cx="2559148" cy="5531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dirty="0"/>
              <a:t>angiography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4D186169-7018-4224-8A2B-E8C0259FE396}"/>
              </a:ext>
            </a:extLst>
          </p:cNvPr>
          <p:cNvSpPr/>
          <p:nvPr/>
        </p:nvSpPr>
        <p:spPr>
          <a:xfrm>
            <a:off x="7034433" y="4902589"/>
            <a:ext cx="2559148" cy="5534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X-ray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1AC890F7-C637-49EC-87AD-360868A98106}"/>
              </a:ext>
            </a:extLst>
          </p:cNvPr>
          <p:cNvSpPr/>
          <p:nvPr/>
        </p:nvSpPr>
        <p:spPr>
          <a:xfrm>
            <a:off x="7034433" y="5783068"/>
            <a:ext cx="2559148" cy="3938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z-Latn-AZ" sz="2000" dirty="0"/>
              <a:t>mrt</a:t>
            </a:r>
            <a:endParaRPr lang="ru-RU" sz="2000" dirty="0"/>
          </a:p>
        </p:txBody>
      </p:sp>
      <p:sp>
        <p:nvSpPr>
          <p:cNvPr id="16" name="Левая фигурная скобка 15">
            <a:extLst>
              <a:ext uri="{FF2B5EF4-FFF2-40B4-BE49-F238E27FC236}">
                <a16:creationId xmlns="" xmlns:a16="http://schemas.microsoft.com/office/drawing/2014/main" id="{F9E96F30-8EF0-4813-8C2B-66FE1A5C3C08}"/>
              </a:ext>
            </a:extLst>
          </p:cNvPr>
          <p:cNvSpPr/>
          <p:nvPr/>
        </p:nvSpPr>
        <p:spPr>
          <a:xfrm>
            <a:off x="6260123" y="3882683"/>
            <a:ext cx="717452" cy="203981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16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1968" y="47620"/>
            <a:ext cx="7625973" cy="401480"/>
          </a:xfrm>
        </p:spPr>
        <p:txBody>
          <a:bodyPr>
            <a:noAutofit/>
          </a:bodyPr>
          <a:lstStyle/>
          <a:p>
            <a:r>
              <a:rPr lang="en-US" dirty="0"/>
              <a:t>Differential diagnosis?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761" y="1606419"/>
            <a:ext cx="10903039" cy="4351338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venous trophic ulcers </a:t>
            </a:r>
            <a:r>
              <a:rPr lang="az-Latn-AZ" dirty="0" smtClean="0"/>
              <a:t>are </a:t>
            </a:r>
            <a:r>
              <a:rPr lang="az-Latn-AZ" dirty="0"/>
              <a:t>usually formed on the inner </a:t>
            </a:r>
            <a:endParaRPr lang="az-Latn-AZ" dirty="0" smtClean="0"/>
          </a:p>
          <a:p>
            <a:pPr marL="0" lvl="0" indent="0">
              <a:buNone/>
            </a:pPr>
            <a:r>
              <a:rPr lang="az-Latn-AZ" dirty="0"/>
              <a:t> </a:t>
            </a:r>
            <a:r>
              <a:rPr lang="az-Latn-AZ" dirty="0" smtClean="0"/>
              <a:t>  surface </a:t>
            </a:r>
            <a:r>
              <a:rPr lang="az-Latn-AZ" dirty="0"/>
              <a:t>of the calf, and patients have obvious varicose veins</a:t>
            </a:r>
            <a:endParaRPr lang="en-US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obliterative 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endoarthritis </a:t>
            </a:r>
            <a:r>
              <a:rPr lang="az-Latn-AZ" dirty="0" smtClean="0"/>
              <a:t>usually </a:t>
            </a:r>
            <a:r>
              <a:rPr lang="az-Latn-AZ" dirty="0"/>
              <a:t>occurs in both legs</a:t>
            </a:r>
            <a:r>
              <a:rPr lang="az-Latn-AZ" dirty="0" smtClean="0"/>
              <a:t>,</a:t>
            </a:r>
          </a:p>
          <a:p>
            <a:pPr marL="0" lvl="0" indent="0">
              <a:buNone/>
            </a:pPr>
            <a:r>
              <a:rPr lang="az-Latn-AZ" dirty="0" smtClean="0"/>
              <a:t> </a:t>
            </a:r>
            <a:r>
              <a:rPr lang="az-Latn-AZ" dirty="0"/>
              <a:t>most patients have a history of smoking</a:t>
            </a:r>
            <a:r>
              <a:rPr lang="az-Latn-AZ" dirty="0" smtClean="0"/>
              <a:t>,</a:t>
            </a:r>
          </a:p>
          <a:p>
            <a:pPr marL="0" lvl="0" indent="0">
              <a:buNone/>
            </a:pPr>
            <a:r>
              <a:rPr lang="az-Latn-AZ" dirty="0" smtClean="0"/>
              <a:t> </a:t>
            </a:r>
            <a:r>
              <a:rPr lang="az-Latn-AZ" dirty="0"/>
              <a:t>vascular symptoms are more pronounced</a:t>
            </a:r>
            <a:endParaRPr lang="en-US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Atherosclerosis </a:t>
            </a:r>
            <a:r>
              <a:rPr lang="az-Latn-AZ" dirty="0" smtClean="0"/>
              <a:t>of </a:t>
            </a:r>
            <a:r>
              <a:rPr lang="az-Latn-AZ" dirty="0"/>
              <a:t>large vessels usually begins with vascular symptoms, </a:t>
            </a:r>
            <a:endParaRPr lang="az-Latn-AZ" dirty="0" smtClean="0"/>
          </a:p>
          <a:p>
            <a:pPr marL="0" indent="0">
              <a:buNone/>
            </a:pPr>
            <a:r>
              <a:rPr lang="az-Latn-AZ" dirty="0"/>
              <a:t> </a:t>
            </a:r>
            <a:r>
              <a:rPr lang="az-Latn-AZ" dirty="0" smtClean="0"/>
              <a:t>   and </a:t>
            </a:r>
            <a:r>
              <a:rPr lang="az-Latn-AZ" dirty="0"/>
              <a:t>diabetic foot with neuropathy symptoms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D15C80C-07F4-1EF7-DCD8-A2A14F605782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pic>
        <p:nvPicPr>
          <p:cNvPr id="2050" name="Picture 2" descr="Venous leg ulcer - Compression - Indications &amp; treat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929" y="590701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Figure 1 from Endarteritis Obliterans (Obliterative Endarteritis) |  Semantic Schol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929" y="2310282"/>
            <a:ext cx="2847975" cy="235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eripheral artery disease - legs: MedlinePlus Medical Encyclo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929" y="4574047"/>
            <a:ext cx="2847975" cy="174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4327301" y="6671256"/>
            <a:ext cx="3618964" cy="1867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Hümmətov Azər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3733" y="1141193"/>
            <a:ext cx="9144000" cy="2387600"/>
          </a:xfrm>
        </p:spPr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-5833"/>
            <a:ext cx="34598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Diagnostic criteria?</a:t>
            </a:r>
            <a:endParaRPr lang="ru-RU" sz="32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7227" y="1392833"/>
            <a:ext cx="6495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1240384" y="1905332"/>
            <a:ext cx="3372078" cy="3839490"/>
            <a:chOff x="1873602" y="1353996"/>
            <a:chExt cx="3372078" cy="3839490"/>
          </a:xfrm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1873602" y="1353996"/>
              <a:ext cx="3372078" cy="3839490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1972367" y="1501828"/>
              <a:ext cx="3174548" cy="36419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5720" tIns="30480" rIns="45720" bIns="30480" numCol="1" spcCol="1270" anchor="ctr" anchorCtr="0">
              <a:noAutofit/>
            </a:bodyPr>
            <a:lstStyle/>
            <a:p>
              <a:pPr marL="342900" lvl="0" indent="-34290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az-Latn-AZ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paresthesia</a:t>
              </a:r>
              <a:r>
                <a:rPr lang="az-Latn-AZ" sz="2400" dirty="0" smtClean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,</a:t>
              </a:r>
            </a:p>
            <a:p>
              <a:pPr marL="342900" lvl="0" indent="-34290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az-Latn-AZ" sz="2400" dirty="0" smtClean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az-Latn-AZ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wound defect, </a:t>
              </a:r>
              <a:endParaRPr lang="az-Latn-AZ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marL="342900" lvl="0" indent="-34290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Font typeface="Wingdings" panose="05000000000000000000" pitchFamily="2" charset="2"/>
                <a:buChar char="§"/>
              </a:pPr>
              <a:r>
                <a:rPr lang="az-Latn-AZ" sz="2400" dirty="0" smtClean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signs </a:t>
              </a:r>
              <a:r>
                <a:rPr lang="az-Latn-AZ" sz="2400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of ischemia</a:t>
              </a:r>
              <a:endParaRPr lang="en-US" sz="2400" kern="1200" dirty="0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755853" y="893737"/>
            <a:ext cx="4215098" cy="876171"/>
            <a:chOff x="707838" y="5"/>
            <a:chExt cx="4215098" cy="876171"/>
          </a:xfrm>
        </p:grpSpPr>
        <p:sp>
          <p:nvSpPr>
            <p:cNvPr id="13" name="Скругленный прямоугольник 12"/>
            <p:cNvSpPr/>
            <p:nvPr/>
          </p:nvSpPr>
          <p:spPr>
            <a:xfrm>
              <a:off x="707838" y="5"/>
              <a:ext cx="4215098" cy="876171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Скругленный прямоугольник 4"/>
            <p:cNvSpPr/>
            <p:nvPr/>
          </p:nvSpPr>
          <p:spPr>
            <a:xfrm>
              <a:off x="733500" y="25667"/>
              <a:ext cx="4163774" cy="8248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50800" rIns="76200" bIns="50800" numCol="1" spcCol="1270" anchor="ctr" anchorCtr="0">
              <a:noAutofit/>
            </a:bodyPr>
            <a:lstStyle/>
            <a:p>
              <a:pPr lvl="0" algn="ctr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z-Latn-AZ" sz="4000" b="1" kern="1200" dirty="0"/>
                <a:t>Clinical Signs</a:t>
              </a:r>
              <a:endParaRPr lang="en-US" sz="4000" b="1" kern="1200" dirty="0"/>
            </a:p>
          </p:txBody>
        </p:sp>
      </p:grpSp>
      <p:sp>
        <p:nvSpPr>
          <p:cNvPr id="15" name="Прямая соединительная линия 3"/>
          <p:cNvSpPr/>
          <p:nvPr/>
        </p:nvSpPr>
        <p:spPr>
          <a:xfrm>
            <a:off x="755853" y="1854498"/>
            <a:ext cx="421509" cy="2446632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2446632"/>
                </a:lnTo>
                <a:lnTo>
                  <a:pt x="421509" y="244663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Группа 15"/>
          <p:cNvGrpSpPr/>
          <p:nvPr/>
        </p:nvGrpSpPr>
        <p:grpSpPr>
          <a:xfrm>
            <a:off x="7195387" y="946760"/>
            <a:ext cx="4215098" cy="892146"/>
            <a:chOff x="5976711" y="5"/>
            <a:chExt cx="4215098" cy="892146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5976711" y="5"/>
              <a:ext cx="4215098" cy="892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Скругленный прямоугольник 4"/>
            <p:cNvSpPr/>
            <p:nvPr/>
          </p:nvSpPr>
          <p:spPr>
            <a:xfrm>
              <a:off x="6002841" y="26135"/>
              <a:ext cx="4162838" cy="8398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3340" tIns="35560" rIns="53340" bIns="35560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z-Latn-AZ" sz="2800" b="1" kern="1200" dirty="0"/>
                <a:t>On imaging or functional examinations </a:t>
              </a:r>
              <a:endParaRPr lang="en-US" sz="2800" b="1" kern="1200" dirty="0"/>
            </a:p>
          </p:txBody>
        </p:sp>
      </p:grpSp>
      <p:grpSp>
        <p:nvGrpSpPr>
          <p:cNvPr id="19" name="Группа 18"/>
          <p:cNvGrpSpPr/>
          <p:nvPr/>
        </p:nvGrpSpPr>
        <p:grpSpPr>
          <a:xfrm>
            <a:off x="7858049" y="2529258"/>
            <a:ext cx="4152248" cy="2107549"/>
            <a:chOff x="6881458" y="1428838"/>
            <a:chExt cx="3453635" cy="2107549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6963015" y="1428838"/>
              <a:ext cx="3372078" cy="2107549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Скругленный прямоугольник 4"/>
            <p:cNvSpPr/>
            <p:nvPr/>
          </p:nvSpPr>
          <p:spPr>
            <a:xfrm>
              <a:off x="6881458" y="1480767"/>
              <a:ext cx="3248622" cy="19840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1435" tIns="34290" rIns="51435" bIns="34290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700" kern="1200" dirty="0"/>
            </a:p>
          </p:txBody>
        </p:sp>
      </p:grpSp>
      <p:sp>
        <p:nvSpPr>
          <p:cNvPr id="22" name="Прямая соединительная линия 3"/>
          <p:cNvSpPr/>
          <p:nvPr/>
        </p:nvSpPr>
        <p:spPr>
          <a:xfrm>
            <a:off x="7456191" y="1852707"/>
            <a:ext cx="421509" cy="158066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80661"/>
                </a:lnTo>
                <a:lnTo>
                  <a:pt x="421509" y="1580661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Прямоугольник 22"/>
          <p:cNvSpPr/>
          <p:nvPr/>
        </p:nvSpPr>
        <p:spPr>
          <a:xfrm>
            <a:off x="8060241" y="2718820"/>
            <a:ext cx="39500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disruption of blood 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circulation</a:t>
            </a:r>
          </a:p>
          <a:p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in 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doppler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/>
              <a:t>functional, angiographic examination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8014894" y="3702107"/>
            <a:ext cx="3359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 loss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of sensation in functional </a:t>
            </a:r>
            <a:endParaRPr lang="az-Latn-AZ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      examination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150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96143"/>
            <a:ext cx="5087722" cy="1013820"/>
          </a:xfrm>
        </p:spPr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56090" y="101889"/>
            <a:ext cx="34598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deny it</a:t>
            </a:r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pic>
        <p:nvPicPr>
          <p:cNvPr id="8194" name="Picture 2" descr="Causes of Diabetic Foot Ulcers and How To Treatment Th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397" y="4335495"/>
            <a:ext cx="6412650" cy="209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лачко с текстом: овальное 5">
            <a:extLst>
              <a:ext uri="{FF2B5EF4-FFF2-40B4-BE49-F238E27FC236}">
                <a16:creationId xmlns="" xmlns:a16="http://schemas.microsoft.com/office/drawing/2014/main" id="{F22884F6-6E45-487E-BCE1-52D5891AEA36}"/>
              </a:ext>
            </a:extLst>
          </p:cNvPr>
          <p:cNvSpPr/>
          <p:nvPr/>
        </p:nvSpPr>
        <p:spPr>
          <a:xfrm>
            <a:off x="379827" y="1501725"/>
            <a:ext cx="3291255" cy="263417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It is possible to rule out </a:t>
            </a:r>
            <a:r>
              <a:rPr lang="az-Latn-AZ" dirty="0" smtClean="0"/>
              <a:t>D</a:t>
            </a:r>
            <a:r>
              <a:rPr lang="az-Latn-AZ" dirty="0"/>
              <a:t>F</a:t>
            </a:r>
            <a:r>
              <a:rPr lang="en-US" dirty="0" smtClean="0"/>
              <a:t> </a:t>
            </a:r>
            <a:r>
              <a:rPr lang="en-US" dirty="0"/>
              <a:t>with imaging examinations</a:t>
            </a:r>
            <a:endParaRPr lang="ru-RU" dirty="0"/>
          </a:p>
        </p:txBody>
      </p:sp>
      <p:sp>
        <p:nvSpPr>
          <p:cNvPr id="10" name="Облачко с текстом: овальное 4">
            <a:extLst>
              <a:ext uri="{FF2B5EF4-FFF2-40B4-BE49-F238E27FC236}">
                <a16:creationId xmlns="" xmlns:a16="http://schemas.microsoft.com/office/drawing/2014/main" id="{BBD7056D-B024-453E-A836-5B11F7FAD720}"/>
              </a:ext>
            </a:extLst>
          </p:cNvPr>
          <p:cNvSpPr/>
          <p:nvPr/>
        </p:nvSpPr>
        <p:spPr>
          <a:xfrm>
            <a:off x="4975777" y="1760219"/>
            <a:ext cx="2940148" cy="211718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it is possible to rule out DF with functional examinations</a:t>
            </a:r>
            <a:endParaRPr lang="ru-RU" dirty="0"/>
          </a:p>
        </p:txBody>
      </p:sp>
      <p:sp>
        <p:nvSpPr>
          <p:cNvPr id="11" name="Облачко с текстом: овальное 6">
            <a:extLst>
              <a:ext uri="{FF2B5EF4-FFF2-40B4-BE49-F238E27FC236}">
                <a16:creationId xmlns="" xmlns:a16="http://schemas.microsoft.com/office/drawing/2014/main" id="{D5CB84D2-F121-432C-8610-F4A333A26DDB}"/>
              </a:ext>
            </a:extLst>
          </p:cNvPr>
          <p:cNvSpPr/>
          <p:nvPr/>
        </p:nvSpPr>
        <p:spPr>
          <a:xfrm>
            <a:off x="8862041" y="1940844"/>
            <a:ext cx="2771336" cy="163185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bone biopsy is sometimes used to rule out osteomyelitis.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169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857250" indent="-857250">
              <a:buFont typeface="Wingdings" panose="05000000000000000000" pitchFamily="2" charset="2"/>
              <a:buChar char="§"/>
            </a:pP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29582" y="101889"/>
            <a:ext cx="457336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How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to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determine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the</a:t>
            </a:r>
            <a:r>
              <a:rPr lang="ru-RU" sz="2800" b="1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bg2">
                    <a:lumMod val="50000"/>
                  </a:schemeClr>
                </a:solidFill>
              </a:rPr>
              <a:t>cause</a:t>
            </a: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?</a:t>
            </a:r>
            <a:endParaRPr lang="az-Latn-AZ" sz="28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ru-RU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64406" y="1455313"/>
            <a:ext cx="73795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Examination of blood sugar, </a:t>
            </a:r>
            <a:endParaRPr lang="az-Latn-AZ" sz="24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hemoglobin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A1c, </a:t>
            </a:r>
            <a:endParaRPr lang="az-Latn-AZ" sz="24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neuropathy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angiopathy is sufficient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endParaRPr lang="az-Latn-AZ" dirty="0">
              <a:latin typeface="Calibri" panose="020F0502020204030204" pitchFamily="34" charset="0"/>
            </a:endParaRPr>
          </a:p>
          <a:p>
            <a:r>
              <a:rPr lang="az-Latn-AZ" b="1" dirty="0" smtClean="0"/>
              <a:t>                      </a:t>
            </a:r>
          </a:p>
          <a:p>
            <a:endParaRPr lang="az-Latn-AZ" b="1" dirty="0"/>
          </a:p>
          <a:p>
            <a:r>
              <a:rPr lang="az-Latn-AZ" b="1" dirty="0" smtClean="0"/>
              <a:t>                     </a:t>
            </a:r>
            <a:r>
              <a:rPr lang="az-Latn-AZ" sz="2400" b="1" dirty="0" smtClean="0"/>
              <a:t>allow </a:t>
            </a:r>
            <a:r>
              <a:rPr lang="az-Latn-AZ" sz="2400" b="1" dirty="0"/>
              <a:t>the diagnosis to be excluded.</a:t>
            </a:r>
            <a:endParaRPr lang="az-Latn-AZ" sz="2400" b="1" i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481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/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343306" y="101889"/>
            <a:ext cx="1422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/>
              <a:t>Diabetic foot</a:t>
            </a:r>
            <a:endParaRPr lang="az-Latn-AZ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456090" y="6488668"/>
            <a:ext cx="1730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Azer</a:t>
            </a:r>
            <a:r>
              <a:rPr lang="en-US" b="1" i="1" dirty="0" smtClean="0"/>
              <a:t> </a:t>
            </a:r>
            <a:r>
              <a:rPr lang="en-US" b="1" i="1" dirty="0" err="1" smtClean="0"/>
              <a:t>Hummatov</a:t>
            </a:r>
            <a:endParaRPr lang="az-Latn-AZ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018209" y="0"/>
            <a:ext cx="39022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treatment </a:t>
            </a:r>
            <a:r>
              <a:rPr lang="en-US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</a:t>
            </a: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="" xmlns:a16="http://schemas.microsoft.com/office/drawing/2014/main" id="{7567BAB1-9C40-4A31-A2FD-4158FF33044B}"/>
              </a:ext>
            </a:extLst>
          </p:cNvPr>
          <p:cNvSpPr/>
          <p:nvPr/>
        </p:nvSpPr>
        <p:spPr>
          <a:xfrm>
            <a:off x="2824408" y="1244981"/>
            <a:ext cx="4994030" cy="122740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The treatment of diabetic foot ulcer is based on the following principles: </a:t>
            </a:r>
            <a:endParaRPr lang="ru-RU" dirty="0"/>
          </a:p>
        </p:txBody>
      </p:sp>
      <p:sp>
        <p:nvSpPr>
          <p:cNvPr id="9" name="Овал 8">
            <a:extLst>
              <a:ext uri="{FF2B5EF4-FFF2-40B4-BE49-F238E27FC236}">
                <a16:creationId xmlns="" xmlns:a16="http://schemas.microsoft.com/office/drawing/2014/main" id="{DA8BDBF5-3D71-4174-9E58-8876BD513C57}"/>
              </a:ext>
            </a:extLst>
          </p:cNvPr>
          <p:cNvSpPr/>
          <p:nvPr/>
        </p:nvSpPr>
        <p:spPr>
          <a:xfrm rot="933226">
            <a:off x="100819" y="3429000"/>
            <a:ext cx="2602523" cy="10410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regulation of blood </a:t>
            </a:r>
            <a:r>
              <a:rPr lang="az-Latn-AZ" dirty="0" smtClean="0"/>
              <a:t>sugar </a:t>
            </a:r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="" xmlns:a16="http://schemas.microsoft.com/office/drawing/2014/main" id="{CC8B04BB-C04F-486E-84DB-707EF75A2FBD}"/>
              </a:ext>
            </a:extLst>
          </p:cNvPr>
          <p:cNvSpPr/>
          <p:nvPr/>
        </p:nvSpPr>
        <p:spPr>
          <a:xfrm>
            <a:off x="2886223" y="3583744"/>
            <a:ext cx="2236763" cy="12274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cleansing of the wound from necrosis and pus</a:t>
            </a:r>
            <a:endParaRPr lang="ru-RU" dirty="0"/>
          </a:p>
        </p:txBody>
      </p:sp>
      <p:sp>
        <p:nvSpPr>
          <p:cNvPr id="11" name="Овал 10">
            <a:extLst>
              <a:ext uri="{FF2B5EF4-FFF2-40B4-BE49-F238E27FC236}">
                <a16:creationId xmlns="" xmlns:a16="http://schemas.microsoft.com/office/drawing/2014/main" id="{3DB84AAA-858E-4B76-9242-32FAE35C58C0}"/>
              </a:ext>
            </a:extLst>
          </p:cNvPr>
          <p:cNvSpPr/>
          <p:nvPr/>
        </p:nvSpPr>
        <p:spPr>
          <a:xfrm>
            <a:off x="5430129" y="3676942"/>
            <a:ext cx="2236764" cy="1134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treatment of neuropathy and vascular disorders</a:t>
            </a:r>
            <a:endParaRPr lang="ru-RU" dirty="0"/>
          </a:p>
        </p:txBody>
      </p:sp>
      <p:sp>
        <p:nvSpPr>
          <p:cNvPr id="12" name="Овал 11">
            <a:extLst>
              <a:ext uri="{FF2B5EF4-FFF2-40B4-BE49-F238E27FC236}">
                <a16:creationId xmlns="" xmlns:a16="http://schemas.microsoft.com/office/drawing/2014/main" id="{9990A992-52D7-48A9-86A6-D745647AE1BC}"/>
              </a:ext>
            </a:extLst>
          </p:cNvPr>
          <p:cNvSpPr/>
          <p:nvPr/>
        </p:nvSpPr>
        <p:spPr>
          <a:xfrm rot="20658304">
            <a:off x="7839090" y="3284116"/>
            <a:ext cx="2409923" cy="12238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epithelialization</a:t>
            </a:r>
            <a:endParaRPr lang="ru-RU" dirty="0"/>
          </a:p>
        </p:txBody>
      </p:sp>
      <p:pic>
        <p:nvPicPr>
          <p:cNvPr id="13" name="Picture 2" descr="Image result for diabetic foot ulcer treatment">
            <a:extLst>
              <a:ext uri="{FF2B5EF4-FFF2-40B4-BE49-F238E27FC236}">
                <a16:creationId xmlns="" xmlns:a16="http://schemas.microsoft.com/office/drawing/2014/main" id="{8E812E8B-94E5-4D68-8D2C-27B479E9F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4361" y="1384637"/>
            <a:ext cx="23431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65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678" y="0"/>
            <a:ext cx="6681216" cy="512066"/>
          </a:xfrm>
        </p:spPr>
        <p:txBody>
          <a:bodyPr>
            <a:noAutofit/>
          </a:bodyPr>
          <a:lstStyle/>
          <a:p>
            <a:r>
              <a:rPr lang="en-US" sz="2400" dirty="0"/>
              <a:t>Treatment methods</a:t>
            </a:r>
            <a:endParaRPr lang="az-Latn-AZ" sz="1800" dirty="0"/>
          </a:p>
        </p:txBody>
      </p:sp>
      <p:sp>
        <p:nvSpPr>
          <p:cNvPr id="7" name="Rectangle 6"/>
          <p:cNvSpPr/>
          <p:nvPr/>
        </p:nvSpPr>
        <p:spPr>
          <a:xfrm>
            <a:off x="365760" y="1333454"/>
            <a:ext cx="466953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Conservative treatments: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medical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treatment, </a:t>
            </a:r>
            <a:endParaRPr lang="az-Latn-AZ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weight-reducing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measures, </a:t>
            </a:r>
            <a:endParaRPr lang="az-Latn-AZ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selection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of dressing materials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,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antibiotics, </a:t>
            </a:r>
            <a:endParaRPr lang="az-Latn-AZ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stem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cell transplantation and 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</a:rPr>
              <a:t>other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az-Latn-AZ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Surgery</a:t>
            </a: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necroctomy (debridement, amputation), </a:t>
            </a:r>
            <a:r>
              <a:rPr lang="az-Latn-AZ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revascularization</a:t>
            </a:r>
          </a:p>
          <a:p>
            <a:endParaRPr lang="az-Latn-AZ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Endovascular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stent, angioplasty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102CFF7-9044-B8CB-950B-D270036B7EE7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pic>
        <p:nvPicPr>
          <p:cNvPr id="11" name="Picture 2" descr="Treatment of a Non-Healing Diabetic Foot Ulcer">
            <a:extLst>
              <a:ext uri="{FF2B5EF4-FFF2-40B4-BE49-F238E27FC236}">
                <a16:creationId xmlns="" xmlns:a16="http://schemas.microsoft.com/office/drawing/2014/main" id="{7CBA0CA4-BBB0-4D48-8BA9-9DC3C64CEB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9337" y="588335"/>
            <a:ext cx="2208628" cy="214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Image result for diabetic foot ulcer treatment">
            <a:extLst>
              <a:ext uri="{FF2B5EF4-FFF2-40B4-BE49-F238E27FC236}">
                <a16:creationId xmlns="" xmlns:a16="http://schemas.microsoft.com/office/drawing/2014/main" id="{A1D774FC-6206-4E06-98BC-E623653D0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868" y="686670"/>
            <a:ext cx="2308273" cy="214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Image result for diabetic foot ulcer treatment">
            <a:extLst>
              <a:ext uri="{FF2B5EF4-FFF2-40B4-BE49-F238E27FC236}">
                <a16:creationId xmlns="" xmlns:a16="http://schemas.microsoft.com/office/drawing/2014/main" id="{6C1F88B3-36B5-4D93-BF34-AD80F93B9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868" y="3134791"/>
            <a:ext cx="2196906" cy="1987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Image result for diabetic foot ulcer revascularization">
            <a:extLst>
              <a:ext uri="{FF2B5EF4-FFF2-40B4-BE49-F238E27FC236}">
                <a16:creationId xmlns="" xmlns:a16="http://schemas.microsoft.com/office/drawing/2014/main" id="{2C80CD3B-8B60-46E2-835C-C1DEE754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9692" y="3181012"/>
            <a:ext cx="2308273" cy="189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378817" y="6593983"/>
            <a:ext cx="3541690" cy="2640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2880" y="918926"/>
            <a:ext cx="477548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C00000"/>
                </a:solidFill>
              </a:rPr>
              <a:t>What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are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the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indications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for</a:t>
            </a:r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err="1">
                <a:solidFill>
                  <a:srgbClr val="C00000"/>
                </a:solidFill>
              </a:rPr>
              <a:t>surgery</a:t>
            </a:r>
            <a:r>
              <a:rPr lang="ru-RU" sz="2400" b="1" dirty="0" smtClean="0">
                <a:solidFill>
                  <a:srgbClr val="C00000"/>
                </a:solidFill>
              </a:rPr>
              <a:t>?</a:t>
            </a:r>
            <a:endParaRPr lang="az-Latn-AZ" sz="2400" b="1" dirty="0" smtClean="0">
              <a:solidFill>
                <a:srgbClr val="C00000"/>
              </a:solidFill>
            </a:endParaRPr>
          </a:p>
          <a:p>
            <a:endParaRPr lang="az-Latn-AZ" sz="2400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Surgical interventions such as debridement, amputations and revascularizations are performed in diabetic foot ulcers</a:t>
            </a: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Debridement is performed in uncomplicated banal leg wounds, </a:t>
            </a:r>
            <a:endParaRPr lang="az-Latn-AZ" sz="24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amputations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dry and wet </a:t>
            </a: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gangrenes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endovascular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open surgery  in various degrees of vascular stenosis (occlusions).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784325" y="22704"/>
            <a:ext cx="7322843" cy="453285"/>
          </a:xfrm>
        </p:spPr>
        <p:txBody>
          <a:bodyPr/>
          <a:lstStyle/>
          <a:p>
            <a:r>
              <a:rPr lang="en-US" sz="2000" dirty="0"/>
              <a:t>Treatment methods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8C80BDE-3C94-2384-216B-267D5FB364C2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pic>
        <p:nvPicPr>
          <p:cNvPr id="9" name="Picture 2" descr="D-Foot International - Debridement">
            <a:extLst>
              <a:ext uri="{FF2B5EF4-FFF2-40B4-BE49-F238E27FC236}">
                <a16:creationId xmlns="" xmlns:a16="http://schemas.microsoft.com/office/drawing/2014/main" id="{8D9EEF1B-44AD-4E29-82B1-F7F51ECF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60" y="881650"/>
            <a:ext cx="5103786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age result for diabetic foot ulcer amputation">
            <a:extLst>
              <a:ext uri="{FF2B5EF4-FFF2-40B4-BE49-F238E27FC236}">
                <a16:creationId xmlns="" xmlns:a16="http://schemas.microsoft.com/office/drawing/2014/main" id="{21796339-C14E-44CF-B1EA-D74EDFCC8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960" y="3919747"/>
            <a:ext cx="2971800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mage result for diabetic foot ulcer revascularization">
            <a:extLst>
              <a:ext uri="{FF2B5EF4-FFF2-40B4-BE49-F238E27FC236}">
                <a16:creationId xmlns="" xmlns:a16="http://schemas.microsoft.com/office/drawing/2014/main" id="{D0285E61-AE13-4A73-B01A-6D8B66F5B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9959" y="3940566"/>
            <a:ext cx="2039669" cy="196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4365938" y="6606862"/>
            <a:ext cx="3541690" cy="2511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 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730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192" y="109582"/>
            <a:ext cx="5967233" cy="366407"/>
          </a:xfrm>
        </p:spPr>
        <p:txBody>
          <a:bodyPr>
            <a:noAutofit/>
          </a:bodyPr>
          <a:lstStyle/>
          <a:p>
            <a:r>
              <a:rPr lang="en-US" sz="2400" dirty="0"/>
              <a:t>Contraindications to the operation?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1055"/>
            <a:ext cx="10515600" cy="4351338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sz="2400" dirty="0" smtClean="0"/>
              <a:t> 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older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age group</a:t>
            </a: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comorbidities,</a:t>
            </a: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heart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kidney failure, </a:t>
            </a:r>
            <a:endParaRPr lang="az-Latn-AZ" sz="24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shorter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 expectancy, </a:t>
            </a:r>
            <a:endParaRPr lang="az-Latn-AZ" sz="24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lack </a:t>
            </a:r>
            <a:r>
              <a:rPr lang="az-Latn-AZ" sz="24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confidence that revascularization will give a positive result</a:t>
            </a:r>
            <a:r>
              <a:rPr lang="az-Latn-AZ" sz="2400" dirty="0"/>
              <a:t>.</a:t>
            </a:r>
            <a:endParaRPr lang="az-Latn-AZ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2CC7AF7-E95F-5217-B69E-762FACEC80BA}"/>
              </a:ext>
            </a:extLst>
          </p:cNvPr>
          <p:cNvSpPr txBox="1"/>
          <p:nvPr/>
        </p:nvSpPr>
        <p:spPr>
          <a:xfrm>
            <a:off x="10007236" y="109582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65938" y="6619741"/>
            <a:ext cx="3567448" cy="2382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6245" y="0"/>
            <a:ext cx="5862851" cy="523220"/>
          </a:xfrm>
        </p:spPr>
        <p:txBody>
          <a:bodyPr/>
          <a:lstStyle/>
          <a:p>
            <a:r>
              <a:rPr lang="en-US" dirty="0"/>
              <a:t>Treatment approach</a:t>
            </a:r>
            <a:r>
              <a:rPr lang="az-Latn-AZ" dirty="0"/>
              <a:t/>
            </a:r>
            <a:br>
              <a:rPr lang="az-Latn-AZ" dirty="0"/>
            </a:b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327300" y="4386738"/>
            <a:ext cx="2446988" cy="12777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epithelialization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(medication) and revascularization as indicated.</a:t>
            </a:r>
            <a:endParaRPr lang="ru-RU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259198" y="2632412"/>
            <a:ext cx="317306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Step-by-step treatment - cleaning of the wound from necrosis and pus (surgically and medication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az-Latn-AZ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granulation tissue (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medication)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7744554" y="3780505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 smtClean="0"/>
              <a:t>.</a:t>
            </a:r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E0C90F-96B6-CCFF-B3AB-E396FBCFBAB0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143878" y="0"/>
            <a:ext cx="18497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98039" y="1197947"/>
            <a:ext cx="2236544" cy="26265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location and degree of necrosis, infection, and ischemia are taken into account in the choice of treatment</a:t>
            </a: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4327300" y="1197947"/>
            <a:ext cx="3417253" cy="74164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golden rule for healing a diabetic wound is as follows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9156879" y="1197947"/>
            <a:ext cx="2446986" cy="26265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Multidisciplinary approach - diabetic foot patients should be treated together with surgeon, endocrinologist, neurologist, invasive radiologist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26" name="Стрелка вниз 25"/>
          <p:cNvSpPr/>
          <p:nvPr/>
        </p:nvSpPr>
        <p:spPr>
          <a:xfrm>
            <a:off x="6014434" y="2034862"/>
            <a:ext cx="180304" cy="5022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6" name="Picture 2" descr="Image result for diabetic foot ulcer debridement">
            <a:extLst>
              <a:ext uri="{FF2B5EF4-FFF2-40B4-BE49-F238E27FC236}">
                <a16:creationId xmlns="" xmlns:a16="http://schemas.microsoft.com/office/drawing/2014/main" id="{7F0D9CCD-A15E-4134-874A-8165D8ED2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9096" y="3965171"/>
            <a:ext cx="3048074" cy="2394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Скругленный прямоугольник 28"/>
          <p:cNvSpPr/>
          <p:nvPr/>
        </p:nvSpPr>
        <p:spPr>
          <a:xfrm>
            <a:off x="4417454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199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650613" cy="572168"/>
          </a:xfrm>
        </p:spPr>
        <p:txBody>
          <a:bodyPr>
            <a:noAutofit/>
          </a:bodyPr>
          <a:lstStyle/>
          <a:p>
            <a:r>
              <a:rPr lang="en-US" dirty="0"/>
              <a:t>Prognosis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5"/>
            <a:ext cx="8215648" cy="473095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az-Latn-AZ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revascularized diabetic foot ulcer heals, but recurrence is possible.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az-Latn-AZ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recurrence probability of a healed diabetic ulcer is 42% in 1 year, and 65% within 5 years. </a:t>
            </a: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z-Latn-AZ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60000"/>
              </a:lnSpc>
            </a:pPr>
            <a:r>
              <a:rPr lang="az-Latn-AZ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17% of these patients, the ulcer recurs at the site of the previous wound, and in 48%, it recurs in other areas of the leg (contourlateral</a:t>
            </a: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60000"/>
              </a:lnSpc>
            </a:pP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high probability of relapse requires consistent monitoring of this patients</a:t>
            </a:r>
            <a:r>
              <a:rPr lang="az-Latn-AZ" b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CEF9AF1-4146-7EE6-A5CD-8AA1DD44A112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417454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  <p:pic>
        <p:nvPicPr>
          <p:cNvPr id="8" name="Picture 2" descr="Image result for diabetic foot ulcer proqnozis">
            <a:extLst>
              <a:ext uri="{FF2B5EF4-FFF2-40B4-BE49-F238E27FC236}">
                <a16:creationId xmlns="" xmlns:a16="http://schemas.microsoft.com/office/drawing/2014/main" id="{5A28820A-716F-46FC-8975-66C9BDBC6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590" y="1677076"/>
            <a:ext cx="2841674" cy="285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467733" cy="499016"/>
          </a:xfrm>
        </p:spPr>
        <p:txBody>
          <a:bodyPr>
            <a:noAutofit/>
          </a:bodyPr>
          <a:lstStyle/>
          <a:p>
            <a:r>
              <a:rPr lang="en-US" dirty="0"/>
              <a:t>Prophylaxis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0560" y="1097280"/>
            <a:ext cx="10683240" cy="5145024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C00000"/>
                </a:solidFill>
              </a:rPr>
              <a:t>It refers to specific primary prophylaxis: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Regulation of blood sugar, </a:t>
            </a:r>
            <a:endParaRPr lang="az-Latn-AZ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elimination </a:t>
            </a:r>
            <a:r>
              <a:rPr lang="az-Latn-AZ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symptoms of neuropathy and angiopathy</a:t>
            </a: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active lifestyle</a:t>
            </a: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reduction of pressure on feet, </a:t>
            </a:r>
            <a:endParaRPr lang="az-Latn-AZ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hygienic </a:t>
            </a:r>
            <a:r>
              <a:rPr lang="az-Latn-AZ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care are considered important</a:t>
            </a:r>
            <a:r>
              <a:rPr lang="az-Latn-AZ" dirty="0"/>
              <a:t>.</a:t>
            </a:r>
            <a:endParaRPr lang="az-Latn-AZ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176FCE6-CAA9-E818-2758-FDA656656E5A}"/>
              </a:ext>
            </a:extLst>
          </p:cNvPr>
          <p:cNvSpPr txBox="1"/>
          <p:nvPr/>
        </p:nvSpPr>
        <p:spPr>
          <a:xfrm>
            <a:off x="10045873" y="48607"/>
            <a:ext cx="11278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</a:t>
            </a:r>
            <a:r>
              <a:rPr lang="az-Latn-AZ" sz="1400" b="1" i="1" dirty="0"/>
              <a:t>foot</a:t>
            </a:r>
            <a:endParaRPr lang="az-Latn-AZ" sz="1400" i="1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  <p:pic>
        <p:nvPicPr>
          <p:cNvPr id="7" name="Picture 4" descr="Image result for diabetic foot ulcer podiatry">
            <a:extLst>
              <a:ext uri="{FF2B5EF4-FFF2-40B4-BE49-F238E27FC236}">
                <a16:creationId xmlns="" xmlns:a16="http://schemas.microsoft.com/office/drawing/2014/main" id="{2008F087-8AE1-4797-B06F-82079D670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300" y="4185336"/>
            <a:ext cx="2724150" cy="205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Image result for Boot for Diabetic Foot Ulcer">
            <a:extLst>
              <a:ext uri="{FF2B5EF4-FFF2-40B4-BE49-F238E27FC236}">
                <a16:creationId xmlns="" xmlns:a16="http://schemas.microsoft.com/office/drawing/2014/main" id="{88180DB9-C2DE-4CA7-B700-B33E8845E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558" y="4185336"/>
            <a:ext cx="2295632" cy="200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833493" cy="535592"/>
          </a:xfrm>
        </p:spPr>
        <p:txBody>
          <a:bodyPr>
            <a:noAutofit/>
          </a:bodyPr>
          <a:lstStyle/>
          <a:p>
            <a:r>
              <a:rPr lang="en-US" dirty="0"/>
              <a:t>Screening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az-Latn-AZ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visual examination of the </a:t>
            </a:r>
            <a:r>
              <a:rPr lang="az-Latn-AZ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legs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az-Latn-AZ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functional tests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az-Latn-AZ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doppler </a:t>
            </a:r>
            <a:r>
              <a:rPr lang="az-Latn-AZ" sz="32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angioscanning should be </a:t>
            </a:r>
            <a:r>
              <a:rPr lang="az-Latn-AZ" sz="32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applied</a:t>
            </a:r>
            <a:endParaRPr lang="az-Latn-AZ" sz="2400" b="1" dirty="0">
              <a:solidFill>
                <a:schemeClr val="bg2">
                  <a:lumMod val="2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24A9A45-FA65-3CBC-6A0E-CFB940FC83F3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  <p:pic>
        <p:nvPicPr>
          <p:cNvPr id="6" name="Picture 6" descr="Image result for diabetic foot ulcer test">
            <a:extLst>
              <a:ext uri="{FF2B5EF4-FFF2-40B4-BE49-F238E27FC236}">
                <a16:creationId xmlns="" xmlns:a16="http://schemas.microsoft.com/office/drawing/2014/main" id="{27DDC917-7269-40D3-B169-E98D5720F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002" y="658368"/>
            <a:ext cx="2801742" cy="178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Image result for diabetic foot ulcer dopler">
            <a:extLst>
              <a:ext uri="{FF2B5EF4-FFF2-40B4-BE49-F238E27FC236}">
                <a16:creationId xmlns="" xmlns:a16="http://schemas.microsoft.com/office/drawing/2014/main" id="{E11E3B26-B112-4E6F-8FB6-73494C0C4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235" y="4670255"/>
            <a:ext cx="2801742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 result for diabetic foot ulcer test">
            <a:extLst>
              <a:ext uri="{FF2B5EF4-FFF2-40B4-BE49-F238E27FC236}">
                <a16:creationId xmlns="" xmlns:a16="http://schemas.microsoft.com/office/drawing/2014/main" id="{392F0A2C-7344-4660-88BC-3EA7D9BE4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5235" y="2616303"/>
            <a:ext cx="2691509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297045" cy="425864"/>
          </a:xfrm>
        </p:spPr>
        <p:txBody>
          <a:bodyPr>
            <a:noAutofit/>
          </a:bodyPr>
          <a:lstStyle/>
          <a:p>
            <a:r>
              <a:rPr lang="en-US" dirty="0"/>
              <a:t>Follow up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dirty="0"/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diabetic patients without neuropathy, atherosclerosis, or deformity, it is recommended to have a check-up once a year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those with neuropathy or atherosclerosis but without foot deformity, it is recommended to have a check-up every 6-12 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months.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Patients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neuropathy, atherosclerosis, and foot deformity should have a check-up every 3-6 months. </a:t>
            </a:r>
            <a:endParaRPr lang="az-Latn-AZ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Patients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neuropathy, atherosclerosis, deformation, ulcer, or amputation should be under specialist control every 1-3 months.</a:t>
            </a:r>
            <a:endParaRPr lang="az-Latn-AZ" sz="2000" b="1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942E9E2-C969-130C-DDCD-0058B6B29BE4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479925" cy="401480"/>
          </a:xfrm>
        </p:spPr>
        <p:txBody>
          <a:bodyPr>
            <a:noAutofit/>
          </a:bodyPr>
          <a:lstStyle/>
          <a:p>
            <a:r>
              <a:rPr lang="en-US" sz="2800" dirty="0"/>
              <a:t>Rehabilitation</a:t>
            </a:r>
            <a:endParaRPr lang="az-Latn-AZ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7687614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Rehabilitation is performed by special institutions and groups. </a:t>
            </a:r>
            <a:endParaRPr lang="az-Latn-AZ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Reducing </a:t>
            </a:r>
            <a:r>
              <a:rPr lang="az-Latn-AZ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pressure on the feet and using pressure-reducing shoes is considered essential</a:t>
            </a:r>
            <a:r>
              <a:rPr lang="az-Latn-AZ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z-Latn-AZ" sz="2000" b="1" dirty="0">
              <a:solidFill>
                <a:schemeClr val="bg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7CE2F9B-C039-AD7A-FBEE-850E3FDAF21B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pic>
        <p:nvPicPr>
          <p:cNvPr id="5" name="Picture 2" descr="Image result for diabetic foot ulcer fizioterapy">
            <a:extLst>
              <a:ext uri="{FF2B5EF4-FFF2-40B4-BE49-F238E27FC236}">
                <a16:creationId xmlns="" xmlns:a16="http://schemas.microsoft.com/office/drawing/2014/main" id="{FF4451F3-DB4D-4833-A3B9-DACAA5894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97" y="1760366"/>
            <a:ext cx="2486025" cy="236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diabetic foot ulcer fizioterapy">
            <a:extLst>
              <a:ext uri="{FF2B5EF4-FFF2-40B4-BE49-F238E27FC236}">
                <a16:creationId xmlns="" xmlns:a16="http://schemas.microsoft.com/office/drawing/2014/main" id="{25F5409D-07CE-4DE5-A68A-CC1DB9B09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196" y="4407094"/>
            <a:ext cx="2486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906645" cy="372002"/>
          </a:xfrm>
        </p:spPr>
        <p:txBody>
          <a:bodyPr>
            <a:noAutofit/>
          </a:bodyPr>
          <a:lstStyle/>
          <a:p>
            <a:r>
              <a:rPr lang="en-US" sz="2400" dirty="0"/>
              <a:t>Characteristics in special groups</a:t>
            </a:r>
            <a:endParaRPr lang="az-Latn-AZ" sz="1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186"/>
            <a:ext cx="10515600" cy="471141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400" dirty="0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400" b="1" dirty="0">
              <a:solidFill>
                <a:srgbClr val="7030A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7030A0"/>
                </a:solidFill>
              </a:rPr>
              <a:t>P</a:t>
            </a:r>
            <a:r>
              <a:rPr lang="az-Latn-AZ" sz="3200" b="1" dirty="0">
                <a:solidFill>
                  <a:srgbClr val="7030A0"/>
                </a:solidFill>
              </a:rPr>
              <a:t>regnant women</a:t>
            </a:r>
            <a:endParaRPr lang="az-Latn-AZ" sz="3200" b="1" dirty="0">
              <a:solidFill>
                <a:srgbClr val="7030A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dirty="0" smtClean="0"/>
              <a:t> a </a:t>
            </a:r>
            <a:r>
              <a:rPr lang="az-Latn-AZ" dirty="0"/>
              <a:t>gynecologist should be included in the multidisciplinary team. </a:t>
            </a:r>
            <a:endParaRPr lang="az-Latn-AZ" dirty="0" smtClean="0"/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az-Latn-AZ" dirty="0" smtClean="0"/>
              <a:t>Revascularization </a:t>
            </a:r>
            <a:r>
              <a:rPr lang="az-Latn-AZ" dirty="0"/>
              <a:t>(endovascular, surgical method) can be performed in patients of the older age group according to a special instruction.</a:t>
            </a:r>
            <a:endParaRPr lang="az-Latn-AZ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7EF3A30-2B8F-BFA4-8562-F982083C1077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pic>
        <p:nvPicPr>
          <p:cNvPr id="5" name="Picture 2" descr="Image result for ulcer on foot pregnancy">
            <a:extLst>
              <a:ext uri="{FF2B5EF4-FFF2-40B4-BE49-F238E27FC236}">
                <a16:creationId xmlns="" xmlns:a16="http://schemas.microsoft.com/office/drawing/2014/main" id="{6B75848A-4F51-4DBA-89FD-43D2EE00E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881" y="4409342"/>
            <a:ext cx="26574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ulcer on foot pregnancy">
            <a:extLst>
              <a:ext uri="{FF2B5EF4-FFF2-40B4-BE49-F238E27FC236}">
                <a16:creationId xmlns="" xmlns:a16="http://schemas.microsoft.com/office/drawing/2014/main" id="{E02F766B-E49B-4E3E-A23F-9FBE777A8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594" y="4464478"/>
            <a:ext cx="26851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C265CEC-C6EF-E878-05B9-C312B97FD5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902208" y="1571371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3600" b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en-US" sz="40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Thank you for your attention.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23983E1-46FF-6B33-199B-6E82E40174AE}"/>
              </a:ext>
            </a:extLst>
          </p:cNvPr>
          <p:cNvSpPr txBox="1"/>
          <p:nvPr/>
        </p:nvSpPr>
        <p:spPr>
          <a:xfrm>
            <a:off x="10045873" y="48607"/>
            <a:ext cx="11471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400" b="1" i="1" dirty="0" smtClean="0"/>
              <a:t>Diabetic foot</a:t>
            </a:r>
            <a:endParaRPr lang="az-Latn-AZ" sz="1400" i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319300" y="6658377"/>
            <a:ext cx="3449890" cy="1996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 smtClean="0"/>
              <a:t>Ph.dr.Azər Hümmətov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1391</TotalTime>
  <Words>1363</Words>
  <Application>Microsoft Office PowerPoint</Application>
  <PresentationFormat>Широкоэкранный</PresentationFormat>
  <Paragraphs>270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Times New Roman</vt:lpstr>
      <vt:lpstr>Wingdings</vt:lpstr>
      <vt:lpstr>Praktiki dərs şablonu 7</vt:lpstr>
      <vt:lpstr>     Diabetic foot</vt:lpstr>
      <vt:lpstr>     </vt:lpstr>
      <vt:lpstr>WIFI classification for the assessment of diabetic foot ulcers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     </vt:lpstr>
      <vt:lpstr>Differential diagnosis?</vt:lpstr>
      <vt:lpstr>     </vt:lpstr>
      <vt:lpstr>     </vt:lpstr>
      <vt:lpstr>     </vt:lpstr>
      <vt:lpstr>     </vt:lpstr>
      <vt:lpstr>Treatment methods</vt:lpstr>
      <vt:lpstr>Treatment methods</vt:lpstr>
      <vt:lpstr>Contraindications to the operation?</vt:lpstr>
      <vt:lpstr>Treatment approach </vt:lpstr>
      <vt:lpstr>Prognosis</vt:lpstr>
      <vt:lpstr>Prophylaxis</vt:lpstr>
      <vt:lpstr>Screening</vt:lpstr>
      <vt:lpstr>Follow up</vt:lpstr>
      <vt:lpstr>Rehabilitation</vt:lpstr>
      <vt:lpstr>Characteristics in special groups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AZER </cp:lastModifiedBy>
  <cp:revision>142</cp:revision>
  <dcterms:created xsi:type="dcterms:W3CDTF">2023-05-31T15:19:45Z</dcterms:created>
  <dcterms:modified xsi:type="dcterms:W3CDTF">2023-09-14T20:28:04Z</dcterms:modified>
</cp:coreProperties>
</file>