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78" r:id="rId16"/>
    <p:sldId id="280" r:id="rId17"/>
    <p:sldId id="282" r:id="rId18"/>
    <p:sldId id="293" r:id="rId19"/>
    <p:sldId id="294" r:id="rId20"/>
    <p:sldId id="281" r:id="rId21"/>
    <p:sldId id="284" r:id="rId22"/>
    <p:sldId id="295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BAF77D-3887-406A-B897-1A25D511BD8B}" type="doc">
      <dgm:prSet loTypeId="urn:microsoft.com/office/officeart/2005/8/layout/StepDownProcess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8929D30-4E2B-425C-A794-6A5DFEA05D24}">
      <dgm:prSet phldrT="[Text]"/>
      <dgm:spPr/>
      <dgm:t>
        <a:bodyPr/>
        <a:lstStyle/>
        <a:p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Adətən asimptomatik</a:t>
          </a:r>
          <a:endParaRPr lang="en-US" dirty="0"/>
        </a:p>
      </dgm:t>
    </dgm:pt>
    <dgm:pt modelId="{C13F7536-ACA3-4D15-B39E-A92620009629}" type="parTrans" cxnId="{3F227625-B776-401C-873D-6F152FCED65A}">
      <dgm:prSet/>
      <dgm:spPr/>
      <dgm:t>
        <a:bodyPr/>
        <a:lstStyle/>
        <a:p>
          <a:endParaRPr lang="en-US"/>
        </a:p>
      </dgm:t>
    </dgm:pt>
    <dgm:pt modelId="{664157D8-1134-4EE8-94C2-BE30409881A2}" type="sibTrans" cxnId="{3F227625-B776-401C-873D-6F152FCED65A}">
      <dgm:prSet/>
      <dgm:spPr/>
      <dgm:t>
        <a:bodyPr/>
        <a:lstStyle/>
        <a:p>
          <a:endParaRPr lang="en-US"/>
        </a:p>
      </dgm:t>
    </dgm:pt>
    <dgm:pt modelId="{DFE0327D-5D7D-452E-B21B-9E4DC385465F}">
      <dgm:prSet phldrT="[Text]"/>
      <dgm:spPr/>
      <dgm:t>
        <a:bodyPr/>
        <a:lstStyle/>
        <a:p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Xəstələrin yarısında proqressivləşir </a:t>
          </a:r>
          <a:endParaRPr lang="en-US" dirty="0"/>
        </a:p>
      </dgm:t>
    </dgm:pt>
    <dgm:pt modelId="{5B081F92-337D-4BC3-9AB9-9802AF7915EE}" type="parTrans" cxnId="{B8DDDB05-7F2D-4C3F-8FB6-52F5E3518891}">
      <dgm:prSet/>
      <dgm:spPr/>
      <dgm:t>
        <a:bodyPr/>
        <a:lstStyle/>
        <a:p>
          <a:endParaRPr lang="en-US"/>
        </a:p>
      </dgm:t>
    </dgm:pt>
    <dgm:pt modelId="{746C8BB3-06A2-4DD2-B8E1-AA89ADFCBF36}" type="sibTrans" cxnId="{B8DDDB05-7F2D-4C3F-8FB6-52F5E3518891}">
      <dgm:prSet/>
      <dgm:spPr/>
      <dgm:t>
        <a:bodyPr/>
        <a:lstStyle/>
        <a:p>
          <a:endParaRPr lang="en-US"/>
        </a:p>
      </dgm:t>
    </dgm:pt>
    <dgm:pt modelId="{2FC892D4-C2E2-4282-AFB5-E71B2DC4BFC1}">
      <dgm:prSet phldrT="[Text]" custT="1"/>
      <dgm:spPr/>
      <dgm:t>
        <a:bodyPr/>
        <a:lstStyle/>
        <a:p>
          <a:r>
            <a:rPr lang="az-Latn-A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1- geriyə dönən ödem</a:t>
          </a:r>
          <a:endParaRPr lang="en-US" sz="1600" b="1" dirty="0"/>
        </a:p>
      </dgm:t>
    </dgm:pt>
    <dgm:pt modelId="{01B667E7-BF72-4EEA-A8DC-33E0A7E71DEA}" type="parTrans" cxnId="{DDFD0282-C3F3-4B39-9C54-103028EBAC04}">
      <dgm:prSet/>
      <dgm:spPr/>
      <dgm:t>
        <a:bodyPr/>
        <a:lstStyle/>
        <a:p>
          <a:endParaRPr lang="en-US"/>
        </a:p>
      </dgm:t>
    </dgm:pt>
    <dgm:pt modelId="{0BDC713B-BE1F-496A-BDA6-142C8EA2483E}" type="sibTrans" cxnId="{DDFD0282-C3F3-4B39-9C54-103028EBAC04}">
      <dgm:prSet/>
      <dgm:spPr/>
      <dgm:t>
        <a:bodyPr/>
        <a:lstStyle/>
        <a:p>
          <a:endParaRPr lang="en-US"/>
        </a:p>
      </dgm:t>
    </dgm:pt>
    <dgm:pt modelId="{3B6B2B58-ABB1-459C-ABAD-7718BEE852B3}">
      <dgm:prSet phldrT="[Text]"/>
      <dgm:spPr/>
      <dgm:t>
        <a:bodyPr/>
        <a:lstStyle/>
        <a:p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1</a:t>
          </a:r>
          <a:r>
            <a:rPr lang="en-US" dirty="0">
              <a:latin typeface="Calibri" panose="020F0502020204030204" pitchFamily="34" charset="0"/>
              <a:ea typeface="Calibri" panose="020F0502020204030204" pitchFamily="34" charset="0"/>
            </a:rPr>
            <a:t>/</a:t>
          </a:r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3-də venoz yetməzlik </a:t>
          </a:r>
        </a:p>
        <a:p>
          <a:r>
            <a:rPr lang="az-Latn-AZ" dirty="0">
              <a:latin typeface="Calibri" panose="020F0502020204030204" pitchFamily="34" charset="0"/>
              <a:ea typeface="Calibri" panose="020F0502020204030204" pitchFamily="34" charset="0"/>
            </a:rPr>
            <a:t>(ödem, dəri dəyişkiliyi və xora) </a:t>
          </a:r>
          <a:endParaRPr lang="en-US" dirty="0"/>
        </a:p>
      </dgm:t>
    </dgm:pt>
    <dgm:pt modelId="{D7EA5791-541B-4DF0-BA71-1EF6B523FA8F}" type="parTrans" cxnId="{20554249-E0EC-4286-AD5C-F478A250A22F}">
      <dgm:prSet/>
      <dgm:spPr/>
      <dgm:t>
        <a:bodyPr/>
        <a:lstStyle/>
        <a:p>
          <a:endParaRPr lang="en-US"/>
        </a:p>
      </dgm:t>
    </dgm:pt>
    <dgm:pt modelId="{60C11D41-9C6B-4657-8414-9104979ABEC6}" type="sibTrans" cxnId="{20554249-E0EC-4286-AD5C-F478A250A22F}">
      <dgm:prSet/>
      <dgm:spPr/>
      <dgm:t>
        <a:bodyPr/>
        <a:lstStyle/>
        <a:p>
          <a:endParaRPr lang="en-US"/>
        </a:p>
      </dgm:t>
    </dgm:pt>
    <dgm:pt modelId="{E6FB6FE2-BB4A-416F-A23A-B45F431FB7FF}">
      <dgm:prSet phldrT="[Text]" custT="1"/>
      <dgm:spPr/>
      <dgm:t>
        <a:bodyPr/>
        <a:lstStyle/>
        <a:p>
          <a:r>
            <a:rPr lang="az-Latn-AZ" sz="1600" b="1" dirty="0">
              <a:latin typeface="Calibri" panose="020F0502020204030204" pitchFamily="34" charset="0"/>
              <a:ea typeface="Times New Roman" panose="02020603050405020304" pitchFamily="18" charset="0"/>
            </a:rPr>
            <a:t>70% -də xoralar residiv verir </a:t>
          </a:r>
          <a:endParaRPr lang="en-US" sz="1600" b="1" dirty="0"/>
        </a:p>
      </dgm:t>
    </dgm:pt>
    <dgm:pt modelId="{1C9EED20-806D-4BE7-B582-83E2651F2FA9}" type="parTrans" cxnId="{A8CD9F52-0C04-42AB-98FD-6978F2AB5831}">
      <dgm:prSet/>
      <dgm:spPr/>
      <dgm:t>
        <a:bodyPr/>
        <a:lstStyle/>
        <a:p>
          <a:endParaRPr lang="en-US"/>
        </a:p>
      </dgm:t>
    </dgm:pt>
    <dgm:pt modelId="{1E1B2E47-6C05-4A86-9813-0C804E6469A5}" type="sibTrans" cxnId="{A8CD9F52-0C04-42AB-98FD-6978F2AB5831}">
      <dgm:prSet/>
      <dgm:spPr/>
      <dgm:t>
        <a:bodyPr/>
        <a:lstStyle/>
        <a:p>
          <a:endParaRPr lang="en-US"/>
        </a:p>
      </dgm:t>
    </dgm:pt>
    <dgm:pt modelId="{FEA56474-A3B2-4094-B0CF-BE622078500A}">
      <dgm:prSet phldrT="[Text]" custT="1"/>
      <dgm:spPr/>
      <dgm:t>
        <a:bodyPr/>
        <a:lstStyle/>
        <a:p>
          <a:r>
            <a:rPr lang="az-Latn-AZ" sz="1600" b="1" dirty="0">
              <a:latin typeface="Calibri" panose="020F0502020204030204" pitchFamily="34" charset="0"/>
              <a:ea typeface="Times New Roman" panose="02020603050405020304" pitchFamily="18" charset="0"/>
            </a:rPr>
            <a:t>50%-də xoralar çətin sağalır</a:t>
          </a:r>
          <a:endParaRPr lang="en-US" sz="1600" b="1" dirty="0"/>
        </a:p>
      </dgm:t>
    </dgm:pt>
    <dgm:pt modelId="{8267F832-F019-4DFC-AFD3-597E7CBA36D1}" type="parTrans" cxnId="{1AC9164B-2778-4D2F-BDD8-2A8CE3D9811B}">
      <dgm:prSet/>
      <dgm:spPr/>
      <dgm:t>
        <a:bodyPr/>
        <a:lstStyle/>
        <a:p>
          <a:endParaRPr lang="en-US"/>
        </a:p>
      </dgm:t>
    </dgm:pt>
    <dgm:pt modelId="{7AA5ECF3-D502-4117-9E1C-441BC5C82DF6}" type="sibTrans" cxnId="{1AC9164B-2778-4D2F-BDD8-2A8CE3D9811B}">
      <dgm:prSet/>
      <dgm:spPr/>
      <dgm:t>
        <a:bodyPr/>
        <a:lstStyle/>
        <a:p>
          <a:endParaRPr lang="en-US"/>
        </a:p>
      </dgm:t>
    </dgm:pt>
    <dgm:pt modelId="{604EDF9E-3B6D-432A-A379-21A7439D736A}">
      <dgm:prSet custT="1"/>
      <dgm:spPr/>
      <dgm:t>
        <a:bodyPr/>
        <a:lstStyle/>
        <a:p>
          <a:r>
            <a:rPr lang="az-Latn-A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2 – daimi ödem</a:t>
          </a:r>
          <a:endParaRPr lang="en-US" sz="1600" b="1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C54B330-DB25-473B-BAE7-9E68EFCAAF0D}" type="parTrans" cxnId="{7EBE86F5-25A5-49E7-91F3-CC5D3D0B1A84}">
      <dgm:prSet/>
      <dgm:spPr/>
      <dgm:t>
        <a:bodyPr/>
        <a:lstStyle/>
        <a:p>
          <a:endParaRPr lang="en-US"/>
        </a:p>
      </dgm:t>
    </dgm:pt>
    <dgm:pt modelId="{34705EA7-B9F7-47FB-A15D-BACDB2A0891C}" type="sibTrans" cxnId="{7EBE86F5-25A5-49E7-91F3-CC5D3D0B1A84}">
      <dgm:prSet/>
      <dgm:spPr/>
      <dgm:t>
        <a:bodyPr/>
        <a:lstStyle/>
        <a:p>
          <a:endParaRPr lang="en-US"/>
        </a:p>
      </dgm:t>
    </dgm:pt>
    <dgm:pt modelId="{3ADF3954-EC07-4FEA-8997-482AF4DAD20C}">
      <dgm:prSet custT="1"/>
      <dgm:spPr/>
      <dgm:t>
        <a:bodyPr/>
        <a:lstStyle/>
        <a:p>
          <a:r>
            <a:rPr lang="az-Latn-A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3 – xoraların əmələ gəlməsi</a:t>
          </a:r>
          <a:endParaRPr lang="en-US" sz="1600" b="1" dirty="0">
            <a:effectLst/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C05DBDAB-3032-4181-B46A-F9EE852116DD}" type="parTrans" cxnId="{BD02D885-F9FD-459F-BB75-2EB613A69688}">
      <dgm:prSet/>
      <dgm:spPr/>
      <dgm:t>
        <a:bodyPr/>
        <a:lstStyle/>
        <a:p>
          <a:endParaRPr lang="en-US"/>
        </a:p>
      </dgm:t>
    </dgm:pt>
    <dgm:pt modelId="{F436B9D3-95A8-4843-AA59-150000EDF9C8}" type="sibTrans" cxnId="{BD02D885-F9FD-459F-BB75-2EB613A69688}">
      <dgm:prSet/>
      <dgm:spPr/>
      <dgm:t>
        <a:bodyPr/>
        <a:lstStyle/>
        <a:p>
          <a:endParaRPr lang="en-US"/>
        </a:p>
      </dgm:t>
    </dgm:pt>
    <dgm:pt modelId="{4D137440-E605-4BD2-9E46-10544C535103}" type="pres">
      <dgm:prSet presAssocID="{D9BAF77D-3887-406A-B897-1A25D511BD8B}" presName="rootnode" presStyleCnt="0">
        <dgm:presLayoutVars>
          <dgm:chMax/>
          <dgm:chPref/>
          <dgm:dir/>
          <dgm:animLvl val="lvl"/>
        </dgm:presLayoutVars>
      </dgm:prSet>
      <dgm:spPr/>
    </dgm:pt>
    <dgm:pt modelId="{06E4C9EE-40BD-4214-A7EF-5A24966F5C4F}" type="pres">
      <dgm:prSet presAssocID="{58929D30-4E2B-425C-A794-6A5DFEA05D24}" presName="composite" presStyleCnt="0"/>
      <dgm:spPr/>
    </dgm:pt>
    <dgm:pt modelId="{C7EAC20F-7AAF-48FB-A3A2-0B2319459E61}" type="pres">
      <dgm:prSet presAssocID="{58929D30-4E2B-425C-A794-6A5DFEA05D24}" presName="bentUpArrow1" presStyleLbl="alignImgPlace1" presStyleIdx="0" presStyleCnt="2" custScaleX="77926" custScaleY="55543" custLinFactNeighborX="4434" custLinFactNeighborY="-37020"/>
      <dgm:spPr/>
    </dgm:pt>
    <dgm:pt modelId="{3532F235-0428-4399-8D30-C15EA251D726}" type="pres">
      <dgm:prSet presAssocID="{58929D30-4E2B-425C-A794-6A5DFEA05D24}" presName="ParentText" presStyleLbl="node1" presStyleIdx="0" presStyleCnt="3" custScaleX="88407" custScaleY="44938" custLinFactNeighborX="-9203" custLinFactNeighborY="9562">
        <dgm:presLayoutVars>
          <dgm:chMax val="1"/>
          <dgm:chPref val="1"/>
          <dgm:bulletEnabled val="1"/>
        </dgm:presLayoutVars>
      </dgm:prSet>
      <dgm:spPr/>
    </dgm:pt>
    <dgm:pt modelId="{73E8E254-7FAA-453F-A4A9-103704C554FD}" type="pres">
      <dgm:prSet presAssocID="{58929D30-4E2B-425C-A794-6A5DFEA05D24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51F34339-E69B-40F6-AEBA-5A5F7937E476}" type="pres">
      <dgm:prSet presAssocID="{664157D8-1134-4EE8-94C2-BE30409881A2}" presName="sibTrans" presStyleCnt="0"/>
      <dgm:spPr/>
    </dgm:pt>
    <dgm:pt modelId="{62FF2A02-80B2-4C91-B2E7-4461EBE6BB71}" type="pres">
      <dgm:prSet presAssocID="{DFE0327D-5D7D-452E-B21B-9E4DC385465F}" presName="composite" presStyleCnt="0"/>
      <dgm:spPr/>
    </dgm:pt>
    <dgm:pt modelId="{805C6F0A-5377-44E8-98CF-2690C2C1336E}" type="pres">
      <dgm:prSet presAssocID="{DFE0327D-5D7D-452E-B21B-9E4DC385465F}" presName="bentUpArrow1" presStyleLbl="alignImgPlace1" presStyleIdx="1" presStyleCnt="2" custScaleX="51797" custScaleY="89714" custLinFactNeighborX="0" custLinFactNeighborY="-21317"/>
      <dgm:spPr/>
    </dgm:pt>
    <dgm:pt modelId="{9B2B7152-E035-4C83-8B4C-C958795D97E1}" type="pres">
      <dgm:prSet presAssocID="{DFE0327D-5D7D-452E-B21B-9E4DC385465F}" presName="ParentText" presStyleLbl="node1" presStyleIdx="1" presStyleCnt="3" custScaleX="86305" custScaleY="58449" custLinFactNeighborX="-7111" custLinFactNeighborY="478">
        <dgm:presLayoutVars>
          <dgm:chMax val="1"/>
          <dgm:chPref val="1"/>
          <dgm:bulletEnabled val="1"/>
        </dgm:presLayoutVars>
      </dgm:prSet>
      <dgm:spPr/>
    </dgm:pt>
    <dgm:pt modelId="{87CC1B58-AA58-483A-A97D-5DA2A1C4ED37}" type="pres">
      <dgm:prSet presAssocID="{DFE0327D-5D7D-452E-B21B-9E4DC385465F}" presName="ChildText" presStyleLbl="revTx" presStyleIdx="1" presStyleCnt="3" custScaleX="139896" custLinFactNeighborX="3596" custLinFactNeighborY="3124">
        <dgm:presLayoutVars>
          <dgm:chMax val="0"/>
          <dgm:chPref val="0"/>
          <dgm:bulletEnabled val="1"/>
        </dgm:presLayoutVars>
      </dgm:prSet>
      <dgm:spPr/>
    </dgm:pt>
    <dgm:pt modelId="{69176E88-1713-4DE6-B04E-8C6D7CDAB913}" type="pres">
      <dgm:prSet presAssocID="{746C8BB3-06A2-4DD2-B8E1-AA89ADFCBF36}" presName="sibTrans" presStyleCnt="0"/>
      <dgm:spPr/>
    </dgm:pt>
    <dgm:pt modelId="{9BBD6234-F10E-471D-911E-7ADA2A3C572B}" type="pres">
      <dgm:prSet presAssocID="{3B6B2B58-ABB1-459C-ABAD-7718BEE852B3}" presName="composite" presStyleCnt="0"/>
      <dgm:spPr/>
    </dgm:pt>
    <dgm:pt modelId="{CD084F5C-CBCA-4706-989B-5D0B1FC009AC}" type="pres">
      <dgm:prSet presAssocID="{3B6B2B58-ABB1-459C-ABAD-7718BEE852B3}" presName="ParentText" presStyleLbl="node1" presStyleIdx="2" presStyleCnt="3" custScaleX="124498" custScaleY="68664" custLinFactNeighborX="-21334">
        <dgm:presLayoutVars>
          <dgm:chMax val="1"/>
          <dgm:chPref val="1"/>
          <dgm:bulletEnabled val="1"/>
        </dgm:presLayoutVars>
      </dgm:prSet>
      <dgm:spPr/>
    </dgm:pt>
    <dgm:pt modelId="{4F344C7B-F4FC-4B36-BFE7-CBC4FCC785F0}" type="pres">
      <dgm:prSet presAssocID="{3B6B2B58-ABB1-459C-ABAD-7718BEE852B3}" presName="FinalChildText" presStyleLbl="revTx" presStyleIdx="2" presStyleCnt="3" custScaleX="114926" custLinFactNeighborX="-6384" custLinFactNeighborY="-746">
        <dgm:presLayoutVars>
          <dgm:chMax val="0"/>
          <dgm:chPref val="0"/>
          <dgm:bulletEnabled val="1"/>
        </dgm:presLayoutVars>
      </dgm:prSet>
      <dgm:spPr/>
    </dgm:pt>
  </dgm:ptLst>
  <dgm:cxnLst>
    <dgm:cxn modelId="{74788D04-AF19-421C-82DA-8D51E706BBB6}" type="presOf" srcId="{3B6B2B58-ABB1-459C-ABAD-7718BEE852B3}" destId="{CD084F5C-CBCA-4706-989B-5D0B1FC009AC}" srcOrd="0" destOrd="0" presId="urn:microsoft.com/office/officeart/2005/8/layout/StepDownProcess"/>
    <dgm:cxn modelId="{B8DDDB05-7F2D-4C3F-8FB6-52F5E3518891}" srcId="{D9BAF77D-3887-406A-B897-1A25D511BD8B}" destId="{DFE0327D-5D7D-452E-B21B-9E4DC385465F}" srcOrd="1" destOrd="0" parTransId="{5B081F92-337D-4BC3-9AB9-9802AF7915EE}" sibTransId="{746C8BB3-06A2-4DD2-B8E1-AA89ADFCBF36}"/>
    <dgm:cxn modelId="{92F08D12-B47A-4062-8ABC-87503D46E00A}" type="presOf" srcId="{3ADF3954-EC07-4FEA-8997-482AF4DAD20C}" destId="{87CC1B58-AA58-483A-A97D-5DA2A1C4ED37}" srcOrd="0" destOrd="2" presId="urn:microsoft.com/office/officeart/2005/8/layout/StepDownProcess"/>
    <dgm:cxn modelId="{3F227625-B776-401C-873D-6F152FCED65A}" srcId="{D9BAF77D-3887-406A-B897-1A25D511BD8B}" destId="{58929D30-4E2B-425C-A794-6A5DFEA05D24}" srcOrd="0" destOrd="0" parTransId="{C13F7536-ACA3-4D15-B39E-A92620009629}" sibTransId="{664157D8-1134-4EE8-94C2-BE30409881A2}"/>
    <dgm:cxn modelId="{453AE729-5B5E-4B06-80B8-7E623AEC891D}" type="presOf" srcId="{FEA56474-A3B2-4094-B0CF-BE622078500A}" destId="{4F344C7B-F4FC-4B36-BFE7-CBC4FCC785F0}" srcOrd="0" destOrd="1" presId="urn:microsoft.com/office/officeart/2005/8/layout/StepDownProcess"/>
    <dgm:cxn modelId="{F3451E2C-AB72-4A49-8A47-7E4293B59ED9}" type="presOf" srcId="{2FC892D4-C2E2-4282-AFB5-E71B2DC4BFC1}" destId="{87CC1B58-AA58-483A-A97D-5DA2A1C4ED37}" srcOrd="0" destOrd="0" presId="urn:microsoft.com/office/officeart/2005/8/layout/StepDownProcess"/>
    <dgm:cxn modelId="{20554249-E0EC-4286-AD5C-F478A250A22F}" srcId="{D9BAF77D-3887-406A-B897-1A25D511BD8B}" destId="{3B6B2B58-ABB1-459C-ABAD-7718BEE852B3}" srcOrd="2" destOrd="0" parTransId="{D7EA5791-541B-4DF0-BA71-1EF6B523FA8F}" sibTransId="{60C11D41-9C6B-4657-8414-9104979ABEC6}"/>
    <dgm:cxn modelId="{1AC9164B-2778-4D2F-BDD8-2A8CE3D9811B}" srcId="{3B6B2B58-ABB1-459C-ABAD-7718BEE852B3}" destId="{FEA56474-A3B2-4094-B0CF-BE622078500A}" srcOrd="1" destOrd="0" parTransId="{8267F832-F019-4DFC-AFD3-597E7CBA36D1}" sibTransId="{7AA5ECF3-D502-4117-9E1C-441BC5C82DF6}"/>
    <dgm:cxn modelId="{A8CD9F52-0C04-42AB-98FD-6978F2AB5831}" srcId="{3B6B2B58-ABB1-459C-ABAD-7718BEE852B3}" destId="{E6FB6FE2-BB4A-416F-A23A-B45F431FB7FF}" srcOrd="0" destOrd="0" parTransId="{1C9EED20-806D-4BE7-B582-83E2651F2FA9}" sibTransId="{1E1B2E47-6C05-4A86-9813-0C804E6469A5}"/>
    <dgm:cxn modelId="{629AB85A-FE8E-48C6-B1F7-6947052D285C}" type="presOf" srcId="{58929D30-4E2B-425C-A794-6A5DFEA05D24}" destId="{3532F235-0428-4399-8D30-C15EA251D726}" srcOrd="0" destOrd="0" presId="urn:microsoft.com/office/officeart/2005/8/layout/StepDownProcess"/>
    <dgm:cxn modelId="{DDFD0282-C3F3-4B39-9C54-103028EBAC04}" srcId="{DFE0327D-5D7D-452E-B21B-9E4DC385465F}" destId="{2FC892D4-C2E2-4282-AFB5-E71B2DC4BFC1}" srcOrd="0" destOrd="0" parTransId="{01B667E7-BF72-4EEA-A8DC-33E0A7E71DEA}" sibTransId="{0BDC713B-BE1F-496A-BDA6-142C8EA2483E}"/>
    <dgm:cxn modelId="{BD02D885-F9FD-459F-BB75-2EB613A69688}" srcId="{DFE0327D-5D7D-452E-B21B-9E4DC385465F}" destId="{3ADF3954-EC07-4FEA-8997-482AF4DAD20C}" srcOrd="2" destOrd="0" parTransId="{C05DBDAB-3032-4181-B46A-F9EE852116DD}" sibTransId="{F436B9D3-95A8-4843-AA59-150000EDF9C8}"/>
    <dgm:cxn modelId="{4ADEFC89-1FDF-451D-98CF-90DDD4901772}" type="presOf" srcId="{604EDF9E-3B6D-432A-A379-21A7439D736A}" destId="{87CC1B58-AA58-483A-A97D-5DA2A1C4ED37}" srcOrd="0" destOrd="1" presId="urn:microsoft.com/office/officeart/2005/8/layout/StepDownProcess"/>
    <dgm:cxn modelId="{4EF07D92-2C1E-4E0B-BE45-C820BE88A5B8}" type="presOf" srcId="{D9BAF77D-3887-406A-B897-1A25D511BD8B}" destId="{4D137440-E605-4BD2-9E46-10544C535103}" srcOrd="0" destOrd="0" presId="urn:microsoft.com/office/officeart/2005/8/layout/StepDownProcess"/>
    <dgm:cxn modelId="{420FE897-1143-469D-83B4-3D97BBEC76F5}" type="presOf" srcId="{DFE0327D-5D7D-452E-B21B-9E4DC385465F}" destId="{9B2B7152-E035-4C83-8B4C-C958795D97E1}" srcOrd="0" destOrd="0" presId="urn:microsoft.com/office/officeart/2005/8/layout/StepDownProcess"/>
    <dgm:cxn modelId="{1ACB01AA-F27F-4DBA-9401-593BFF96904D}" type="presOf" srcId="{E6FB6FE2-BB4A-416F-A23A-B45F431FB7FF}" destId="{4F344C7B-F4FC-4B36-BFE7-CBC4FCC785F0}" srcOrd="0" destOrd="0" presId="urn:microsoft.com/office/officeart/2005/8/layout/StepDownProcess"/>
    <dgm:cxn modelId="{7EBE86F5-25A5-49E7-91F3-CC5D3D0B1A84}" srcId="{DFE0327D-5D7D-452E-B21B-9E4DC385465F}" destId="{604EDF9E-3B6D-432A-A379-21A7439D736A}" srcOrd="1" destOrd="0" parTransId="{2C54B330-DB25-473B-BAE7-9E68EFCAAF0D}" sibTransId="{34705EA7-B9F7-47FB-A15D-BACDB2A0891C}"/>
    <dgm:cxn modelId="{A4EDE97C-878A-4B4A-B5A2-2039C0CB5559}" type="presParOf" srcId="{4D137440-E605-4BD2-9E46-10544C535103}" destId="{06E4C9EE-40BD-4214-A7EF-5A24966F5C4F}" srcOrd="0" destOrd="0" presId="urn:microsoft.com/office/officeart/2005/8/layout/StepDownProcess"/>
    <dgm:cxn modelId="{F7D37B4D-A0B7-4477-BBA9-2B4AA9A509B3}" type="presParOf" srcId="{06E4C9EE-40BD-4214-A7EF-5A24966F5C4F}" destId="{C7EAC20F-7AAF-48FB-A3A2-0B2319459E61}" srcOrd="0" destOrd="0" presId="urn:microsoft.com/office/officeart/2005/8/layout/StepDownProcess"/>
    <dgm:cxn modelId="{D30B7E1D-2A48-41C7-8EA7-3A445AB62BA6}" type="presParOf" srcId="{06E4C9EE-40BD-4214-A7EF-5A24966F5C4F}" destId="{3532F235-0428-4399-8D30-C15EA251D726}" srcOrd="1" destOrd="0" presId="urn:microsoft.com/office/officeart/2005/8/layout/StepDownProcess"/>
    <dgm:cxn modelId="{1F10125E-E651-4E86-89D2-95F7482BE853}" type="presParOf" srcId="{06E4C9EE-40BD-4214-A7EF-5A24966F5C4F}" destId="{73E8E254-7FAA-453F-A4A9-103704C554FD}" srcOrd="2" destOrd="0" presId="urn:microsoft.com/office/officeart/2005/8/layout/StepDownProcess"/>
    <dgm:cxn modelId="{2259B6F1-92B8-4BE1-8722-E29B68BE5ADE}" type="presParOf" srcId="{4D137440-E605-4BD2-9E46-10544C535103}" destId="{51F34339-E69B-40F6-AEBA-5A5F7937E476}" srcOrd="1" destOrd="0" presId="urn:microsoft.com/office/officeart/2005/8/layout/StepDownProcess"/>
    <dgm:cxn modelId="{DAAF5C4C-9937-4C67-AA1B-5C8B84B77526}" type="presParOf" srcId="{4D137440-E605-4BD2-9E46-10544C535103}" destId="{62FF2A02-80B2-4C91-B2E7-4461EBE6BB71}" srcOrd="2" destOrd="0" presId="urn:microsoft.com/office/officeart/2005/8/layout/StepDownProcess"/>
    <dgm:cxn modelId="{8D77F95A-B489-4A65-BD40-03CAF8A7F407}" type="presParOf" srcId="{62FF2A02-80B2-4C91-B2E7-4461EBE6BB71}" destId="{805C6F0A-5377-44E8-98CF-2690C2C1336E}" srcOrd="0" destOrd="0" presId="urn:microsoft.com/office/officeart/2005/8/layout/StepDownProcess"/>
    <dgm:cxn modelId="{92D054CA-DECD-4E18-8BE7-2372956A6C91}" type="presParOf" srcId="{62FF2A02-80B2-4C91-B2E7-4461EBE6BB71}" destId="{9B2B7152-E035-4C83-8B4C-C958795D97E1}" srcOrd="1" destOrd="0" presId="urn:microsoft.com/office/officeart/2005/8/layout/StepDownProcess"/>
    <dgm:cxn modelId="{894E7D35-AB8E-4CA3-931D-5967106064DD}" type="presParOf" srcId="{62FF2A02-80B2-4C91-B2E7-4461EBE6BB71}" destId="{87CC1B58-AA58-483A-A97D-5DA2A1C4ED37}" srcOrd="2" destOrd="0" presId="urn:microsoft.com/office/officeart/2005/8/layout/StepDownProcess"/>
    <dgm:cxn modelId="{C5918BEA-0E03-42F5-8B3C-A978AED252CA}" type="presParOf" srcId="{4D137440-E605-4BD2-9E46-10544C535103}" destId="{69176E88-1713-4DE6-B04E-8C6D7CDAB913}" srcOrd="3" destOrd="0" presId="urn:microsoft.com/office/officeart/2005/8/layout/StepDownProcess"/>
    <dgm:cxn modelId="{ECE3D948-DEB1-4874-AB8D-64AD168A0B9B}" type="presParOf" srcId="{4D137440-E605-4BD2-9E46-10544C535103}" destId="{9BBD6234-F10E-471D-911E-7ADA2A3C572B}" srcOrd="4" destOrd="0" presId="urn:microsoft.com/office/officeart/2005/8/layout/StepDownProcess"/>
    <dgm:cxn modelId="{D7D2A719-C372-4298-A3AE-8DD0F9CA9F75}" type="presParOf" srcId="{9BBD6234-F10E-471D-911E-7ADA2A3C572B}" destId="{CD084F5C-CBCA-4706-989B-5D0B1FC009AC}" srcOrd="0" destOrd="0" presId="urn:microsoft.com/office/officeart/2005/8/layout/StepDownProcess"/>
    <dgm:cxn modelId="{47A64923-81AA-4D9C-BAE2-87E8986933A8}" type="presParOf" srcId="{9BBD6234-F10E-471D-911E-7ADA2A3C572B}" destId="{4F344C7B-F4FC-4B36-BFE7-CBC4FCC785F0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4E9056-5450-4E21-BE47-89B86F2969DD}" type="doc">
      <dgm:prSet loTypeId="urn:microsoft.com/office/officeart/2005/8/layout/hierarchy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D89C32A9-65E2-44D7-A4E3-8BB6D6F2A945}">
      <dgm:prSet phldrT="[Text]"/>
      <dgm:spPr/>
      <dgm:t>
        <a:bodyPr/>
        <a:lstStyle/>
        <a:p>
          <a:r>
            <a:rPr lang="az-Latn-AZ" dirty="0"/>
            <a:t>Xarakterik şikayətlər, </a:t>
          </a:r>
        </a:p>
        <a:p>
          <a:r>
            <a:rPr lang="az-Latn-AZ" dirty="0"/>
            <a:t>Teleangioektaziya, </a:t>
          </a:r>
        </a:p>
        <a:p>
          <a:r>
            <a:rPr lang="az-Latn-AZ" dirty="0"/>
            <a:t>Retikulyar venalar</a:t>
          </a:r>
        </a:p>
        <a:p>
          <a:r>
            <a:rPr lang="az-Latn-AZ" dirty="0"/>
            <a:t>Varikoz</a:t>
          </a:r>
        </a:p>
        <a:p>
          <a:r>
            <a:rPr lang="az-Latn-AZ" dirty="0"/>
            <a:t>  Ödem,</a:t>
          </a:r>
        </a:p>
        <a:p>
          <a:r>
            <a:rPr lang="az-Latn-AZ" dirty="0"/>
            <a:t> Ekzema, </a:t>
          </a:r>
        </a:p>
        <a:p>
          <a:r>
            <a:rPr lang="az-Latn-AZ" dirty="0"/>
            <a:t>Piqmentasiya,</a:t>
          </a:r>
        </a:p>
        <a:p>
          <a:r>
            <a:rPr lang="az-Latn-AZ" dirty="0"/>
            <a:t> Lipodermatoskleroz,</a:t>
          </a:r>
        </a:p>
        <a:p>
          <a:r>
            <a:rPr lang="az-Latn-AZ" dirty="0"/>
            <a:t> Xoralar və s.</a:t>
          </a:r>
          <a:endParaRPr lang="en-US" dirty="0"/>
        </a:p>
      </dgm:t>
    </dgm:pt>
    <dgm:pt modelId="{981B4D9A-3E85-4C9C-AA01-96416C3C3AB7}" type="parTrans" cxnId="{52EB919E-A632-4A01-9F92-4D5A39BA189E}">
      <dgm:prSet/>
      <dgm:spPr/>
      <dgm:t>
        <a:bodyPr/>
        <a:lstStyle/>
        <a:p>
          <a:endParaRPr lang="en-US"/>
        </a:p>
      </dgm:t>
    </dgm:pt>
    <dgm:pt modelId="{4098E39E-09D1-478A-86CD-3179F13D5741}" type="sibTrans" cxnId="{52EB919E-A632-4A01-9F92-4D5A39BA189E}">
      <dgm:prSet/>
      <dgm:spPr/>
      <dgm:t>
        <a:bodyPr/>
        <a:lstStyle/>
        <a:p>
          <a:endParaRPr lang="en-US"/>
        </a:p>
      </dgm:t>
    </dgm:pt>
    <dgm:pt modelId="{88E25AD3-4A25-426C-859B-947D1ACC0AC4}">
      <dgm:prSet phldrT="[Text]" custT="1"/>
      <dgm:spPr/>
      <dgm:t>
        <a:bodyPr/>
        <a:lstStyle/>
        <a:p>
          <a:r>
            <a:rPr lang="az-Latn-AZ" sz="2800" b="1" dirty="0"/>
            <a:t>Görüntüləmədə və ya funksiyonal müayinələrdə </a:t>
          </a:r>
          <a:endParaRPr lang="en-US" sz="2800" b="1" dirty="0"/>
        </a:p>
      </dgm:t>
    </dgm:pt>
    <dgm:pt modelId="{012E63EC-718D-41D5-B7DD-2104AB30AC9A}" type="parTrans" cxnId="{A1BD026D-BE7D-4493-924C-2AF1BD7356C4}">
      <dgm:prSet/>
      <dgm:spPr/>
      <dgm:t>
        <a:bodyPr/>
        <a:lstStyle/>
        <a:p>
          <a:endParaRPr lang="en-US"/>
        </a:p>
      </dgm:t>
    </dgm:pt>
    <dgm:pt modelId="{02A391CA-6C4B-42C7-99EA-312056A09283}" type="sibTrans" cxnId="{A1BD026D-BE7D-4493-924C-2AF1BD7356C4}">
      <dgm:prSet/>
      <dgm:spPr/>
      <dgm:t>
        <a:bodyPr/>
        <a:lstStyle/>
        <a:p>
          <a:endParaRPr lang="en-US"/>
        </a:p>
      </dgm:t>
    </dgm:pt>
    <dgm:pt modelId="{C1481209-960F-4D8F-8C69-EE346647C0B7}">
      <dgm:prSet phldrT="[Text]"/>
      <dgm:spPr/>
      <dgm:t>
        <a:bodyPr/>
        <a:lstStyle/>
        <a:p>
          <a:r>
            <a:rPr lang="az-Latn-AZ" dirty="0"/>
            <a:t> Venoz patologiya əlamətləri (reflüks, genişlənmə,mənfəzdə darlama, divarda dəyişiklik və s)</a:t>
          </a:r>
          <a:endParaRPr lang="en-US" dirty="0"/>
        </a:p>
      </dgm:t>
    </dgm:pt>
    <dgm:pt modelId="{913B1CB7-11DE-4259-856F-4C78BF3FDD87}" type="parTrans" cxnId="{C92E8F45-AB9D-45E0-8DA2-F3D9CB7D7109}">
      <dgm:prSet/>
      <dgm:spPr/>
      <dgm:t>
        <a:bodyPr/>
        <a:lstStyle/>
        <a:p>
          <a:endParaRPr lang="en-US"/>
        </a:p>
      </dgm:t>
    </dgm:pt>
    <dgm:pt modelId="{549ABDD6-4E2C-4EBC-A640-8AC9D5B2EB9B}" type="sibTrans" cxnId="{C92E8F45-AB9D-45E0-8DA2-F3D9CB7D7109}">
      <dgm:prSet/>
      <dgm:spPr/>
      <dgm:t>
        <a:bodyPr/>
        <a:lstStyle/>
        <a:p>
          <a:endParaRPr lang="en-US"/>
        </a:p>
      </dgm:t>
    </dgm:pt>
    <dgm:pt modelId="{8C608496-209D-45DA-9B09-0A53802970EC}">
      <dgm:prSet phldrT="[Text]" custT="1"/>
      <dgm:spPr/>
      <dgm:t>
        <a:bodyPr/>
        <a:lstStyle/>
        <a:p>
          <a:r>
            <a:rPr lang="az-Latn-AZ" sz="4000" b="1" dirty="0"/>
            <a:t>Klinik əlamətlər</a:t>
          </a:r>
          <a:endParaRPr lang="en-US" sz="4000" b="1" dirty="0"/>
        </a:p>
      </dgm:t>
    </dgm:pt>
    <dgm:pt modelId="{6B266888-9C4B-496F-BB88-8442277D6FF7}" type="sibTrans" cxnId="{93BBC7AA-1BE8-4DCF-9D9F-B7A708683CD0}">
      <dgm:prSet/>
      <dgm:spPr/>
      <dgm:t>
        <a:bodyPr/>
        <a:lstStyle/>
        <a:p>
          <a:endParaRPr lang="en-US"/>
        </a:p>
      </dgm:t>
    </dgm:pt>
    <dgm:pt modelId="{DE73085F-9C1D-4767-8F01-D86DB85F19FA}" type="parTrans" cxnId="{93BBC7AA-1BE8-4DCF-9D9F-B7A708683CD0}">
      <dgm:prSet/>
      <dgm:spPr/>
      <dgm:t>
        <a:bodyPr/>
        <a:lstStyle/>
        <a:p>
          <a:endParaRPr lang="en-US"/>
        </a:p>
      </dgm:t>
    </dgm:pt>
    <dgm:pt modelId="{08C1D353-3983-45C5-BD33-736300FCCBE0}" type="pres">
      <dgm:prSet presAssocID="{8F4E9056-5450-4E21-BE47-89B86F2969D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81E4EA-6249-4DDC-9B1B-298BA9AF6F77}" type="pres">
      <dgm:prSet presAssocID="{8C608496-209D-45DA-9B09-0A53802970EC}" presName="root" presStyleCnt="0"/>
      <dgm:spPr/>
    </dgm:pt>
    <dgm:pt modelId="{FF35E1EE-B012-41B5-A32C-4878BDFB47DC}" type="pres">
      <dgm:prSet presAssocID="{8C608496-209D-45DA-9B09-0A53802970EC}" presName="rootComposite" presStyleCnt="0"/>
      <dgm:spPr/>
    </dgm:pt>
    <dgm:pt modelId="{D27BFCD7-37BA-4833-84D2-149964739066}" type="pres">
      <dgm:prSet presAssocID="{8C608496-209D-45DA-9B09-0A53802970EC}" presName="rootText" presStyleLbl="node1" presStyleIdx="0" presStyleCnt="2" custScaleY="41573"/>
      <dgm:spPr/>
    </dgm:pt>
    <dgm:pt modelId="{328527F7-ED54-4646-BBA7-A6629F81E130}" type="pres">
      <dgm:prSet presAssocID="{8C608496-209D-45DA-9B09-0A53802970EC}" presName="rootConnector" presStyleLbl="node1" presStyleIdx="0" presStyleCnt="2"/>
      <dgm:spPr/>
    </dgm:pt>
    <dgm:pt modelId="{449A9F44-CE59-42A0-995C-324E9BA51289}" type="pres">
      <dgm:prSet presAssocID="{8C608496-209D-45DA-9B09-0A53802970EC}" presName="childShape" presStyleCnt="0"/>
      <dgm:spPr/>
    </dgm:pt>
    <dgm:pt modelId="{60CE31EE-8209-449A-8AAC-48D1D2662E2A}" type="pres">
      <dgm:prSet presAssocID="{981B4D9A-3E85-4C9C-AA01-96416C3C3AB7}" presName="Name13" presStyleLbl="parChTrans1D2" presStyleIdx="0" presStyleCnt="2"/>
      <dgm:spPr/>
    </dgm:pt>
    <dgm:pt modelId="{EAC8A40A-7AC2-4438-A2C9-F78FE331E8D1}" type="pres">
      <dgm:prSet presAssocID="{D89C32A9-65E2-44D7-A4E3-8BB6D6F2A945}" presName="childText" presStyleLbl="bgAcc1" presStyleIdx="0" presStyleCnt="2" custScaleY="182178">
        <dgm:presLayoutVars>
          <dgm:bulletEnabled val="1"/>
        </dgm:presLayoutVars>
      </dgm:prSet>
      <dgm:spPr/>
    </dgm:pt>
    <dgm:pt modelId="{38CB3B03-1B87-47FD-8010-36FE1137BAE0}" type="pres">
      <dgm:prSet presAssocID="{88E25AD3-4A25-426C-859B-947D1ACC0AC4}" presName="root" presStyleCnt="0"/>
      <dgm:spPr/>
    </dgm:pt>
    <dgm:pt modelId="{D8E93ABF-5ADF-42F4-8210-084EDBC57094}" type="pres">
      <dgm:prSet presAssocID="{88E25AD3-4A25-426C-859B-947D1ACC0AC4}" presName="rootComposite" presStyleCnt="0"/>
      <dgm:spPr/>
    </dgm:pt>
    <dgm:pt modelId="{683E0693-A339-497A-8A2F-709AEDD31A75}" type="pres">
      <dgm:prSet presAssocID="{88E25AD3-4A25-426C-859B-947D1ACC0AC4}" presName="rootText" presStyleLbl="node1" presStyleIdx="1" presStyleCnt="2" custScaleY="42331"/>
      <dgm:spPr/>
    </dgm:pt>
    <dgm:pt modelId="{95F64978-C3FE-48DC-89C8-EDCD5A0ECC37}" type="pres">
      <dgm:prSet presAssocID="{88E25AD3-4A25-426C-859B-947D1ACC0AC4}" presName="rootConnector" presStyleLbl="node1" presStyleIdx="1" presStyleCnt="2"/>
      <dgm:spPr/>
    </dgm:pt>
    <dgm:pt modelId="{F0AB8342-34CF-404F-B80F-DF4AF0C0536D}" type="pres">
      <dgm:prSet presAssocID="{88E25AD3-4A25-426C-859B-947D1ACC0AC4}" presName="childShape" presStyleCnt="0"/>
      <dgm:spPr/>
    </dgm:pt>
    <dgm:pt modelId="{3A8C9B17-DC17-4797-BD2C-91D49BE5BB33}" type="pres">
      <dgm:prSet presAssocID="{913B1CB7-11DE-4259-856F-4C78BF3FDD87}" presName="Name13" presStyleLbl="parChTrans1D2" presStyleIdx="1" presStyleCnt="2"/>
      <dgm:spPr/>
    </dgm:pt>
    <dgm:pt modelId="{C516BE99-2661-497C-B9B8-2CAE34FD58D3}" type="pres">
      <dgm:prSet presAssocID="{C1481209-960F-4D8F-8C69-EE346647C0B7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C92E8F45-AB9D-45E0-8DA2-F3D9CB7D7109}" srcId="{88E25AD3-4A25-426C-859B-947D1ACC0AC4}" destId="{C1481209-960F-4D8F-8C69-EE346647C0B7}" srcOrd="0" destOrd="0" parTransId="{913B1CB7-11DE-4259-856F-4C78BF3FDD87}" sibTransId="{549ABDD6-4E2C-4EBC-A640-8AC9D5B2EB9B}"/>
    <dgm:cxn modelId="{A1BD026D-BE7D-4493-924C-2AF1BD7356C4}" srcId="{8F4E9056-5450-4E21-BE47-89B86F2969DD}" destId="{88E25AD3-4A25-426C-859B-947D1ACC0AC4}" srcOrd="1" destOrd="0" parTransId="{012E63EC-718D-41D5-B7DD-2104AB30AC9A}" sibTransId="{02A391CA-6C4B-42C7-99EA-312056A09283}"/>
    <dgm:cxn modelId="{9066BD73-FD75-441D-9919-C342C968578C}" type="presOf" srcId="{D89C32A9-65E2-44D7-A4E3-8BB6D6F2A945}" destId="{EAC8A40A-7AC2-4438-A2C9-F78FE331E8D1}" srcOrd="0" destOrd="0" presId="urn:microsoft.com/office/officeart/2005/8/layout/hierarchy3"/>
    <dgm:cxn modelId="{1979EC82-97FB-499A-AB16-D39EFC7B8140}" type="presOf" srcId="{C1481209-960F-4D8F-8C69-EE346647C0B7}" destId="{C516BE99-2661-497C-B9B8-2CAE34FD58D3}" srcOrd="0" destOrd="0" presId="urn:microsoft.com/office/officeart/2005/8/layout/hierarchy3"/>
    <dgm:cxn modelId="{68439D91-DB4F-4920-A232-6E7080AFABA1}" type="presOf" srcId="{913B1CB7-11DE-4259-856F-4C78BF3FDD87}" destId="{3A8C9B17-DC17-4797-BD2C-91D49BE5BB33}" srcOrd="0" destOrd="0" presId="urn:microsoft.com/office/officeart/2005/8/layout/hierarchy3"/>
    <dgm:cxn modelId="{52EB919E-A632-4A01-9F92-4D5A39BA189E}" srcId="{8C608496-209D-45DA-9B09-0A53802970EC}" destId="{D89C32A9-65E2-44D7-A4E3-8BB6D6F2A945}" srcOrd="0" destOrd="0" parTransId="{981B4D9A-3E85-4C9C-AA01-96416C3C3AB7}" sibTransId="{4098E39E-09D1-478A-86CD-3179F13D5741}"/>
    <dgm:cxn modelId="{4EDFA6AA-818A-4C48-9E86-2D3F777B6DE5}" type="presOf" srcId="{8F4E9056-5450-4E21-BE47-89B86F2969DD}" destId="{08C1D353-3983-45C5-BD33-736300FCCBE0}" srcOrd="0" destOrd="0" presId="urn:microsoft.com/office/officeart/2005/8/layout/hierarchy3"/>
    <dgm:cxn modelId="{93BBC7AA-1BE8-4DCF-9D9F-B7A708683CD0}" srcId="{8F4E9056-5450-4E21-BE47-89B86F2969DD}" destId="{8C608496-209D-45DA-9B09-0A53802970EC}" srcOrd="0" destOrd="0" parTransId="{DE73085F-9C1D-4767-8F01-D86DB85F19FA}" sibTransId="{6B266888-9C4B-496F-BB88-8442277D6FF7}"/>
    <dgm:cxn modelId="{16B618B6-1828-4184-8DD1-08B5AAFE6A1C}" type="presOf" srcId="{88E25AD3-4A25-426C-859B-947D1ACC0AC4}" destId="{95F64978-C3FE-48DC-89C8-EDCD5A0ECC37}" srcOrd="1" destOrd="0" presId="urn:microsoft.com/office/officeart/2005/8/layout/hierarchy3"/>
    <dgm:cxn modelId="{EA56CFE2-B122-4245-885B-16A7B7C1EFA6}" type="presOf" srcId="{8C608496-209D-45DA-9B09-0A53802970EC}" destId="{328527F7-ED54-4646-BBA7-A6629F81E130}" srcOrd="1" destOrd="0" presId="urn:microsoft.com/office/officeart/2005/8/layout/hierarchy3"/>
    <dgm:cxn modelId="{3CDDD8F7-CA9E-4656-A735-E607BD8361E4}" type="presOf" srcId="{88E25AD3-4A25-426C-859B-947D1ACC0AC4}" destId="{683E0693-A339-497A-8A2F-709AEDD31A75}" srcOrd="0" destOrd="0" presId="urn:microsoft.com/office/officeart/2005/8/layout/hierarchy3"/>
    <dgm:cxn modelId="{14CF0EFD-BDD6-4843-9126-581610B424EF}" type="presOf" srcId="{981B4D9A-3E85-4C9C-AA01-96416C3C3AB7}" destId="{60CE31EE-8209-449A-8AAC-48D1D2662E2A}" srcOrd="0" destOrd="0" presId="urn:microsoft.com/office/officeart/2005/8/layout/hierarchy3"/>
    <dgm:cxn modelId="{5DC478FE-4570-4131-9E65-589258F3512A}" type="presOf" srcId="{8C608496-209D-45DA-9B09-0A53802970EC}" destId="{D27BFCD7-37BA-4833-84D2-149964739066}" srcOrd="0" destOrd="0" presId="urn:microsoft.com/office/officeart/2005/8/layout/hierarchy3"/>
    <dgm:cxn modelId="{1ED0F5C9-BC76-46DF-9B76-4D55EF7FB221}" type="presParOf" srcId="{08C1D353-3983-45C5-BD33-736300FCCBE0}" destId="{4C81E4EA-6249-4DDC-9B1B-298BA9AF6F77}" srcOrd="0" destOrd="0" presId="urn:microsoft.com/office/officeart/2005/8/layout/hierarchy3"/>
    <dgm:cxn modelId="{5FE93F7E-D0E5-469B-86FE-F17CD1421FA7}" type="presParOf" srcId="{4C81E4EA-6249-4DDC-9B1B-298BA9AF6F77}" destId="{FF35E1EE-B012-41B5-A32C-4878BDFB47DC}" srcOrd="0" destOrd="0" presId="urn:microsoft.com/office/officeart/2005/8/layout/hierarchy3"/>
    <dgm:cxn modelId="{31540AD8-A57E-44CF-8054-1005613DF317}" type="presParOf" srcId="{FF35E1EE-B012-41B5-A32C-4878BDFB47DC}" destId="{D27BFCD7-37BA-4833-84D2-149964739066}" srcOrd="0" destOrd="0" presId="urn:microsoft.com/office/officeart/2005/8/layout/hierarchy3"/>
    <dgm:cxn modelId="{092823B3-DAF4-45D1-BF14-2E7B33137251}" type="presParOf" srcId="{FF35E1EE-B012-41B5-A32C-4878BDFB47DC}" destId="{328527F7-ED54-4646-BBA7-A6629F81E130}" srcOrd="1" destOrd="0" presId="urn:microsoft.com/office/officeart/2005/8/layout/hierarchy3"/>
    <dgm:cxn modelId="{5D831F9F-6934-47A7-A736-290BAF234CBF}" type="presParOf" srcId="{4C81E4EA-6249-4DDC-9B1B-298BA9AF6F77}" destId="{449A9F44-CE59-42A0-995C-324E9BA51289}" srcOrd="1" destOrd="0" presId="urn:microsoft.com/office/officeart/2005/8/layout/hierarchy3"/>
    <dgm:cxn modelId="{8A0D87FE-E949-47CF-A127-9F9CB7EE1DB4}" type="presParOf" srcId="{449A9F44-CE59-42A0-995C-324E9BA51289}" destId="{60CE31EE-8209-449A-8AAC-48D1D2662E2A}" srcOrd="0" destOrd="0" presId="urn:microsoft.com/office/officeart/2005/8/layout/hierarchy3"/>
    <dgm:cxn modelId="{3F8AA8AF-E05A-4922-837E-0B7AB5535E4D}" type="presParOf" srcId="{449A9F44-CE59-42A0-995C-324E9BA51289}" destId="{EAC8A40A-7AC2-4438-A2C9-F78FE331E8D1}" srcOrd="1" destOrd="0" presId="urn:microsoft.com/office/officeart/2005/8/layout/hierarchy3"/>
    <dgm:cxn modelId="{7F604C07-1746-4FD6-8A76-D1D7659E2F09}" type="presParOf" srcId="{08C1D353-3983-45C5-BD33-736300FCCBE0}" destId="{38CB3B03-1B87-47FD-8010-36FE1137BAE0}" srcOrd="1" destOrd="0" presId="urn:microsoft.com/office/officeart/2005/8/layout/hierarchy3"/>
    <dgm:cxn modelId="{0474D838-91E0-41FA-A3C1-799873B8F833}" type="presParOf" srcId="{38CB3B03-1B87-47FD-8010-36FE1137BAE0}" destId="{D8E93ABF-5ADF-42F4-8210-084EDBC57094}" srcOrd="0" destOrd="0" presId="urn:microsoft.com/office/officeart/2005/8/layout/hierarchy3"/>
    <dgm:cxn modelId="{BB1B0B79-A2CE-457E-BE3A-0666A863F383}" type="presParOf" srcId="{D8E93ABF-5ADF-42F4-8210-084EDBC57094}" destId="{683E0693-A339-497A-8A2F-709AEDD31A75}" srcOrd="0" destOrd="0" presId="urn:microsoft.com/office/officeart/2005/8/layout/hierarchy3"/>
    <dgm:cxn modelId="{19EA6F4A-3251-45C7-84E7-A48B62A0E744}" type="presParOf" srcId="{D8E93ABF-5ADF-42F4-8210-084EDBC57094}" destId="{95F64978-C3FE-48DC-89C8-EDCD5A0ECC37}" srcOrd="1" destOrd="0" presId="urn:microsoft.com/office/officeart/2005/8/layout/hierarchy3"/>
    <dgm:cxn modelId="{B08036FD-640D-436E-9077-5F37718D5AB4}" type="presParOf" srcId="{38CB3B03-1B87-47FD-8010-36FE1137BAE0}" destId="{F0AB8342-34CF-404F-B80F-DF4AF0C0536D}" srcOrd="1" destOrd="0" presId="urn:microsoft.com/office/officeart/2005/8/layout/hierarchy3"/>
    <dgm:cxn modelId="{95A3CBEB-D21E-43FB-8016-EAEF8B1363DC}" type="presParOf" srcId="{F0AB8342-34CF-404F-B80F-DF4AF0C0536D}" destId="{3A8C9B17-DC17-4797-BD2C-91D49BE5BB33}" srcOrd="0" destOrd="0" presId="urn:microsoft.com/office/officeart/2005/8/layout/hierarchy3"/>
    <dgm:cxn modelId="{02856EB0-22F4-4D6D-A627-DF0177BF0FB0}" type="presParOf" srcId="{F0AB8342-34CF-404F-B80F-DF4AF0C0536D}" destId="{C516BE99-2661-497C-B9B8-2CAE34FD58D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AC20F-7AAF-48FB-A3A2-0B2319459E61}">
      <dsp:nvSpPr>
        <dsp:cNvPr id="0" name=""/>
        <dsp:cNvSpPr/>
      </dsp:nvSpPr>
      <dsp:spPr>
        <a:xfrm rot="5400000">
          <a:off x="1497326" y="1255520"/>
          <a:ext cx="910537" cy="145435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32F235-0428-4399-8D30-C15EA251D726}">
      <dsp:nvSpPr>
        <dsp:cNvPr id="0" name=""/>
        <dsp:cNvSpPr/>
      </dsp:nvSpPr>
      <dsp:spPr>
        <a:xfrm>
          <a:off x="521839" y="555697"/>
          <a:ext cx="2439750" cy="868061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latin typeface="Calibri" panose="020F0502020204030204" pitchFamily="34" charset="0"/>
              <a:ea typeface="Calibri" panose="020F0502020204030204" pitchFamily="34" charset="0"/>
            </a:rPr>
            <a:t>Adətən asimptomatik</a:t>
          </a:r>
          <a:endParaRPr lang="en-US" sz="2000" kern="1200" dirty="0"/>
        </a:p>
      </dsp:txBody>
      <dsp:txXfrm>
        <a:off x="564222" y="598080"/>
        <a:ext cx="2354984" cy="783295"/>
      </dsp:txXfrm>
    </dsp:sp>
    <dsp:sp modelId="{73E8E254-7FAA-453F-A4A9-103704C554FD}">
      <dsp:nvSpPr>
        <dsp:cNvPr id="0" name=""/>
        <dsp:cNvSpPr/>
      </dsp:nvSpPr>
      <dsp:spPr>
        <a:xfrm>
          <a:off x="3375529" y="23407"/>
          <a:ext cx="2007128" cy="15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6F0A-5377-44E8-98CF-2690C2C1336E}">
      <dsp:nvSpPr>
        <dsp:cNvPr id="0" name=""/>
        <dsp:cNvSpPr/>
      </dsp:nvSpPr>
      <dsp:spPr>
        <a:xfrm rot="5400000">
          <a:off x="3316765" y="3378063"/>
          <a:ext cx="1470715" cy="96670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-959231"/>
            <a:satOff val="-2696"/>
            <a:lumOff val="12411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2B7152-E035-4C83-8B4C-C958795D97E1}">
      <dsp:nvSpPr>
        <dsp:cNvPr id="0" name=""/>
        <dsp:cNvSpPr/>
      </dsp:nvSpPr>
      <dsp:spPr>
        <a:xfrm>
          <a:off x="2790857" y="1871019"/>
          <a:ext cx="2381742" cy="1129051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latin typeface="Calibri" panose="020F0502020204030204" pitchFamily="34" charset="0"/>
              <a:ea typeface="Calibri" panose="020F0502020204030204" pitchFamily="34" charset="0"/>
            </a:rPr>
            <a:t>Xəstələrin yarısında proqressivləşir </a:t>
          </a:r>
          <a:endParaRPr lang="en-US" sz="2000" kern="1200" dirty="0"/>
        </a:p>
      </dsp:txBody>
      <dsp:txXfrm>
        <a:off x="2845983" y="1926145"/>
        <a:ext cx="2271490" cy="1018799"/>
      </dsp:txXfrm>
    </dsp:sp>
    <dsp:sp modelId="{87CC1B58-AA58-483A-A97D-5DA2A1C4ED37}">
      <dsp:nvSpPr>
        <dsp:cNvPr id="0" name=""/>
        <dsp:cNvSpPr/>
      </dsp:nvSpPr>
      <dsp:spPr>
        <a:xfrm>
          <a:off x="5229604" y="1693472"/>
          <a:ext cx="2807892" cy="15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1- geriyə dönən ödem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2 – daimi ödem</a:t>
          </a:r>
          <a:endParaRPr lang="en-US" sz="1600" b="1" kern="1200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Mərhələ 3 – xoraların əmələ gəlməsi</a:t>
          </a:r>
          <a:endParaRPr lang="en-US" sz="1600" b="1" kern="1200" dirty="0">
            <a:effectLst/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5229604" y="1693472"/>
        <a:ext cx="2807892" cy="1561274"/>
      </dsp:txXfrm>
    </dsp:sp>
    <dsp:sp modelId="{CD084F5C-CBCA-4706-989B-5D0B1FC009AC}">
      <dsp:nvSpPr>
        <dsp:cNvPr id="0" name=""/>
        <dsp:cNvSpPr/>
      </dsp:nvSpPr>
      <dsp:spPr>
        <a:xfrm>
          <a:off x="4609633" y="3664505"/>
          <a:ext cx="3435747" cy="1326373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latin typeface="Calibri" panose="020F0502020204030204" pitchFamily="34" charset="0"/>
              <a:ea typeface="Calibri" panose="020F0502020204030204" pitchFamily="34" charset="0"/>
            </a:rPr>
            <a:t>1</a:t>
          </a:r>
          <a:r>
            <a:rPr lang="en-US" sz="2000" kern="1200" dirty="0">
              <a:latin typeface="Calibri" panose="020F0502020204030204" pitchFamily="34" charset="0"/>
              <a:ea typeface="Calibri" panose="020F0502020204030204" pitchFamily="34" charset="0"/>
            </a:rPr>
            <a:t>/</a:t>
          </a:r>
          <a:r>
            <a:rPr lang="az-Latn-AZ" sz="2000" kern="1200" dirty="0">
              <a:latin typeface="Calibri" panose="020F0502020204030204" pitchFamily="34" charset="0"/>
              <a:ea typeface="Calibri" panose="020F0502020204030204" pitchFamily="34" charset="0"/>
            </a:rPr>
            <a:t>3-də venoz yetməzlik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latin typeface="Calibri" panose="020F0502020204030204" pitchFamily="34" charset="0"/>
              <a:ea typeface="Calibri" panose="020F0502020204030204" pitchFamily="34" charset="0"/>
            </a:rPr>
            <a:t>(ödem, dəri dəyişkiliyi və xora) </a:t>
          </a:r>
          <a:endParaRPr lang="en-US" sz="2000" kern="1200" dirty="0"/>
        </a:p>
      </dsp:txBody>
      <dsp:txXfrm>
        <a:off x="4674393" y="3729265"/>
        <a:ext cx="3306227" cy="1196853"/>
      </dsp:txXfrm>
    </dsp:sp>
    <dsp:sp modelId="{4F344C7B-F4FC-4B36-BFE7-CBC4FCC785F0}">
      <dsp:nvSpPr>
        <dsp:cNvPr id="0" name=""/>
        <dsp:cNvSpPr/>
      </dsp:nvSpPr>
      <dsp:spPr>
        <a:xfrm>
          <a:off x="8018170" y="3534431"/>
          <a:ext cx="2306712" cy="15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70% -də xoralar residiv verir 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1" kern="1200" dirty="0">
              <a:latin typeface="Calibri" panose="020F0502020204030204" pitchFamily="34" charset="0"/>
              <a:ea typeface="Times New Roman" panose="02020603050405020304" pitchFamily="18" charset="0"/>
            </a:rPr>
            <a:t>50%-də xoralar çətin sağalır</a:t>
          </a:r>
          <a:endParaRPr lang="en-US" sz="1600" b="1" kern="1200" dirty="0"/>
        </a:p>
      </dsp:txBody>
      <dsp:txXfrm>
        <a:off x="8018170" y="3534431"/>
        <a:ext cx="2306712" cy="15612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7BFCD7-37BA-4833-84D2-149964739066}">
      <dsp:nvSpPr>
        <dsp:cNvPr id="0" name=""/>
        <dsp:cNvSpPr/>
      </dsp:nvSpPr>
      <dsp:spPr>
        <a:xfrm>
          <a:off x="707838" y="5"/>
          <a:ext cx="4215098" cy="8761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kern="1200" dirty="0"/>
            <a:t>Klinik əlamətlər</a:t>
          </a:r>
          <a:endParaRPr lang="en-US" sz="4000" b="1" kern="1200" dirty="0"/>
        </a:p>
      </dsp:txBody>
      <dsp:txXfrm>
        <a:off x="733500" y="25667"/>
        <a:ext cx="4163774" cy="824847"/>
      </dsp:txXfrm>
    </dsp:sp>
    <dsp:sp modelId="{60CE31EE-8209-449A-8AAC-48D1D2662E2A}">
      <dsp:nvSpPr>
        <dsp:cNvPr id="0" name=""/>
        <dsp:cNvSpPr/>
      </dsp:nvSpPr>
      <dsp:spPr>
        <a:xfrm>
          <a:off x="1129348" y="876176"/>
          <a:ext cx="421509" cy="24466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6632"/>
              </a:lnTo>
              <a:lnTo>
                <a:pt x="421509" y="24466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8A40A-7AC2-4438-A2C9-F78FE331E8D1}">
      <dsp:nvSpPr>
        <dsp:cNvPr id="0" name=""/>
        <dsp:cNvSpPr/>
      </dsp:nvSpPr>
      <dsp:spPr>
        <a:xfrm>
          <a:off x="1550858" y="1403063"/>
          <a:ext cx="3372078" cy="383949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Xarakterik şikayətlər,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Teleangioektaziya,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Retikulyar venalar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Varikoz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 Ödem,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Ekzema,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Piqmentasiya,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Lipodermatoskleroz,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Xoralar və s.</a:t>
          </a:r>
          <a:endParaRPr lang="en-US" sz="2100" kern="1200" dirty="0"/>
        </a:p>
      </dsp:txBody>
      <dsp:txXfrm>
        <a:off x="1649623" y="1501828"/>
        <a:ext cx="3174548" cy="3641960"/>
      </dsp:txXfrm>
    </dsp:sp>
    <dsp:sp modelId="{683E0693-A339-497A-8A2F-709AEDD31A75}">
      <dsp:nvSpPr>
        <dsp:cNvPr id="0" name=""/>
        <dsp:cNvSpPr/>
      </dsp:nvSpPr>
      <dsp:spPr>
        <a:xfrm>
          <a:off x="5976711" y="5"/>
          <a:ext cx="4215098" cy="89214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/>
            <a:t>Görüntüləmədə və ya funksiyonal müayinələrdə </a:t>
          </a:r>
          <a:endParaRPr lang="en-US" sz="2800" b="1" kern="1200" dirty="0"/>
        </a:p>
      </dsp:txBody>
      <dsp:txXfrm>
        <a:off x="6002841" y="26135"/>
        <a:ext cx="4162838" cy="839886"/>
      </dsp:txXfrm>
    </dsp:sp>
    <dsp:sp modelId="{3A8C9B17-DC17-4797-BD2C-91D49BE5BB33}">
      <dsp:nvSpPr>
        <dsp:cNvPr id="0" name=""/>
        <dsp:cNvSpPr/>
      </dsp:nvSpPr>
      <dsp:spPr>
        <a:xfrm>
          <a:off x="6398221" y="892151"/>
          <a:ext cx="421509" cy="1580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80661"/>
              </a:lnTo>
              <a:lnTo>
                <a:pt x="421509" y="15806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6BE99-2661-497C-B9B8-2CAE34FD58D3}">
      <dsp:nvSpPr>
        <dsp:cNvPr id="0" name=""/>
        <dsp:cNvSpPr/>
      </dsp:nvSpPr>
      <dsp:spPr>
        <a:xfrm>
          <a:off x="6819730" y="1419039"/>
          <a:ext cx="3372078" cy="210754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Venoz patologiya əlamətləri (reflüks, genişlənmə,mənfəzdə darlama, divarda dəyişiklik və s)</a:t>
          </a:r>
          <a:endParaRPr lang="en-US" sz="2100" kern="1200" dirty="0"/>
        </a:p>
      </dsp:txBody>
      <dsp:txXfrm>
        <a:off x="6881458" y="1480767"/>
        <a:ext cx="3248622" cy="19840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3407A-BEFC-4D2D-A1D9-77836FA9CE73}" type="datetimeFigureOut">
              <a:rPr lang="az-Latn-AZ" smtClean="0"/>
              <a:t>02.09.2023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DA4931-0F0E-4E3A-97B6-1FECF0A24FA7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853371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</a:rPr>
              <a:t>Prof. Dr.</a:t>
            </a:r>
            <a:r>
              <a:rPr lang="az-Latn-AZ" sz="1600" b="1" baseline="0" dirty="0">
                <a:solidFill>
                  <a:srgbClr val="002060"/>
                </a:solidFill>
              </a:rPr>
              <a:t> </a:t>
            </a:r>
            <a:r>
              <a:rPr lang="az-Latn-AZ" sz="1600" b="1" dirty="0">
                <a:solidFill>
                  <a:srgbClr val="002060"/>
                </a:solidFill>
              </a:rPr>
              <a:t>M.Kərimov., 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Xronik venoz xəstəliklər və yetməzliyi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Prof. Dr. Mamed Kərimov</a:t>
            </a:r>
          </a:p>
          <a:p>
            <a:r>
              <a:rPr lang="az-Latn-AZ" b="1" dirty="0"/>
              <a:t>Dr. Nuranə Süleymanova</a:t>
            </a:r>
            <a:endParaRPr lang="en-US" b="1" dirty="0"/>
          </a:p>
          <a:p>
            <a:r>
              <a:rPr lang="en-US" b="1" dirty="0"/>
              <a:t>ATU</a:t>
            </a:r>
            <a:r>
              <a:rPr lang="az-Latn-AZ" b="1" dirty="0"/>
              <a:t>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2693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/>
              <a:t>Necə tərif edilir?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0416" y="1133856"/>
            <a:ext cx="5227320" cy="5047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i="1" dirty="0">
                <a:solidFill>
                  <a:srgbClr val="002060"/>
                </a:solidFill>
              </a:rPr>
              <a:t>Venalarda uzunsürən durğunluğa səbəb olan patologiyalar </a:t>
            </a:r>
            <a:r>
              <a:rPr lang="az-Latn-AZ" sz="2400" dirty="0">
                <a:solidFill>
                  <a:srgbClr val="002060"/>
                </a:solidFill>
              </a:rPr>
              <a:t>ümumi ad altında cəmləşdirilir və aşağıdakı şəkildə adlandırılır:</a:t>
            </a:r>
          </a:p>
          <a:p>
            <a:pPr marL="0" indent="0">
              <a:buNone/>
            </a:pPr>
            <a:endParaRPr lang="az-Latn-AZ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/>
              <a:t>Xroniki venoz pozulmalar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/>
              <a:t>Xroniki venoz xəstəliklər (venaların xroniki xəstəlikləri</a:t>
            </a:r>
            <a:r>
              <a:rPr lang="az-Latn-AZ" sz="2400" dirty="0"/>
              <a:t>)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/>
              <a:t>Xroniki venoz yetməzlik</a:t>
            </a:r>
            <a:r>
              <a:rPr lang="az-Latn-AZ" sz="2400" dirty="0"/>
              <a:t> </a:t>
            </a:r>
            <a:endParaRPr lang="az-Latn-AZ" sz="20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174" y="987552"/>
            <a:ext cx="6437376" cy="5357219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523458-C69F-22A0-7EE9-66FF1AA1EE24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4514" y="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/>
              <a:t>Təsnifatı</a:t>
            </a:r>
          </a:p>
        </p:txBody>
      </p:sp>
      <p:sp>
        <p:nvSpPr>
          <p:cNvPr id="18" name="Oval 17"/>
          <p:cNvSpPr/>
          <p:nvPr/>
        </p:nvSpPr>
        <p:spPr>
          <a:xfrm>
            <a:off x="1243584" y="780288"/>
            <a:ext cx="9887712" cy="79248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Klinik-Etiologiya-Anatomiya-Patofiziologiya (CEAP- Clinical -Etiology-Anatomy-Pathophysiology) təsnifatı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18989" y="2115312"/>
            <a:ext cx="3195458" cy="37490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600" b="1" dirty="0">
                <a:solidFill>
                  <a:srgbClr val="7030A0"/>
                </a:solidFill>
              </a:rPr>
              <a:t>Klinik əlamətlər (C)</a:t>
            </a:r>
            <a:endParaRPr lang="en-US" sz="1600" b="1" dirty="0">
              <a:solidFill>
                <a:srgbClr val="7030A0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C0 </a:t>
            </a:r>
            <a:r>
              <a:rPr lang="az-Latn-AZ" sz="1400" dirty="0">
                <a:solidFill>
                  <a:schemeClr val="tx1"/>
                </a:solidFill>
              </a:rPr>
              <a:t>– venoz xəstəliyin görünən və ya palpasiya olunan əlamətləri yoxdur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C1</a:t>
            </a:r>
            <a:r>
              <a:rPr lang="az-Latn-AZ" sz="1400" dirty="0">
                <a:solidFill>
                  <a:schemeClr val="tx1"/>
                </a:solidFill>
              </a:rPr>
              <a:t> – teleangioektaziyalar və ya retikulyar venalar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C2 </a:t>
            </a:r>
            <a:r>
              <a:rPr lang="az-Latn-AZ" sz="1400" dirty="0">
                <a:solidFill>
                  <a:schemeClr val="tx1"/>
                </a:solidFill>
              </a:rPr>
              <a:t>– Varikoz venalar; diametri &gt; 3 mm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</a:rPr>
              <a:t>C2r</a:t>
            </a:r>
            <a:r>
              <a:rPr lang="en-US" sz="1400" dirty="0">
                <a:solidFill>
                  <a:schemeClr val="tx1"/>
                </a:solidFill>
              </a:rPr>
              <a:t> – </a:t>
            </a:r>
            <a:r>
              <a:rPr lang="en-US" sz="1400" dirty="0" err="1">
                <a:solidFill>
                  <a:schemeClr val="tx1"/>
                </a:solidFill>
              </a:rPr>
              <a:t>Varikoz</a:t>
            </a:r>
            <a:r>
              <a:rPr lang="en-US" sz="1400" dirty="0">
                <a:solidFill>
                  <a:schemeClr val="tx1"/>
                </a:solidFill>
              </a:rPr>
              <a:t>  </a:t>
            </a:r>
            <a:r>
              <a:rPr lang="en-US" sz="1400" dirty="0" err="1">
                <a:solidFill>
                  <a:schemeClr val="tx1"/>
                </a:solidFill>
              </a:rPr>
              <a:t>venaların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err="1">
                <a:solidFill>
                  <a:schemeClr val="tx1"/>
                </a:solidFill>
              </a:rPr>
              <a:t>residivi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</a:rPr>
              <a:t>C3</a:t>
            </a:r>
            <a:r>
              <a:rPr lang="en-US" sz="1400" dirty="0">
                <a:solidFill>
                  <a:schemeClr val="tx1"/>
                </a:solidFill>
              </a:rPr>
              <a:t> – </a:t>
            </a:r>
            <a:r>
              <a:rPr lang="en-US" sz="1400" dirty="0" err="1">
                <a:solidFill>
                  <a:schemeClr val="tx1"/>
                </a:solidFill>
              </a:rPr>
              <a:t>ödem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C4</a:t>
            </a:r>
            <a:r>
              <a:rPr lang="az-Latn-AZ" sz="1400" dirty="0">
                <a:solidFill>
                  <a:schemeClr val="tx1"/>
                </a:solidFill>
              </a:rPr>
              <a:t> – ikincili olaraq dəri və dərialtı toxuma dəyişiklikləri: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C4a</a:t>
            </a:r>
            <a:r>
              <a:rPr lang="az-Latn-AZ" sz="1400" dirty="0">
                <a:solidFill>
                  <a:schemeClr val="tx1"/>
                </a:solidFill>
              </a:rPr>
              <a:t>   piqmentasiya və ya ekzema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C4b </a:t>
            </a:r>
            <a:r>
              <a:rPr lang="az-Latn-AZ" sz="1400" dirty="0">
                <a:solidFill>
                  <a:schemeClr val="tx1"/>
                </a:solidFill>
              </a:rPr>
              <a:t>  lipodermatoskleroz və ya ağ çapıqlar (atrofiya blanş)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C4c </a:t>
            </a:r>
            <a:r>
              <a:rPr lang="az-Latn-AZ" sz="1400" dirty="0">
                <a:solidFill>
                  <a:schemeClr val="tx1"/>
                </a:solidFill>
              </a:rPr>
              <a:t>   flebektatik tac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C5</a:t>
            </a:r>
            <a:r>
              <a:rPr lang="az-Latn-AZ" sz="1400" dirty="0">
                <a:solidFill>
                  <a:schemeClr val="tx1"/>
                </a:solidFill>
              </a:rPr>
              <a:t> – Sağalmış venoz xora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C6 </a:t>
            </a:r>
            <a:r>
              <a:rPr lang="az-Latn-AZ" sz="1400" dirty="0">
                <a:solidFill>
                  <a:schemeClr val="tx1"/>
                </a:solidFill>
              </a:rPr>
              <a:t>– Aktiv venoz xora</a:t>
            </a:r>
            <a:endParaRPr lang="en-US" sz="1400" b="1" dirty="0">
              <a:solidFill>
                <a:schemeClr val="tx1"/>
              </a:solidFill>
            </a:endParaRPr>
          </a:p>
          <a:p>
            <a:r>
              <a:rPr lang="az-Latn-AZ" sz="1400" b="1" dirty="0">
                <a:solidFill>
                  <a:schemeClr val="tx1"/>
                </a:solidFill>
              </a:rPr>
              <a:t>C6r</a:t>
            </a:r>
            <a:r>
              <a:rPr lang="az-Latn-AZ" sz="1400" dirty="0">
                <a:solidFill>
                  <a:schemeClr val="tx1"/>
                </a:solidFill>
              </a:rPr>
              <a:t> – Təkrarlanan (residiv) venoz xora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152533" y="2572512"/>
            <a:ext cx="2089771" cy="32918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600" b="1" dirty="0">
                <a:solidFill>
                  <a:srgbClr val="7030A0"/>
                </a:solidFill>
              </a:rPr>
              <a:t>Etioloji (E)</a:t>
            </a:r>
            <a:r>
              <a:rPr lang="az-Latn-AZ" sz="1600" dirty="0">
                <a:solidFill>
                  <a:srgbClr val="7030A0"/>
                </a:solidFill>
              </a:rPr>
              <a:t>:</a:t>
            </a:r>
            <a:endParaRPr lang="en-US" sz="1600" b="1" dirty="0">
              <a:solidFill>
                <a:srgbClr val="7030A0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Ep</a:t>
            </a:r>
            <a:r>
              <a:rPr lang="az-Latn-AZ" sz="1600" dirty="0">
                <a:solidFill>
                  <a:schemeClr val="tx1"/>
                </a:solidFill>
              </a:rPr>
              <a:t> – birincili xəstəlik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Es </a:t>
            </a:r>
            <a:r>
              <a:rPr lang="az-Latn-AZ" sz="1600" dirty="0">
                <a:solidFill>
                  <a:schemeClr val="tx1"/>
                </a:solidFill>
              </a:rPr>
              <a:t>– ikincili (posttrombotik, travma)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Esi </a:t>
            </a:r>
            <a:r>
              <a:rPr lang="az-Latn-AZ" sz="1600" dirty="0">
                <a:solidFill>
                  <a:schemeClr val="tx1"/>
                </a:solidFill>
              </a:rPr>
              <a:t>– ikincili intravenoz xəstəlik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Ese</a:t>
            </a:r>
            <a:r>
              <a:rPr lang="az-Latn-AZ" sz="1600" dirty="0">
                <a:solidFill>
                  <a:schemeClr val="tx1"/>
                </a:solidFill>
              </a:rPr>
              <a:t> – ikincili ekstravenoz  xəstəlik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Ec</a:t>
            </a:r>
            <a:r>
              <a:rPr lang="az-Latn-AZ" sz="1600" dirty="0">
                <a:solidFill>
                  <a:schemeClr val="tx1"/>
                </a:solidFill>
              </a:rPr>
              <a:t> – anadangəlmə xəstəlik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En</a:t>
            </a:r>
            <a:r>
              <a:rPr lang="az-Latn-AZ" sz="1600" dirty="0">
                <a:solidFill>
                  <a:schemeClr val="tx1"/>
                </a:solidFill>
              </a:rPr>
              <a:t> – etioloji amili təyin etmək mümkün olmur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059168" y="2572512"/>
            <a:ext cx="1926336" cy="32918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err="1">
                <a:solidFill>
                  <a:srgbClr val="7030A0"/>
                </a:solidFill>
              </a:rPr>
              <a:t>Anatomik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bölgə</a:t>
            </a:r>
            <a:r>
              <a:rPr lang="en-US" sz="1600" b="1" dirty="0">
                <a:solidFill>
                  <a:srgbClr val="7030A0"/>
                </a:solidFill>
              </a:rPr>
              <a:t> (A):  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As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səthi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venalar</a:t>
            </a:r>
            <a:r>
              <a:rPr lang="en-US" sz="1600" dirty="0">
                <a:solidFill>
                  <a:schemeClr val="tx1"/>
                </a:solidFill>
              </a:rPr>
              <a:t>)             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Ad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dərin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venalar</a:t>
            </a:r>
            <a:r>
              <a:rPr lang="en-US" sz="1600" dirty="0">
                <a:solidFill>
                  <a:schemeClr val="tx1"/>
                </a:solidFill>
              </a:rPr>
              <a:t>)</a:t>
            </a:r>
          </a:p>
          <a:p>
            <a:r>
              <a:rPr lang="en-US" sz="1600" b="1" dirty="0" err="1">
                <a:solidFill>
                  <a:schemeClr val="tx1"/>
                </a:solidFill>
              </a:rPr>
              <a:t>Ap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perforant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venalar</a:t>
            </a:r>
            <a:r>
              <a:rPr lang="en-US" sz="1600" dirty="0">
                <a:solidFill>
                  <a:schemeClr val="tx1"/>
                </a:solidFill>
              </a:rPr>
              <a:t>)</a:t>
            </a:r>
          </a:p>
          <a:p>
            <a:r>
              <a:rPr lang="az-Latn-AZ" sz="1600" b="1" dirty="0">
                <a:solidFill>
                  <a:schemeClr val="tx1"/>
                </a:solidFill>
              </a:rPr>
              <a:t>An</a:t>
            </a:r>
            <a:r>
              <a:rPr lang="az-Latn-AZ" sz="1600" dirty="0">
                <a:solidFill>
                  <a:schemeClr val="tx1"/>
                </a:solidFill>
              </a:rPr>
              <a:t> – venoz sistemdə dəyişikliklərin lokalizasiyasını müəyyən etmək mümkün olmur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9523005" y="2115312"/>
            <a:ext cx="2388579" cy="37490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600" b="1" dirty="0">
                <a:solidFill>
                  <a:srgbClr val="7030A0"/>
                </a:solidFill>
              </a:rPr>
              <a:t>Patofizioloji mexanizm (P)</a:t>
            </a:r>
            <a:endParaRPr lang="en-US" sz="1600" b="1" dirty="0">
              <a:solidFill>
                <a:srgbClr val="7030A0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Pr</a:t>
            </a:r>
            <a:r>
              <a:rPr lang="az-Latn-AZ" sz="1600" dirty="0">
                <a:solidFill>
                  <a:schemeClr val="tx1"/>
                </a:solidFill>
              </a:rPr>
              <a:t> – reflüks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Po</a:t>
            </a:r>
            <a:r>
              <a:rPr lang="az-Latn-AZ" sz="1600" dirty="0">
                <a:solidFill>
                  <a:schemeClr val="tx1"/>
                </a:solidFill>
              </a:rPr>
              <a:t> – okklüziya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Pr,o</a:t>
            </a:r>
            <a:r>
              <a:rPr lang="az-Latn-AZ" sz="1600" dirty="0">
                <a:solidFill>
                  <a:schemeClr val="tx1"/>
                </a:solidFill>
              </a:rPr>
              <a:t> – reflüks və okklüziya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az-Latn-AZ" sz="1600" b="1" dirty="0">
                <a:solidFill>
                  <a:schemeClr val="tx1"/>
                </a:solidFill>
              </a:rPr>
              <a:t>Pn</a:t>
            </a:r>
            <a:r>
              <a:rPr lang="az-Latn-AZ" sz="1600" dirty="0">
                <a:solidFill>
                  <a:schemeClr val="tx1"/>
                </a:solidFill>
              </a:rPr>
              <a:t> – venoz sistemdə patofizioloji dəyişiklikləri müəyyənləşdirmək mümkün olmur.</a:t>
            </a:r>
            <a:endParaRPr lang="en-US" sz="1600" dirty="0">
              <a:solidFill>
                <a:schemeClr val="tx1"/>
              </a:solidFill>
            </a:endParaRPr>
          </a:p>
        </p:txBody>
      </p:sp>
      <p:cxnSp>
        <p:nvCxnSpPr>
          <p:cNvPr id="11" name="Elbow Connector 10"/>
          <p:cNvCxnSpPr>
            <a:stCxn id="18" idx="5"/>
            <a:endCxn id="45" idx="0"/>
          </p:cNvCxnSpPr>
          <p:nvPr/>
        </p:nvCxnSpPr>
        <p:spPr>
          <a:xfrm rot="5400000">
            <a:off x="8294905" y="1184143"/>
            <a:ext cx="1115800" cy="1660938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18" idx="4"/>
            <a:endCxn id="39" idx="0"/>
          </p:cNvCxnSpPr>
          <p:nvPr/>
        </p:nvCxnSpPr>
        <p:spPr>
          <a:xfrm rot="5400000">
            <a:off x="5192558" y="1577630"/>
            <a:ext cx="999744" cy="990021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18" idx="2"/>
            <a:endCxn id="37" idx="0"/>
          </p:cNvCxnSpPr>
          <p:nvPr/>
        </p:nvCxnSpPr>
        <p:spPr>
          <a:xfrm rot="10800000" flipH="1" flipV="1">
            <a:off x="1243584" y="1176528"/>
            <a:ext cx="673134" cy="938784"/>
          </a:xfrm>
          <a:prstGeom prst="bentConnector4">
            <a:avLst>
              <a:gd name="adj1" fmla="val -33961"/>
              <a:gd name="adj2" fmla="val 7110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stCxn id="18" idx="6"/>
            <a:endCxn id="46" idx="0"/>
          </p:cNvCxnSpPr>
          <p:nvPr/>
        </p:nvCxnSpPr>
        <p:spPr>
          <a:xfrm flipH="1">
            <a:off x="10717295" y="1176528"/>
            <a:ext cx="414001" cy="938784"/>
          </a:xfrm>
          <a:prstGeom prst="bentConnector4">
            <a:avLst>
              <a:gd name="adj1" fmla="val -55217"/>
              <a:gd name="adj2" fmla="val 7110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18CF8CCC-A0CD-4EFF-848B-A43989D00C5C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/>
              <a:t>Səbəbləri</a:t>
            </a:r>
            <a:endParaRPr lang="az-Latn-AZ" sz="24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838200" y="1426464"/>
            <a:ext cx="10515600" cy="4750499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İrəli yaş,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Qadın cinsi,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Ailədə venoz xəstəlik,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Birləşdirici toxuma zəifliyi,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Ayaqüstü vəziyyətdə uzun müddət qalma,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Piylənmə,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Siqaret,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Travma,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Dərin vena trombozu,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Yükəsk estrogen səviyyəsi,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Çoxlu doğuş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6">
                    <a:lumMod val="50000"/>
                  </a:schemeClr>
                </a:solidFill>
              </a:rPr>
              <a:t> Və bəzi anadangəlmə vəziyyətlər </a:t>
            </a:r>
            <a:r>
              <a:rPr lang="az-Latn-AZ" b="1" i="1" dirty="0">
                <a:solidFill>
                  <a:srgbClr val="C00000"/>
                </a:solidFill>
              </a:rPr>
              <a:t>əsas risk amilləridir.</a:t>
            </a:r>
            <a:endParaRPr lang="en-US" i="1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175DC6-C2C4-78B0-88C9-412D4EA92A50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168664" y="30475"/>
            <a:ext cx="4109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Patogenezi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33984" y="3261223"/>
            <a:ext cx="3986784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Makrovaskulyar</a:t>
            </a: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venoz durğunluq</a:t>
            </a:r>
          </a:p>
          <a:p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(venoz hipertenziya) </a:t>
            </a:r>
            <a:endParaRPr lang="en-US" sz="2000" b="1" dirty="0"/>
          </a:p>
        </p:txBody>
      </p:sp>
      <p:sp>
        <p:nvSpPr>
          <p:cNvPr id="24" name="Rectangle 23"/>
          <p:cNvSpPr/>
          <p:nvPr/>
        </p:nvSpPr>
        <p:spPr>
          <a:xfrm>
            <a:off x="5370696" y="3261223"/>
            <a:ext cx="3303790" cy="6771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Mikrovaskulyar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venoz pozulma</a:t>
            </a:r>
          </a:p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b="1" dirty="0"/>
          </a:p>
        </p:txBody>
      </p:sp>
      <p:sp>
        <p:nvSpPr>
          <p:cNvPr id="25" name="Rectangle 24"/>
          <p:cNvSpPr/>
          <p:nvPr/>
        </p:nvSpPr>
        <p:spPr>
          <a:xfrm>
            <a:off x="9181644" y="2990278"/>
            <a:ext cx="27044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Venoz işemiya, 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Ödem,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İltihab, 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Ekstravazasiya (zülalın və digər qan komponentlərinin transendotelial infiltrasiyası), İndurasiya,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Piqmentasiya, 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Fibroz və skleroz, </a:t>
            </a:r>
          </a:p>
          <a:p>
            <a:pPr marL="285750" indent="-285750" algn="just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Xoralaşama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33984" y="1075464"/>
            <a:ext cx="6096000" cy="12249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enalardakı qapaqların yetməzliyi və refluks.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enalarda obstruksiya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aldır əzələ venoz körüyünün disfunksiyası </a:t>
            </a:r>
            <a:endParaRPr lang="az-Latn-A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eyri-obstuktiv mərkəzi hipertenziya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1989432" y="2300415"/>
            <a:ext cx="414528" cy="787199"/>
          </a:xfrm>
          <a:prstGeom prst="downArrow">
            <a:avLst>
              <a:gd name="adj1" fmla="val 38235"/>
              <a:gd name="adj2" fmla="val 50000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urved Up Arrow 32"/>
          <p:cNvSpPr/>
          <p:nvPr/>
        </p:nvSpPr>
        <p:spPr>
          <a:xfrm>
            <a:off x="3464664" y="4269098"/>
            <a:ext cx="3557927" cy="1007885"/>
          </a:xfrm>
          <a:prstGeom prst="curvedUp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U-Turn Arrow 34"/>
          <p:cNvSpPr/>
          <p:nvPr/>
        </p:nvSpPr>
        <p:spPr>
          <a:xfrm>
            <a:off x="7657644" y="2187079"/>
            <a:ext cx="3048000" cy="677406"/>
          </a:xfrm>
          <a:prstGeom prst="utur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FC458E-342C-892B-8DC6-55BD3CE87BE6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Gedişi</a:t>
            </a: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272536885"/>
              </p:ext>
            </p:extLst>
          </p:nvPr>
        </p:nvGraphicFramePr>
        <p:xfrm>
          <a:off x="414528" y="1011769"/>
          <a:ext cx="11228832" cy="5130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24" y="779098"/>
            <a:ext cx="2231136" cy="16105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25" y="4240578"/>
            <a:ext cx="2535302" cy="1901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123" y="1388698"/>
            <a:ext cx="2130552" cy="3044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B498D8-236A-D2C9-27C1-13C3EBF03DE8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280416"/>
            <a:ext cx="5862851" cy="969760"/>
          </a:xfrm>
        </p:spPr>
        <p:txBody>
          <a:bodyPr>
            <a:noAutofit/>
          </a:bodyPr>
          <a:lstStyle/>
          <a:p>
            <a:br>
              <a:rPr lang="az-Latn-AZ" sz="2400" dirty="0"/>
            </a:br>
            <a:r>
              <a:rPr lang="az-Latn-AZ" sz="2400" dirty="0"/>
              <a:t>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8912" y="1047814"/>
            <a:ext cx="11582400" cy="4897437"/>
          </a:xfrm>
        </p:spPr>
        <p:txBody>
          <a:bodyPr numCol="2">
            <a:normAutofit fontScale="77500" lnSpcReduction="20000"/>
          </a:bodyPr>
          <a:lstStyle/>
          <a:p>
            <a:pPr marL="0" indent="0" algn="just">
              <a:buNone/>
            </a:pPr>
            <a:endParaRPr lang="az-Latn-AZ" b="1" dirty="0">
              <a:solidFill>
                <a:srgbClr val="7030A0"/>
              </a:solidFill>
            </a:endParaRPr>
          </a:p>
          <a:p>
            <a:pPr marL="0" indent="0" algn="just">
              <a:buNone/>
            </a:pPr>
            <a:r>
              <a:rPr lang="az-Latn-AZ" sz="3300" b="1" dirty="0">
                <a:solidFill>
                  <a:srgbClr val="7030A0"/>
                </a:solidFill>
              </a:rPr>
              <a:t>Subyektiv əlamətlər:</a:t>
            </a:r>
          </a:p>
          <a:p>
            <a:pPr marL="0" indent="0" algn="just">
              <a:buNone/>
            </a:pPr>
            <a:endParaRPr lang="az-Latn-AZ" b="1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ayaqlarda yorğunluq,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yanma hissi,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ağrı,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qıcolmalar,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bəzən də venoz axsama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az-Latn-AZ" sz="3000" b="1" dirty="0">
                <a:solidFill>
                  <a:srgbClr val="7030A0"/>
                </a:solidFill>
              </a:rPr>
              <a:t>Obyektiv əlamətlər</a:t>
            </a:r>
            <a:r>
              <a:rPr lang="az-Latn-AZ" sz="3000" dirty="0"/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teleangioektoziyalar,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retikulyar venalar,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varikozlar,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ödem,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piqmentasiya,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 ekzema,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lipodermatoskleroz,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flebektatik tac</a:t>
            </a:r>
            <a:endParaRPr lang="en-US" b="1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xoralar</a:t>
            </a:r>
            <a:endParaRPr lang="en-US" sz="2000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38912" y="1780032"/>
            <a:ext cx="3060192" cy="12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144768" y="1780032"/>
            <a:ext cx="26578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1871" y="3169921"/>
            <a:ext cx="2109985" cy="29849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20" y="3213626"/>
            <a:ext cx="2194560" cy="2897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DA0EE0-39EA-AD8F-15B0-42D25AB3F294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i="1" dirty="0">
                <a:solidFill>
                  <a:srgbClr val="FF0000"/>
                </a:solidFill>
              </a:rPr>
              <a:t>XVX-nin spesifik laborator əlaməti yoxdur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dirty="0"/>
              <a:t>Trombozla fəsadlaşdıqda qanada D-dimerin miqdarı artır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2ECA2-673E-E61C-E3E3-BD932885EFA4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543" y="847724"/>
            <a:ext cx="4233672" cy="500030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az-Latn-AZ" sz="20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/>
              <a:t>Dupleks USM (DUS) </a:t>
            </a:r>
            <a:r>
              <a:rPr lang="az-Latn-AZ" sz="2000" dirty="0">
                <a:solidFill>
                  <a:srgbClr val="FF0000"/>
                </a:solidFill>
              </a:rPr>
              <a:t>standart müayinədir</a:t>
            </a:r>
            <a:r>
              <a:rPr lang="az-Latn-AZ" sz="2000" dirty="0"/>
              <a:t>,  reflüks, genişlənmə və mənfəzdə daralma XVX üçün xarakterik əlamətlərdir.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/>
              <a:t>KT venoqrafiya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/>
              <a:t>MR-venoqrafiya,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/>
              <a:t>Fleboqrafiya</a:t>
            </a:r>
            <a:r>
              <a:rPr lang="az-Latn-AZ" sz="2000" dirty="0"/>
              <a:t> göstərişə görə aparılır,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/>
              <a:t>İntravaskulyar ulstasəs müayinəsi </a:t>
            </a:r>
            <a:r>
              <a:rPr lang="az-Latn-AZ" sz="2000" dirty="0"/>
              <a:t>istifadəsi artmaqdadır.</a:t>
            </a:r>
            <a:endParaRPr lang="en-US" sz="2000" dirty="0"/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40" y="3472654"/>
            <a:ext cx="6108172" cy="26599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230" y="987552"/>
            <a:ext cx="3043282" cy="2310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40" y="987552"/>
            <a:ext cx="2974828" cy="2310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F5C721-38BE-E159-4197-66D4496ED446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384059" cy="426950"/>
          </a:xfrm>
        </p:spPr>
        <p:txBody>
          <a:bodyPr>
            <a:noAutofit/>
          </a:bodyPr>
          <a:lstStyle/>
          <a:p>
            <a:r>
              <a:rPr lang="az-Latn-AZ" sz="2400" dirty="0"/>
              <a:t>Şübhə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574" y="1180813"/>
            <a:ext cx="5181600" cy="4640771"/>
          </a:xfrm>
        </p:spPr>
        <p:txBody>
          <a:bodyPr numCol="2">
            <a:normAutofit/>
          </a:bodyPr>
          <a:lstStyle/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Ayaqda ağrı,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Yorğunluq, 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Qıcolma 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Teleangioektaziya,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Damar toru, 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Varikoz, 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Ödem, </a:t>
            </a:r>
          </a:p>
          <a:p>
            <a:pPr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Piqmentasiya və xora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     Anamnezdə venoz    xəstəliklər,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     Sərt və piqmentli dəri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800" b="1" dirty="0"/>
              <a:t>Ödemə basdıqda çökəkliyin qalması,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1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sz="1600" dirty="0"/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600" dirty="0"/>
              <a:t> </a:t>
            </a:r>
            <a:endParaRPr lang="az-Latn-AZ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747004" y="1604358"/>
            <a:ext cx="5727192" cy="43513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dirty="0"/>
              <a:t>Şikayətlərin və ödemin ətrafın vəziyyətindən asılı olaraq dəyişməsi (</a:t>
            </a:r>
            <a:r>
              <a:rPr lang="az-Latn-AZ" sz="2000" i="1" dirty="0"/>
              <a:t>axşama doğru artması, uzandıqda azalması, ayaq üstə və oturaq vəziyyətdə uzun müddət olduqda artması</a:t>
            </a:r>
            <a:r>
              <a:rPr lang="az-Latn-AZ" sz="2000" dirty="0"/>
              <a:t>), 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B57276-124A-2C87-8B1D-5D5F9D7974A4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Diaqnozun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XVX diaqnozunu dəqiqləşdimək üçün ilk müayinə DUS-dur</a:t>
            </a:r>
            <a:r>
              <a:rPr lang="az-Latn-AZ" dirty="0"/>
              <a:t>,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/>
              <a:t> KT venoqrafiya, MR venoqrafiya və pletizmoqrafiya DUS nəticəsi şübhəli olduqda, qasıqüstü obstruksiyaya şübhə olduqda istifadə edilir. </a:t>
            </a:r>
            <a:endParaRPr lang="az-Latn-AZ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0F0380-CCE6-F3A3-BF9E-310A6CEB2DDD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Differensial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/>
              <a:t>Böyrək yetməzliyi</a:t>
            </a:r>
            <a:endParaRPr lang="en-US" b="1" dirty="0"/>
          </a:p>
          <a:p>
            <a:r>
              <a:rPr lang="az-Latn-AZ" b="1" dirty="0"/>
              <a:t>Ürək yetməzliyi</a:t>
            </a:r>
            <a:endParaRPr lang="en-US" b="1" dirty="0"/>
          </a:p>
          <a:p>
            <a:r>
              <a:rPr lang="az-Latn-AZ" b="1" dirty="0"/>
              <a:t>Sirroz</a:t>
            </a:r>
            <a:endParaRPr lang="en-US" b="1" dirty="0"/>
          </a:p>
          <a:p>
            <a:r>
              <a:rPr lang="az-Latn-AZ" b="1" dirty="0"/>
              <a:t>Limfadema</a:t>
            </a:r>
            <a:endParaRPr lang="en-US" b="1" dirty="0"/>
          </a:p>
          <a:p>
            <a:r>
              <a:rPr lang="az-Latn-AZ" b="1" dirty="0"/>
              <a:t>Arterial xoralar</a:t>
            </a:r>
            <a:endParaRPr lang="en-US" b="1" dirty="0"/>
          </a:p>
          <a:p>
            <a:r>
              <a:rPr lang="az-Latn-AZ" b="1" dirty="0"/>
              <a:t>Diabetik ayaq</a:t>
            </a:r>
            <a:endParaRPr lang="en-US" b="1" dirty="0"/>
          </a:p>
          <a:p>
            <a:r>
              <a:rPr lang="az-Latn-AZ" b="1" dirty="0"/>
              <a:t>Piodermiya</a:t>
            </a:r>
            <a:endParaRPr lang="en-US" b="1" dirty="0"/>
          </a:p>
          <a:p>
            <a:r>
              <a:rPr lang="az-Latn-AZ" b="1" dirty="0"/>
              <a:t>Skleroderma</a:t>
            </a: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678E1D-A37C-CD7A-F0D9-937D4B9BA9E0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042683" cy="689344"/>
          </a:xfrm>
        </p:spPr>
        <p:txBody>
          <a:bodyPr>
            <a:noAutofit/>
          </a:bodyPr>
          <a:lstStyle/>
          <a:p>
            <a:r>
              <a:rPr lang="az-Latn-AZ" sz="2400" dirty="0"/>
              <a:t>Diaqnostik kriteriyaları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329835" y="1694102"/>
            <a:ext cx="384444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sz="2000" dirty="0"/>
          </a:p>
        </p:txBody>
      </p:sp>
      <p:graphicFrame>
        <p:nvGraphicFramePr>
          <p:cNvPr id="18" name="Content Placeholder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1327620"/>
              </p:ext>
            </p:extLst>
          </p:nvPr>
        </p:nvGraphicFramePr>
        <p:xfrm>
          <a:off x="633984" y="975360"/>
          <a:ext cx="10899648" cy="5242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6377CFA-B704-E847-6306-19956EC5FA3D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İnkarı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dirty="0"/>
              <a:t>Görüntüləmədə venoz patologiyanın görünməməsi,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dirty="0"/>
              <a:t>həmçinin funksiyonal  müayinədə venoz axında problemin görünməməsi 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dirty="0"/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i="1" dirty="0"/>
              <a:t>                   diaqnozu inkar etməyə imkan verir. </a:t>
            </a:r>
            <a:endParaRPr lang="az-Latn-AZ" sz="5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1ECCD0-02ED-3C99-E59E-7E3D379439E0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953" y="67056"/>
            <a:ext cx="6143266" cy="646291"/>
          </a:xfrm>
        </p:spPr>
        <p:txBody>
          <a:bodyPr>
            <a:noAutofit/>
          </a:bodyPr>
          <a:lstStyle/>
          <a:p>
            <a:r>
              <a:rPr lang="az-Latn-AZ" sz="2400" dirty="0"/>
              <a:t>Ağırlıq dərəcəsinin təyini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791" y="933168"/>
            <a:ext cx="3032039" cy="88862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srgbClr val="C00000"/>
                </a:solidFill>
              </a:rPr>
              <a:t>Klinik əlamətlər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02207" y="2233213"/>
            <a:ext cx="3032039" cy="1003746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srgbClr val="C00000"/>
                </a:solidFill>
              </a:rPr>
              <a:t>Laborator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164843" y="3938470"/>
            <a:ext cx="3032039" cy="939701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srgbClr val="C00000"/>
                </a:solidFill>
              </a:rPr>
              <a:t>USM</a:t>
            </a:r>
            <a:r>
              <a:rPr lang="az-Latn-AZ" dirty="0"/>
              <a:t> </a:t>
            </a:r>
            <a:endParaRPr lang="en-US" dirty="0"/>
          </a:p>
        </p:txBody>
      </p:sp>
      <p:cxnSp>
        <p:nvCxnSpPr>
          <p:cNvPr id="13" name="Elbow Connector 12"/>
          <p:cNvCxnSpPr>
            <a:stCxn id="7" idx="2"/>
            <a:endCxn id="8" idx="0"/>
          </p:cNvCxnSpPr>
          <p:nvPr/>
        </p:nvCxnSpPr>
        <p:spPr>
          <a:xfrm rot="16200000" flipH="1">
            <a:off x="2072307" y="1887292"/>
            <a:ext cx="411425" cy="28041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8" idx="2"/>
            <a:endCxn id="9" idx="0"/>
          </p:cNvCxnSpPr>
          <p:nvPr/>
        </p:nvCxnSpPr>
        <p:spPr>
          <a:xfrm rot="16200000" flipH="1">
            <a:off x="2198790" y="3456396"/>
            <a:ext cx="701511" cy="2626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739934" y="1332164"/>
            <a:ext cx="5379425" cy="8502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b="1" i="1" dirty="0">
                <a:solidFill>
                  <a:schemeClr val="tx1"/>
                </a:solidFill>
              </a:rPr>
              <a:t>Klinik-Etiologiya-Anatomiya-Patofiziologiya (CEAP- Clinical -Etiology-Anatomy-Pathophysiology) təsnifatı istifadə olunur.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056915" y="2841851"/>
            <a:ext cx="5376368" cy="93970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i="1" dirty="0">
                <a:solidFill>
                  <a:schemeClr val="tx1"/>
                </a:solidFill>
              </a:rPr>
              <a:t>Trombozla fəsadlaşdıqda qanada D-dimerin miqdarı artır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591653" y="4757287"/>
            <a:ext cx="4951517" cy="7990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az-Latn-AZ" b="1" i="1" dirty="0">
                <a:solidFill>
                  <a:schemeClr val="tx1"/>
                </a:solidFill>
              </a:rPr>
              <a:t>Reflüks, genişlənmə,mənfəzdə darlama, divarda dəyişiklik </a:t>
            </a:r>
            <a:endParaRPr lang="en-US" b="1" i="1" dirty="0">
              <a:solidFill>
                <a:schemeClr val="tx1"/>
              </a:solidFill>
            </a:endParaRPr>
          </a:p>
        </p:txBody>
      </p:sp>
      <p:cxnSp>
        <p:nvCxnSpPr>
          <p:cNvPr id="49" name="Elbow Connector 48"/>
          <p:cNvCxnSpPr>
            <a:stCxn id="7" idx="3"/>
            <a:endCxn id="21" idx="1"/>
          </p:cNvCxnSpPr>
          <p:nvPr/>
        </p:nvCxnSpPr>
        <p:spPr>
          <a:xfrm>
            <a:off x="3653830" y="1377478"/>
            <a:ext cx="1086104" cy="37978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8" idx="3"/>
            <a:endCxn id="25" idx="1"/>
          </p:cNvCxnSpPr>
          <p:nvPr/>
        </p:nvCxnSpPr>
        <p:spPr>
          <a:xfrm>
            <a:off x="3934246" y="2735086"/>
            <a:ext cx="1122669" cy="57661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9" idx="3"/>
            <a:endCxn id="27" idx="1"/>
          </p:cNvCxnSpPr>
          <p:nvPr/>
        </p:nvCxnSpPr>
        <p:spPr>
          <a:xfrm>
            <a:off x="4196882" y="4408321"/>
            <a:ext cx="1394771" cy="74849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ectangle 83"/>
          <p:cNvSpPr/>
          <p:nvPr/>
        </p:nvSpPr>
        <p:spPr>
          <a:xfrm>
            <a:off x="304800" y="5865728"/>
            <a:ext cx="6096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Ağırlıq dərəcəsini müəyyənləşdirmək üçün müxtəlif klinik şkalalar mövcuddur. 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40848-C96B-3913-0287-D06FCDE41B05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z-Latn-AZ" b="1" dirty="0">
                <a:solidFill>
                  <a:srgbClr val="C00000"/>
                </a:solidFill>
              </a:rPr>
              <a:t>Venoz durğunluğu aradan qaldırmaq,</a:t>
            </a: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az-Latn-AZ" b="1" dirty="0">
              <a:solidFill>
                <a:srgbClr val="C00000"/>
              </a:solidFill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az-Latn-AZ" b="1" dirty="0">
              <a:solidFill>
                <a:srgbClr val="C00000"/>
              </a:solidFill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z-Latn-AZ" b="1" dirty="0">
                <a:solidFill>
                  <a:srgbClr val="C00000"/>
                </a:solidFill>
              </a:rPr>
              <a:t> Proqressifləşməsinin qarşısını almaq,</a:t>
            </a: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az-Latn-AZ" b="1" dirty="0">
              <a:solidFill>
                <a:srgbClr val="C00000"/>
              </a:solidFill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az-Latn-AZ" b="1" dirty="0">
              <a:solidFill>
                <a:srgbClr val="C00000"/>
              </a:solidFill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z-Latn-AZ" b="1" dirty="0">
                <a:solidFill>
                  <a:srgbClr val="C00000"/>
                </a:solidFill>
              </a:rPr>
              <a:t> Ağırlaşmaların profilaktika və müalicəsi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5CEBD8-C680-DA0F-084A-842F0349B538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192" y="0"/>
            <a:ext cx="5660136" cy="512064"/>
          </a:xfrm>
        </p:spPr>
        <p:txBody>
          <a:bodyPr>
            <a:noAutofit/>
          </a:bodyPr>
          <a:lstStyle/>
          <a:p>
            <a:r>
              <a:rPr lang="az-Latn-AZ" sz="2400" dirty="0"/>
              <a:t>Müalicə üsulları</a:t>
            </a:r>
          </a:p>
        </p:txBody>
      </p:sp>
      <p:sp>
        <p:nvSpPr>
          <p:cNvPr id="7" name="Rectangle 6"/>
          <p:cNvSpPr/>
          <p:nvPr/>
        </p:nvSpPr>
        <p:spPr>
          <a:xfrm>
            <a:off x="365760" y="1333454"/>
            <a:ext cx="4669536" cy="4528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Konservativ müalicələr</a:t>
            </a:r>
            <a:endParaRPr lang="en-US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Fiziki üsullar </a:t>
            </a:r>
            <a:r>
              <a:rPr lang="az-Latn-AZ" sz="1600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ətrafı qaldırmaq, kompressiya (təzyiqli və təzyiqsiz), gəzmək, meyromuskulyar elektrostimulyasiya və s. 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Venoaktiv dərmanlar </a:t>
            </a:r>
            <a:r>
              <a:rPr lang="az-Latn-AZ" sz="1600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təbiii (ruskus ektraktı, mikronize təmişlənmiş flavonoidlər, at şabalıdı ekstraktı, qırmızı üzüm yarpağı ektraktı) və sintetik  (kalsium dobesilat, hitroksi-etil-rutozid, sulodeksid və s)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Dəri yumşaldıcıları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Ödeməlehinə preparatar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Xora müalicələri </a:t>
            </a:r>
            <a:r>
              <a:rPr lang="az-Latn-AZ" sz="1600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(antibiotik, məlhəmlər, regeneratlar, kök hüceyrə, ekzosom və s)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Çəkini azaltma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547" y="1102994"/>
            <a:ext cx="3194942" cy="238391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688" y="3919345"/>
            <a:ext cx="3016567" cy="200738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489" y="3919345"/>
            <a:ext cx="3409950" cy="21050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256" y="984313"/>
            <a:ext cx="2639568" cy="24627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6757EE-C0D4-7C72-2B4E-9E91D34851C8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4160" y="0"/>
            <a:ext cx="5986272" cy="689344"/>
          </a:xfrm>
        </p:spPr>
        <p:txBody>
          <a:bodyPr/>
          <a:lstStyle/>
          <a:p>
            <a:r>
              <a:rPr lang="az-Latn-AZ" dirty="0"/>
              <a:t>Müalicə üsulları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07264" y="1260302"/>
            <a:ext cx="45476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0" marR="74930" algn="just">
              <a:spcAft>
                <a:spcPts val="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Endovenoz müdaxilələr</a:t>
            </a:r>
          </a:p>
          <a:p>
            <a:pPr marL="69850" marR="74930" algn="just">
              <a:spcAft>
                <a:spcPts val="0"/>
              </a:spcAft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Endovenoz lazer ablasiyası (EVLA) 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lazer vasitəsi ilə vena və ya vena seqmentinin obliterasiyası və ya ablasiyası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Mexaniki-kimyəvi ablasiya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mexanokimyəvi vasitələrlə vena və ya damar seqmentinin obliterasiyası və ya ablasiyası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Radiotezlik ablasiyası (RTA)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damar və ya damar seqmentinin radiotezlik enerjisi ilə obliterasiyası və ya ablasiyası 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Sianoakrilat embolizasiyası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sianoakrilatın yeridilməsi ilə vena və ya damar seqmentinin obliterasiyası 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Skleroterapiya (maye və ya köpük)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vena və ya vena seqmentinin kimyəvi maddə (maye və ya köpük) ilə obliterasiyası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312" y="689344"/>
            <a:ext cx="2865120" cy="23906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473" y="689344"/>
            <a:ext cx="3462528" cy="2390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296" y="3249664"/>
            <a:ext cx="5366258" cy="28905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C4E3CD-0934-3CF1-5971-AF48BB150098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4289730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5013" y="0"/>
            <a:ext cx="5871995" cy="646406"/>
          </a:xfrm>
        </p:spPr>
        <p:txBody>
          <a:bodyPr/>
          <a:lstStyle/>
          <a:p>
            <a:r>
              <a:rPr lang="az-Latn-AZ" dirty="0"/>
              <a:t>Müalicə üsulları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93525" y="826747"/>
            <a:ext cx="5522976" cy="5530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0" marR="74930" algn="just">
              <a:spcAft>
                <a:spcPts val="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Cərrahi müdaxilələr</a:t>
            </a:r>
          </a:p>
          <a:p>
            <a:pPr marL="69850" marR="74930" algn="just">
              <a:spcAft>
                <a:spcPts val="0"/>
              </a:spcAft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Yüksək liqasiya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böyük dərialtı venanın femoral vena qovşağına, kiçik dərialtı venanın  dizaltı vena qovşağına liqaturanın qoyulması və kəsilməsi, o cümlədən şaxələrin  bağlanması və kəsilməsi.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Flebektomiya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- uzun damar seqmentinin, adətən böyük və kiçik dərialtı venaların çıxarılması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Miniflebektomiya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kiçik dəri kəsiklərindən vena seqmentinin çıxarılması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5600" marR="7493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Kriostrippinq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- venaya sərt kriozond daxil edilərək, onun maye azot oksidi ilə dondurulması və sonra zond ilə çıxarılması.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Perforantların subfassial bağlanması (açıq və ya endokopik)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Valvuloplastika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Rekonstruksiya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Vena tranplantasiyası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600" b="1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Xoranın cərrahi işlənməsi, dəri köçürülməsi </a:t>
            </a:r>
            <a:r>
              <a:rPr lang="az-Latn-AZ" sz="1600" dirty="0">
                <a:solidFill>
                  <a:srgbClr val="25252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(dermatom və yaxud kiçik hissələrlə sərbəst dəri transplantasiyası);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371" y="826747"/>
            <a:ext cx="5403273" cy="29839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746" y="3991080"/>
            <a:ext cx="4911102" cy="214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F67D85-5B18-FD13-1F97-D924FBCE1430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521825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256262"/>
            <a:ext cx="5862851" cy="835878"/>
          </a:xfrm>
        </p:spPr>
        <p:txBody>
          <a:bodyPr>
            <a:noAutofit/>
          </a:bodyPr>
          <a:lstStyle/>
          <a:p>
            <a:br>
              <a:rPr lang="az-Latn-AZ" sz="2400" dirty="0"/>
            </a:br>
            <a:r>
              <a:rPr lang="az-Latn-AZ" sz="2400" dirty="0"/>
              <a:t>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b="1" dirty="0"/>
              <a:t>Simptomatik xəstəlikdə,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az-Latn-AZ" b="1" dirty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b="1" dirty="0"/>
              <a:t>Endovenoz  üsullar faydalı olmadıqda,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az-Latn-AZ" b="1" dirty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b="1" dirty="0"/>
              <a:t>Sağalmayan xoralarda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az-Latn-AZ" b="1" dirty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b="1" dirty="0"/>
              <a:t>Və kosmetik məqsədlərlə tətbiq edilir.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FE1F09-107B-61DC-A14E-12678E29F280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7160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b="1" dirty="0">
                <a:solidFill>
                  <a:srgbClr val="C00000"/>
                </a:solidFill>
              </a:rPr>
              <a:t>Dərin venaların obstruksiyalarında </a:t>
            </a:r>
            <a:r>
              <a:rPr lang="az-Latn-AZ" b="1" dirty="0"/>
              <a:t>kompensator genişlənmiş səthi venalara</a:t>
            </a:r>
            <a:r>
              <a:rPr lang="az-Latn-AZ" dirty="0"/>
              <a:t> müdaxilələr </a:t>
            </a:r>
            <a:r>
              <a:rPr lang="az-Latn-AZ" dirty="0">
                <a:solidFill>
                  <a:srgbClr val="C00000"/>
                </a:solidFill>
              </a:rPr>
              <a:t>əks göstərişdir. </a:t>
            </a:r>
            <a:endParaRPr lang="az-Latn-AZ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EA91C9-DC5C-308E-00BF-122D958F06D6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6245" y="0"/>
            <a:ext cx="5862851" cy="835878"/>
          </a:xfrm>
        </p:spPr>
        <p:txBody>
          <a:bodyPr/>
          <a:lstStyle/>
          <a:p>
            <a:r>
              <a:rPr lang="az-Latn-AZ" dirty="0"/>
              <a:t>Müalicə yanaşması</a:t>
            </a:r>
            <a:br>
              <a:rPr lang="az-Latn-AZ" dirty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96148" y="1271218"/>
            <a:ext cx="1971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Konservativ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9856" y="4131455"/>
            <a:ext cx="1789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Endovenoz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69096" y="4605713"/>
            <a:ext cx="28011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Cərrahi müdaxilələr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9311" y="1915406"/>
            <a:ext cx="2140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  xəstə</a:t>
            </a:r>
            <a:endParaRPr lang="en-US" b="1" dirty="0"/>
          </a:p>
        </p:txBody>
      </p:sp>
      <p:cxnSp>
        <p:nvCxnSpPr>
          <p:cNvPr id="15" name="Straight Arrow Connector 14"/>
          <p:cNvCxnSpPr>
            <a:stCxn id="13" idx="2"/>
            <a:endCxn id="16" idx="0"/>
          </p:cNvCxnSpPr>
          <p:nvPr/>
        </p:nvCxnSpPr>
        <p:spPr>
          <a:xfrm flipH="1">
            <a:off x="1746937" y="2284738"/>
            <a:ext cx="2635" cy="435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74041" y="2720078"/>
            <a:ext cx="2145792" cy="1237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konservativ müalicələr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kosmetik məqsədlə ablasyalar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618687" y="1939588"/>
            <a:ext cx="1964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Simptomatik xəstə</a:t>
            </a:r>
            <a:endParaRPr lang="en-US" b="1" dirty="0"/>
          </a:p>
        </p:txBody>
      </p:sp>
      <p:sp>
        <p:nvSpPr>
          <p:cNvPr id="22" name="Rectangle 21"/>
          <p:cNvSpPr/>
          <p:nvPr/>
        </p:nvSpPr>
        <p:spPr>
          <a:xfrm>
            <a:off x="3014316" y="2659725"/>
            <a:ext cx="31730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konservativ üsulla başladılır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z-Latn-A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reflüksün yerinə görə sonrakı müalicələr seçilir.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>
            <a:stCxn id="21" idx="2"/>
            <a:endCxn id="22" idx="0"/>
          </p:cNvCxnSpPr>
          <p:nvPr/>
        </p:nvCxnSpPr>
        <p:spPr>
          <a:xfrm>
            <a:off x="4600847" y="2308920"/>
            <a:ext cx="2" cy="350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295120" y="5633966"/>
            <a:ext cx="5766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Xora defektləri bağlanmadıqda dəri plastikası tətbiq edilir. 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30" name="Elbow Connector 29"/>
          <p:cNvCxnSpPr>
            <a:stCxn id="4" idx="1"/>
            <a:endCxn id="13" idx="0"/>
          </p:cNvCxnSpPr>
          <p:nvPr/>
        </p:nvCxnSpPr>
        <p:spPr>
          <a:xfrm rot="10800000" flipV="1">
            <a:off x="1749572" y="1532828"/>
            <a:ext cx="546576" cy="38257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4" idx="3"/>
            <a:endCxn id="21" idx="0"/>
          </p:cNvCxnSpPr>
          <p:nvPr/>
        </p:nvCxnSpPr>
        <p:spPr>
          <a:xfrm>
            <a:off x="4267200" y="1532828"/>
            <a:ext cx="333647" cy="40676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22" idx="2"/>
            <a:endCxn id="5" idx="1"/>
          </p:cNvCxnSpPr>
          <p:nvPr/>
        </p:nvCxnSpPr>
        <p:spPr>
          <a:xfrm rot="16200000" flipH="1">
            <a:off x="4552291" y="3785500"/>
            <a:ext cx="656122" cy="55900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stCxn id="5" idx="3"/>
            <a:endCxn id="49" idx="1"/>
          </p:cNvCxnSpPr>
          <p:nvPr/>
        </p:nvCxnSpPr>
        <p:spPr>
          <a:xfrm flipV="1">
            <a:off x="6949440" y="3965171"/>
            <a:ext cx="795114" cy="42789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6" idx="2"/>
            <a:endCxn id="27" idx="3"/>
          </p:cNvCxnSpPr>
          <p:nvPr/>
        </p:nvCxnSpPr>
        <p:spPr>
          <a:xfrm rot="5400000">
            <a:off x="9239760" y="4888740"/>
            <a:ext cx="751254" cy="110853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7744554" y="3780505"/>
            <a:ext cx="187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Effektsiz olduqda </a:t>
            </a:r>
            <a:endParaRPr lang="en-US" b="1" dirty="0"/>
          </a:p>
        </p:txBody>
      </p:sp>
      <p:cxnSp>
        <p:nvCxnSpPr>
          <p:cNvPr id="53" name="Elbow Connector 52"/>
          <p:cNvCxnSpPr>
            <a:stCxn id="49" idx="3"/>
            <a:endCxn id="6" idx="0"/>
          </p:cNvCxnSpPr>
          <p:nvPr/>
        </p:nvCxnSpPr>
        <p:spPr>
          <a:xfrm>
            <a:off x="9615387" y="3965171"/>
            <a:ext cx="554265" cy="64054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D7DCAED-34C4-08D0-BC41-2EE7611AEBCD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4478199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Proqnozu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az-Latn-AZ" dirty="0"/>
              <a:t>Müalicə olunmadıqda yetməzlik proqressifləşir.</a:t>
            </a:r>
          </a:p>
          <a:p>
            <a:endParaRPr lang="az-Latn-AZ" dirty="0"/>
          </a:p>
          <a:p>
            <a:r>
              <a:rPr lang="az-Latn-AZ" dirty="0"/>
              <a:t>Venoz xoralar 70% hallarda residivləşir,  50% hallarda isə çətin sağalır. </a:t>
            </a:r>
          </a:p>
          <a:p>
            <a:endParaRPr lang="en-US" dirty="0"/>
          </a:p>
          <a:p>
            <a:r>
              <a:rPr lang="az-Latn-AZ" b="1" dirty="0">
                <a:solidFill>
                  <a:srgbClr val="C00000"/>
                </a:solidFill>
              </a:rPr>
              <a:t>Müalicə erkən aparıldıqda nəticələri yaxşıdır.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EDB667-FE29-583F-9DFB-9E619619702A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560" y="1097280"/>
            <a:ext cx="10683240" cy="5145024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C00000"/>
                </a:solidFill>
              </a:rPr>
              <a:t>Spesifik birincili profilaktikasına aiddir: 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solidFill>
                <a:srgbClr val="C00000"/>
              </a:solidFill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Həyat və iş tərzinin düzgün təşkili,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 Uzunmüddətli ayaqüstə qalmaqdan və ya oturaq vəziyyətdən qaçmaq,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 Kompression corabdan istifadə,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Bitki mənşəli qidalara üstünlük verilməsi,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Qəbizliyin aradan qaldırılması,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Hamiləlik corabını  geyinmək,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İdman (gəzmək, üzgüçülük və s),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İrsiyyətdə, xüsusilə də hər iki valideyndə varikoz olduqda fleboloq nəzarətində olmaq və s.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C87275-22FF-72CB-847E-3EF8F446B521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az-Latn-AZ" b="1" dirty="0"/>
              <a:t>Tarama üçün DUS tətbiq edilir.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E2A142-424C-86D7-FE66-3A46512152D2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İzləmə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/>
              <a:t>İzləmək üçün </a:t>
            </a:r>
            <a:r>
              <a:rPr lang="az-Latn-AZ" b="1" dirty="0">
                <a:solidFill>
                  <a:srgbClr val="C00000"/>
                </a:solidFill>
              </a:rPr>
              <a:t>6 ayda bir </a:t>
            </a:r>
            <a:r>
              <a:rPr lang="az-Latn-AZ" b="1" dirty="0"/>
              <a:t>klinik müayinə </a:t>
            </a:r>
            <a:r>
              <a:rPr lang="az-Latn-AZ" dirty="0"/>
              <a:t>və </a:t>
            </a:r>
            <a:r>
              <a:rPr lang="az-Latn-AZ" b="1" dirty="0"/>
              <a:t>DUS</a:t>
            </a:r>
            <a:r>
              <a:rPr lang="az-Latn-AZ" dirty="0"/>
              <a:t> edilir.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0A4C60-D234-5534-29DF-40E66F154ED8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Reablitasiya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21AC7F-EB5C-30FA-BFC5-875A940C0C74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Xüsusi qruplarda özəlikləri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Hamilələrdə: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/>
              <a:t>İzləmə lazım gəlir, ağırlaşma risqi hamilə olmayanlarla eynidir.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578CF-28AB-5934-A2C3-D14E206BD6D1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02208" y="157137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36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4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edirəm.</a:t>
            </a:r>
            <a:endParaRPr lang="az-Latn-AZ" sz="3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B1178-F092-5396-209E-BCB596708D06}"/>
              </a:ext>
            </a:extLst>
          </p:cNvPr>
          <p:cNvSpPr txBox="1"/>
          <p:nvPr/>
        </p:nvSpPr>
        <p:spPr>
          <a:xfrm>
            <a:off x="10116964" y="61486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/>
              <a:t>Xroniki venoz xəstəliklər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</TotalTime>
  <Words>1305</Words>
  <Application>Microsoft Office PowerPoint</Application>
  <PresentationFormat>Widescreen</PresentationFormat>
  <Paragraphs>295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Calibri</vt:lpstr>
      <vt:lpstr>Courier New</vt:lpstr>
      <vt:lpstr>Symbol</vt:lpstr>
      <vt:lpstr>Times New Roman</vt:lpstr>
      <vt:lpstr>Wingdings</vt:lpstr>
      <vt:lpstr>Praktiki dərs şablonu 7</vt:lpstr>
      <vt:lpstr>     Xronik venoz xəstəliklər və yetməzliyi</vt:lpstr>
      <vt:lpstr>Necə tərif edilir?</vt:lpstr>
      <vt:lpstr>Təsnifatı</vt:lpstr>
      <vt:lpstr>Səbəbləri</vt:lpstr>
      <vt:lpstr>PowerPoint Presentation</vt:lpstr>
      <vt:lpstr>Gedişi</vt:lpstr>
      <vt:lpstr> Klinik müayinə </vt:lpstr>
      <vt:lpstr>Laborator müayinə </vt:lpstr>
      <vt:lpstr>Görüntüləmə və digər müayinələr</vt:lpstr>
      <vt:lpstr>Şübhə </vt:lpstr>
      <vt:lpstr>Diaqnozun dəqiqləşdirilməsi</vt:lpstr>
      <vt:lpstr>Differensial diaqnozu</vt:lpstr>
      <vt:lpstr>Diaqnostik kriteriyaları</vt:lpstr>
      <vt:lpstr>İnkarı</vt:lpstr>
      <vt:lpstr>Ağırlıq dərəcəsinin təyini</vt:lpstr>
      <vt:lpstr>Müalicə prinsipləri</vt:lpstr>
      <vt:lpstr>Müalicə üsulları</vt:lpstr>
      <vt:lpstr>Müalicə üsulları</vt:lpstr>
      <vt:lpstr>Müalicə üsulları</vt:lpstr>
      <vt:lpstr> Əməliyyata əsas göstərişlər</vt:lpstr>
      <vt:lpstr>Əməliyyata əks göstərişlər</vt:lpstr>
      <vt:lpstr>Müalicə yanaşması </vt:lpstr>
      <vt:lpstr>Proqnozu</vt:lpstr>
      <vt:lpstr>Profilaktikası</vt:lpstr>
      <vt:lpstr>Taranması</vt:lpstr>
      <vt:lpstr>İzləmə</vt:lpstr>
      <vt:lpstr>Reablitasiya</vt:lpstr>
      <vt:lpstr>Xüsusi qruplarda özəlikləri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91</cp:revision>
  <dcterms:created xsi:type="dcterms:W3CDTF">2023-05-31T15:19:45Z</dcterms:created>
  <dcterms:modified xsi:type="dcterms:W3CDTF">2023-09-02T12:34:39Z</dcterms:modified>
</cp:coreProperties>
</file>