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9" r:id="rId4"/>
    <p:sldId id="258" r:id="rId5"/>
    <p:sldId id="261" r:id="rId6"/>
    <p:sldId id="262" r:id="rId7"/>
    <p:sldId id="264" r:id="rId8"/>
    <p:sldId id="265" r:id="rId9"/>
    <p:sldId id="266" r:id="rId10"/>
    <p:sldId id="268" r:id="rId11"/>
    <p:sldId id="269" r:id="rId12"/>
    <p:sldId id="267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0" r:id="rId24"/>
    <p:sldId id="282" r:id="rId25"/>
    <p:sldId id="283" r:id="rId26"/>
    <p:sldId id="284" r:id="rId27"/>
    <p:sldId id="285" r:id="rId28"/>
    <p:sldId id="286" r:id="rId29"/>
    <p:sldId id="28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D41B0300-6888-4B6F-924D-5BC99E044B8D}"/>
    <pc:docChg chg="custSel modSld">
      <pc:chgData name="Shukufa Musayeva" userId="925d085fcd50c50b" providerId="LiveId" clId="{D41B0300-6888-4B6F-924D-5BC99E044B8D}" dt="2023-09-12T23:43:27.188" v="42" actId="20577"/>
      <pc:docMkLst>
        <pc:docMk/>
      </pc:docMkLst>
      <pc:sldChg chg="modSp mod">
        <pc:chgData name="Shukufa Musayeva" userId="925d085fcd50c50b" providerId="LiveId" clId="{D41B0300-6888-4B6F-924D-5BC99E044B8D}" dt="2023-09-12T23:43:27.188" v="42" actId="20577"/>
        <pc:sldMkLst>
          <pc:docMk/>
          <pc:sldMk cId="1536696705" sldId="256"/>
        </pc:sldMkLst>
        <pc:spChg chg="mod">
          <ac:chgData name="Shukufa Musayeva" userId="925d085fcd50c50b" providerId="LiveId" clId="{D41B0300-6888-4B6F-924D-5BC99E044B8D}" dt="2023-09-12T23:43:27.188" v="42" actId="20577"/>
          <ac:spMkLst>
            <pc:docMk/>
            <pc:sldMk cId="1536696705" sldId="25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BAF77D-3887-406A-B897-1A25D511BD8B}" type="doc">
      <dgm:prSet loTypeId="urn:microsoft.com/office/officeart/2005/8/layout/StepDownProcess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8929D30-4E2B-425C-A794-6A5DFEA05D24}">
      <dgm:prSet phldrT="[Text]"/>
      <dgm:spPr/>
      <dgm:t>
        <a:bodyPr/>
        <a:lstStyle/>
        <a:p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Обычно бессимптомно</a:t>
          </a:r>
          <a:endParaRPr lang="en-US" dirty="0"/>
        </a:p>
      </dgm:t>
    </dgm:pt>
    <dgm:pt modelId="{C13F7536-ACA3-4D15-B39E-A92620009629}" type="parTrans" cxnId="{3F227625-B776-401C-873D-6F152FCED65A}">
      <dgm:prSet/>
      <dgm:spPr/>
      <dgm:t>
        <a:bodyPr/>
        <a:lstStyle/>
        <a:p>
          <a:endParaRPr lang="en-US"/>
        </a:p>
      </dgm:t>
    </dgm:pt>
    <dgm:pt modelId="{664157D8-1134-4EE8-94C2-BE30409881A2}" type="sibTrans" cxnId="{3F227625-B776-401C-873D-6F152FCED65A}">
      <dgm:prSet/>
      <dgm:spPr/>
      <dgm:t>
        <a:bodyPr/>
        <a:lstStyle/>
        <a:p>
          <a:endParaRPr lang="en-US"/>
        </a:p>
      </dgm:t>
    </dgm:pt>
    <dgm:pt modelId="{DFE0327D-5D7D-452E-B21B-9E4DC385465F}">
      <dgm:prSet phldrT="[Text]"/>
      <dgm:spPr/>
      <dgm:t>
        <a:bodyPr/>
        <a:lstStyle/>
        <a:p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У половины больных прогрессирует</a:t>
          </a:r>
          <a:endParaRPr lang="en-US" dirty="0"/>
        </a:p>
      </dgm:t>
    </dgm:pt>
    <dgm:pt modelId="{5B081F92-337D-4BC3-9AB9-9802AF7915EE}" type="parTrans" cxnId="{B8DDDB05-7F2D-4C3F-8FB6-52F5E3518891}">
      <dgm:prSet/>
      <dgm:spPr/>
      <dgm:t>
        <a:bodyPr/>
        <a:lstStyle/>
        <a:p>
          <a:endParaRPr lang="en-US"/>
        </a:p>
      </dgm:t>
    </dgm:pt>
    <dgm:pt modelId="{746C8BB3-06A2-4DD2-B8E1-AA89ADFCBF36}" type="sibTrans" cxnId="{B8DDDB05-7F2D-4C3F-8FB6-52F5E3518891}">
      <dgm:prSet/>
      <dgm:spPr/>
      <dgm:t>
        <a:bodyPr/>
        <a:lstStyle/>
        <a:p>
          <a:endParaRPr lang="en-US"/>
        </a:p>
      </dgm:t>
    </dgm:pt>
    <dgm:pt modelId="{2FC892D4-C2E2-4282-AFB5-E71B2DC4BFC1}">
      <dgm:prSet phldrT="[Text]" custT="1"/>
      <dgm:spPr/>
      <dgm:t>
        <a:bodyPr/>
        <a:lstStyle/>
        <a:p>
          <a:r>
            <a:rPr lang="ru-RU" sz="1600" b="1" dirty="0">
              <a:latin typeface="Calibri" panose="020F0502020204030204" pitchFamily="34" charset="0"/>
              <a:cs typeface="Calibri" panose="020F0502020204030204" pitchFamily="34" charset="0"/>
            </a:rPr>
            <a:t>1-я стадия - обратимый отек</a:t>
          </a:r>
          <a:endParaRPr lang="en-US" sz="1600" b="1" dirty="0"/>
        </a:p>
      </dgm:t>
    </dgm:pt>
    <dgm:pt modelId="{01B667E7-BF72-4EEA-A8DC-33E0A7E71DEA}" type="parTrans" cxnId="{DDFD0282-C3F3-4B39-9C54-103028EBAC04}">
      <dgm:prSet/>
      <dgm:spPr/>
      <dgm:t>
        <a:bodyPr/>
        <a:lstStyle/>
        <a:p>
          <a:endParaRPr lang="en-US"/>
        </a:p>
      </dgm:t>
    </dgm:pt>
    <dgm:pt modelId="{0BDC713B-BE1F-496A-BDA6-142C8EA2483E}" type="sibTrans" cxnId="{DDFD0282-C3F3-4B39-9C54-103028EBAC04}">
      <dgm:prSet/>
      <dgm:spPr/>
      <dgm:t>
        <a:bodyPr/>
        <a:lstStyle/>
        <a:p>
          <a:endParaRPr lang="en-US"/>
        </a:p>
      </dgm:t>
    </dgm:pt>
    <dgm:pt modelId="{3B6B2B58-ABB1-459C-ABAD-7718BEE852B3}">
      <dgm:prSet phldrT="[Text]"/>
      <dgm:spPr/>
      <dgm:t>
        <a:bodyPr/>
        <a:lstStyle/>
        <a:p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У 1/3 венозная недостаточность</a:t>
          </a:r>
          <a:endParaRPr lang="az-Latn-AZ" dirty="0">
            <a:latin typeface="Calibri" panose="020F0502020204030204" pitchFamily="34" charset="0"/>
            <a:ea typeface="Calibri" panose="020F0502020204030204" pitchFamily="34" charset="0"/>
          </a:endParaRPr>
        </a:p>
        <a:p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(</a:t>
          </a:r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отёк, кожные изменения, язвы</a:t>
          </a:r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) </a:t>
          </a:r>
          <a:endParaRPr lang="en-US" dirty="0"/>
        </a:p>
      </dgm:t>
    </dgm:pt>
    <dgm:pt modelId="{D7EA5791-541B-4DF0-BA71-1EF6B523FA8F}" type="parTrans" cxnId="{20554249-E0EC-4286-AD5C-F478A250A22F}">
      <dgm:prSet/>
      <dgm:spPr/>
      <dgm:t>
        <a:bodyPr/>
        <a:lstStyle/>
        <a:p>
          <a:endParaRPr lang="en-US"/>
        </a:p>
      </dgm:t>
    </dgm:pt>
    <dgm:pt modelId="{60C11D41-9C6B-4657-8414-9104979ABEC6}" type="sibTrans" cxnId="{20554249-E0EC-4286-AD5C-F478A250A22F}">
      <dgm:prSet/>
      <dgm:spPr/>
      <dgm:t>
        <a:bodyPr/>
        <a:lstStyle/>
        <a:p>
          <a:endParaRPr lang="en-US"/>
        </a:p>
      </dgm:t>
    </dgm:pt>
    <dgm:pt modelId="{E6FB6FE2-BB4A-416F-A23A-B45F431FB7FF}">
      <dgm:prSet phldrT="[Text]" custT="1"/>
      <dgm:spPr/>
      <dgm:t>
        <a:bodyPr/>
        <a:lstStyle/>
        <a:p>
          <a:r>
            <a:rPr lang="ru-RU" sz="1600" b="1" dirty="0">
              <a:latin typeface="Calibri" panose="020F0502020204030204" pitchFamily="34" charset="0"/>
              <a:ea typeface="Times New Roman" panose="02020603050405020304" pitchFamily="18" charset="0"/>
            </a:rPr>
            <a:t>У </a:t>
          </a:r>
          <a:r>
            <a:rPr lang="az-Latn-AZ" sz="1600" b="1" dirty="0">
              <a:latin typeface="Calibri" panose="020F0502020204030204" pitchFamily="34" charset="0"/>
              <a:ea typeface="Times New Roman" panose="02020603050405020304" pitchFamily="18" charset="0"/>
            </a:rPr>
            <a:t>70% </a:t>
          </a:r>
          <a:r>
            <a:rPr lang="ru-RU" sz="1600" b="1" dirty="0">
              <a:latin typeface="Calibri" panose="020F0502020204030204" pitchFamily="34" charset="0"/>
              <a:ea typeface="Times New Roman" panose="02020603050405020304" pitchFamily="18" charset="0"/>
            </a:rPr>
            <a:t>рецидив язвы</a:t>
          </a:r>
          <a:endParaRPr lang="en-US" sz="1600" b="1" dirty="0"/>
        </a:p>
      </dgm:t>
    </dgm:pt>
    <dgm:pt modelId="{1C9EED20-806D-4BE7-B582-83E2651F2FA9}" type="parTrans" cxnId="{A8CD9F52-0C04-42AB-98FD-6978F2AB5831}">
      <dgm:prSet/>
      <dgm:spPr/>
      <dgm:t>
        <a:bodyPr/>
        <a:lstStyle/>
        <a:p>
          <a:endParaRPr lang="en-US"/>
        </a:p>
      </dgm:t>
    </dgm:pt>
    <dgm:pt modelId="{1E1B2E47-6C05-4A86-9813-0C804E6469A5}" type="sibTrans" cxnId="{A8CD9F52-0C04-42AB-98FD-6978F2AB5831}">
      <dgm:prSet/>
      <dgm:spPr/>
      <dgm:t>
        <a:bodyPr/>
        <a:lstStyle/>
        <a:p>
          <a:endParaRPr lang="en-US"/>
        </a:p>
      </dgm:t>
    </dgm:pt>
    <dgm:pt modelId="{FEA56474-A3B2-4094-B0CF-BE622078500A}">
      <dgm:prSet phldrT="[Text]" custT="1"/>
      <dgm:spPr/>
      <dgm:t>
        <a:bodyPr/>
        <a:lstStyle/>
        <a:p>
          <a:r>
            <a:rPr lang="ru-RU" sz="1600" b="1" dirty="0">
              <a:latin typeface="Calibri" panose="020F0502020204030204" pitchFamily="34" charset="0"/>
              <a:ea typeface="Times New Roman" panose="02020603050405020304" pitchFamily="18" charset="0"/>
            </a:rPr>
            <a:t>У </a:t>
          </a:r>
          <a:r>
            <a:rPr lang="az-Latn-AZ" sz="1600" b="1" dirty="0">
              <a:latin typeface="Calibri" panose="020F0502020204030204" pitchFamily="34" charset="0"/>
              <a:ea typeface="Times New Roman" panose="02020603050405020304" pitchFamily="18" charset="0"/>
            </a:rPr>
            <a:t>50</a:t>
          </a:r>
          <a:r>
            <a:rPr lang="ru-RU" sz="1600" b="1" dirty="0">
              <a:latin typeface="Calibri" panose="020F0502020204030204" pitchFamily="34" charset="0"/>
              <a:ea typeface="Times New Roman" panose="02020603050405020304" pitchFamily="18" charset="0"/>
            </a:rPr>
            <a:t>% тяжелое заживления</a:t>
          </a:r>
          <a:endParaRPr lang="en-US" sz="1600" b="1" dirty="0"/>
        </a:p>
      </dgm:t>
    </dgm:pt>
    <dgm:pt modelId="{8267F832-F019-4DFC-AFD3-597E7CBA36D1}" type="parTrans" cxnId="{1AC9164B-2778-4D2F-BDD8-2A8CE3D9811B}">
      <dgm:prSet/>
      <dgm:spPr/>
      <dgm:t>
        <a:bodyPr/>
        <a:lstStyle/>
        <a:p>
          <a:endParaRPr lang="en-US"/>
        </a:p>
      </dgm:t>
    </dgm:pt>
    <dgm:pt modelId="{7AA5ECF3-D502-4117-9E1C-441BC5C82DF6}" type="sibTrans" cxnId="{1AC9164B-2778-4D2F-BDD8-2A8CE3D9811B}">
      <dgm:prSet/>
      <dgm:spPr/>
      <dgm:t>
        <a:bodyPr/>
        <a:lstStyle/>
        <a:p>
          <a:endParaRPr lang="en-US"/>
        </a:p>
      </dgm:t>
    </dgm:pt>
    <dgm:pt modelId="{D47FA6A2-E19A-4233-BE4B-CA4D4C8CDD4D}">
      <dgm:prSet custT="1"/>
      <dgm:spPr/>
      <dgm:t>
        <a:bodyPr/>
        <a:lstStyle/>
        <a:p>
          <a:r>
            <a:rPr lang="ru-RU" sz="1600" b="1" dirty="0">
              <a:latin typeface="Calibri" panose="020F0502020204030204" pitchFamily="34" charset="0"/>
              <a:cs typeface="Calibri" panose="020F0502020204030204" pitchFamily="34" charset="0"/>
            </a:rPr>
            <a:t>2 стадия - стойкий отек</a:t>
          </a:r>
        </a:p>
      </dgm:t>
    </dgm:pt>
    <dgm:pt modelId="{9A5E17E4-0009-47F0-BC1C-81A31A03AA5C}" type="parTrans" cxnId="{4AD00CFC-54E3-4533-AD71-9351B6E4B1DA}">
      <dgm:prSet/>
      <dgm:spPr/>
      <dgm:t>
        <a:bodyPr/>
        <a:lstStyle/>
        <a:p>
          <a:endParaRPr lang="ru-RU"/>
        </a:p>
      </dgm:t>
    </dgm:pt>
    <dgm:pt modelId="{89FEE424-BAA1-43B9-A488-C5936E1F3F59}" type="sibTrans" cxnId="{4AD00CFC-54E3-4533-AD71-9351B6E4B1DA}">
      <dgm:prSet/>
      <dgm:spPr/>
      <dgm:t>
        <a:bodyPr/>
        <a:lstStyle/>
        <a:p>
          <a:endParaRPr lang="ru-RU"/>
        </a:p>
      </dgm:t>
    </dgm:pt>
    <dgm:pt modelId="{BC24ED1A-DA0E-4FE3-BA8C-4C1DDCA365E0}">
      <dgm:prSet custT="1"/>
      <dgm:spPr/>
      <dgm:t>
        <a:bodyPr/>
        <a:lstStyle/>
        <a:p>
          <a:r>
            <a:rPr lang="ru-RU" sz="1600" b="1" dirty="0">
              <a:latin typeface="Calibri" panose="020F0502020204030204" pitchFamily="34" charset="0"/>
              <a:cs typeface="Calibri" panose="020F0502020204030204" pitchFamily="34" charset="0"/>
            </a:rPr>
            <a:t>3-я стадия - образование язвы</a:t>
          </a:r>
        </a:p>
      </dgm:t>
    </dgm:pt>
    <dgm:pt modelId="{B5570BA9-FB98-4C25-BF11-6F097D2813B2}" type="parTrans" cxnId="{80AA6C32-28A2-4147-9741-5AFACBED2D68}">
      <dgm:prSet/>
      <dgm:spPr/>
      <dgm:t>
        <a:bodyPr/>
        <a:lstStyle/>
        <a:p>
          <a:endParaRPr lang="ru-RU"/>
        </a:p>
      </dgm:t>
    </dgm:pt>
    <dgm:pt modelId="{78910CBA-0E8B-48BE-AC7E-D83B68B68EF4}" type="sibTrans" cxnId="{80AA6C32-28A2-4147-9741-5AFACBED2D68}">
      <dgm:prSet/>
      <dgm:spPr/>
      <dgm:t>
        <a:bodyPr/>
        <a:lstStyle/>
        <a:p>
          <a:endParaRPr lang="ru-RU"/>
        </a:p>
      </dgm:t>
    </dgm:pt>
    <dgm:pt modelId="{8E6056E6-25E1-4D89-9180-0549A9DA1129}">
      <dgm:prSet custT="1"/>
      <dgm:spPr/>
      <dgm:t>
        <a:bodyPr/>
        <a:lstStyle/>
        <a:p>
          <a:endParaRPr lang="ru-RU" sz="1600" b="1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CAB6CC0-60AD-4496-9E16-AA389495C9D9}" type="parTrans" cxnId="{BBBDFA21-5C12-42DA-9118-7E7F9098F6FA}">
      <dgm:prSet/>
      <dgm:spPr/>
      <dgm:t>
        <a:bodyPr/>
        <a:lstStyle/>
        <a:p>
          <a:endParaRPr lang="ru-RU"/>
        </a:p>
      </dgm:t>
    </dgm:pt>
    <dgm:pt modelId="{75EE3B0F-4E30-4F52-AD82-B660042865E6}" type="sibTrans" cxnId="{BBBDFA21-5C12-42DA-9118-7E7F9098F6FA}">
      <dgm:prSet/>
      <dgm:spPr/>
      <dgm:t>
        <a:bodyPr/>
        <a:lstStyle/>
        <a:p>
          <a:endParaRPr lang="ru-RU"/>
        </a:p>
      </dgm:t>
    </dgm:pt>
    <dgm:pt modelId="{4D137440-E605-4BD2-9E46-10544C535103}" type="pres">
      <dgm:prSet presAssocID="{D9BAF77D-3887-406A-B897-1A25D511BD8B}" presName="rootnode" presStyleCnt="0">
        <dgm:presLayoutVars>
          <dgm:chMax/>
          <dgm:chPref/>
          <dgm:dir/>
          <dgm:animLvl val="lvl"/>
        </dgm:presLayoutVars>
      </dgm:prSet>
      <dgm:spPr/>
    </dgm:pt>
    <dgm:pt modelId="{06E4C9EE-40BD-4214-A7EF-5A24966F5C4F}" type="pres">
      <dgm:prSet presAssocID="{58929D30-4E2B-425C-A794-6A5DFEA05D24}" presName="composite" presStyleCnt="0"/>
      <dgm:spPr/>
    </dgm:pt>
    <dgm:pt modelId="{C7EAC20F-7AAF-48FB-A3A2-0B2319459E61}" type="pres">
      <dgm:prSet presAssocID="{58929D30-4E2B-425C-A794-6A5DFEA05D24}" presName="bentUpArrow1" presStyleLbl="alignImgPlace1" presStyleIdx="0" presStyleCnt="2" custScaleX="77926" custScaleY="55543" custLinFactNeighborX="4434" custLinFactNeighborY="-40705"/>
      <dgm:spPr>
        <a:solidFill>
          <a:schemeClr val="accent6">
            <a:lumMod val="60000"/>
            <a:lumOff val="40000"/>
          </a:schemeClr>
        </a:solidFill>
      </dgm:spPr>
    </dgm:pt>
    <dgm:pt modelId="{3532F235-0428-4399-8D30-C15EA251D726}" type="pres">
      <dgm:prSet presAssocID="{58929D30-4E2B-425C-A794-6A5DFEA05D24}" presName="ParentText" presStyleLbl="node1" presStyleIdx="0" presStyleCnt="3" custScaleX="88407" custScaleY="44938" custLinFactNeighborX="-9203" custLinFactNeighborY="-266">
        <dgm:presLayoutVars>
          <dgm:chMax val="1"/>
          <dgm:chPref val="1"/>
          <dgm:bulletEnabled val="1"/>
        </dgm:presLayoutVars>
      </dgm:prSet>
      <dgm:spPr/>
    </dgm:pt>
    <dgm:pt modelId="{73E8E254-7FAA-453F-A4A9-103704C554FD}" type="pres">
      <dgm:prSet presAssocID="{58929D30-4E2B-425C-A794-6A5DFEA05D24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51F34339-E69B-40F6-AEBA-5A5F7937E476}" type="pres">
      <dgm:prSet presAssocID="{664157D8-1134-4EE8-94C2-BE30409881A2}" presName="sibTrans" presStyleCnt="0"/>
      <dgm:spPr/>
    </dgm:pt>
    <dgm:pt modelId="{62FF2A02-80B2-4C91-B2E7-4461EBE6BB71}" type="pres">
      <dgm:prSet presAssocID="{DFE0327D-5D7D-452E-B21B-9E4DC385465F}" presName="composite" presStyleCnt="0"/>
      <dgm:spPr/>
    </dgm:pt>
    <dgm:pt modelId="{805C6F0A-5377-44E8-98CF-2690C2C1336E}" type="pres">
      <dgm:prSet presAssocID="{DFE0327D-5D7D-452E-B21B-9E4DC385465F}" presName="bentUpArrow1" presStyleLbl="alignImgPlace1" presStyleIdx="1" presStyleCnt="2" custScaleX="51797" custScaleY="89714" custLinFactNeighborX="-5085" custLinFactNeighborY="-39657"/>
      <dgm:spPr>
        <a:solidFill>
          <a:schemeClr val="accent6">
            <a:lumMod val="60000"/>
            <a:lumOff val="40000"/>
          </a:schemeClr>
        </a:solidFill>
      </dgm:spPr>
    </dgm:pt>
    <dgm:pt modelId="{9B2B7152-E035-4C83-8B4C-C958795D97E1}" type="pres">
      <dgm:prSet presAssocID="{DFE0327D-5D7D-452E-B21B-9E4DC385465F}" presName="ParentText" presStyleLbl="node1" presStyleIdx="1" presStyleCnt="3" custScaleX="86305" custScaleY="38742" custLinFactNeighborX="-7111" custLinFactNeighborY="-10695">
        <dgm:presLayoutVars>
          <dgm:chMax val="1"/>
          <dgm:chPref val="1"/>
          <dgm:bulletEnabled val="1"/>
        </dgm:presLayoutVars>
      </dgm:prSet>
      <dgm:spPr/>
    </dgm:pt>
    <dgm:pt modelId="{87CC1B58-AA58-483A-A97D-5DA2A1C4ED37}" type="pres">
      <dgm:prSet presAssocID="{DFE0327D-5D7D-452E-B21B-9E4DC385465F}" presName="ChildText" presStyleLbl="revTx" presStyleIdx="1" presStyleCnt="3" custScaleX="159846" custLinFactNeighborX="13914" custLinFactNeighborY="3124">
        <dgm:presLayoutVars>
          <dgm:chMax val="0"/>
          <dgm:chPref val="0"/>
          <dgm:bulletEnabled val="1"/>
        </dgm:presLayoutVars>
      </dgm:prSet>
      <dgm:spPr/>
    </dgm:pt>
    <dgm:pt modelId="{69176E88-1713-4DE6-B04E-8C6D7CDAB913}" type="pres">
      <dgm:prSet presAssocID="{746C8BB3-06A2-4DD2-B8E1-AA89ADFCBF36}" presName="sibTrans" presStyleCnt="0"/>
      <dgm:spPr/>
    </dgm:pt>
    <dgm:pt modelId="{9BBD6234-F10E-471D-911E-7ADA2A3C572B}" type="pres">
      <dgm:prSet presAssocID="{3B6B2B58-ABB1-459C-ABAD-7718BEE852B3}" presName="composite" presStyleCnt="0"/>
      <dgm:spPr/>
    </dgm:pt>
    <dgm:pt modelId="{CD084F5C-CBCA-4706-989B-5D0B1FC009AC}" type="pres">
      <dgm:prSet presAssocID="{3B6B2B58-ABB1-459C-ABAD-7718BEE852B3}" presName="ParentText" presStyleLbl="node1" presStyleIdx="2" presStyleCnt="3" custScaleX="124498" custScaleY="68664" custLinFactNeighborX="-24460" custLinFactNeighborY="-17416">
        <dgm:presLayoutVars>
          <dgm:chMax val="1"/>
          <dgm:chPref val="1"/>
          <dgm:bulletEnabled val="1"/>
        </dgm:presLayoutVars>
      </dgm:prSet>
      <dgm:spPr/>
    </dgm:pt>
    <dgm:pt modelId="{4F344C7B-F4FC-4B36-BFE7-CBC4FCC785F0}" type="pres">
      <dgm:prSet presAssocID="{3B6B2B58-ABB1-459C-ABAD-7718BEE852B3}" presName="FinalChildText" presStyleLbl="revTx" presStyleIdx="2" presStyleCnt="3" custScaleX="147228" custScaleY="54697" custLinFactNeighborX="13447" custLinFactNeighborY="-1216">
        <dgm:presLayoutVars>
          <dgm:chMax val="0"/>
          <dgm:chPref val="0"/>
          <dgm:bulletEnabled val="1"/>
        </dgm:presLayoutVars>
      </dgm:prSet>
      <dgm:spPr/>
    </dgm:pt>
  </dgm:ptLst>
  <dgm:cxnLst>
    <dgm:cxn modelId="{74788D04-AF19-421C-82DA-8D51E706BBB6}" type="presOf" srcId="{3B6B2B58-ABB1-459C-ABAD-7718BEE852B3}" destId="{CD084F5C-CBCA-4706-989B-5D0B1FC009AC}" srcOrd="0" destOrd="0" presId="urn:microsoft.com/office/officeart/2005/8/layout/StepDownProcess"/>
    <dgm:cxn modelId="{B8DDDB05-7F2D-4C3F-8FB6-52F5E3518891}" srcId="{D9BAF77D-3887-406A-B897-1A25D511BD8B}" destId="{DFE0327D-5D7D-452E-B21B-9E4DC385465F}" srcOrd="1" destOrd="0" parTransId="{5B081F92-337D-4BC3-9AB9-9802AF7915EE}" sibTransId="{746C8BB3-06A2-4DD2-B8E1-AA89ADFCBF36}"/>
    <dgm:cxn modelId="{BBBDFA21-5C12-42DA-9118-7E7F9098F6FA}" srcId="{DFE0327D-5D7D-452E-B21B-9E4DC385465F}" destId="{8E6056E6-25E1-4D89-9180-0549A9DA1129}" srcOrd="3" destOrd="0" parTransId="{ECAB6CC0-60AD-4496-9E16-AA389495C9D9}" sibTransId="{75EE3B0F-4E30-4F52-AD82-B660042865E6}"/>
    <dgm:cxn modelId="{3F227625-B776-401C-873D-6F152FCED65A}" srcId="{D9BAF77D-3887-406A-B897-1A25D511BD8B}" destId="{58929D30-4E2B-425C-A794-6A5DFEA05D24}" srcOrd="0" destOrd="0" parTransId="{C13F7536-ACA3-4D15-B39E-A92620009629}" sibTransId="{664157D8-1134-4EE8-94C2-BE30409881A2}"/>
    <dgm:cxn modelId="{453AE729-5B5E-4B06-80B8-7E623AEC891D}" type="presOf" srcId="{FEA56474-A3B2-4094-B0CF-BE622078500A}" destId="{4F344C7B-F4FC-4B36-BFE7-CBC4FCC785F0}" srcOrd="0" destOrd="1" presId="urn:microsoft.com/office/officeart/2005/8/layout/StepDownProcess"/>
    <dgm:cxn modelId="{F3451E2C-AB72-4A49-8A47-7E4293B59ED9}" type="presOf" srcId="{2FC892D4-C2E2-4282-AFB5-E71B2DC4BFC1}" destId="{87CC1B58-AA58-483A-A97D-5DA2A1C4ED37}" srcOrd="0" destOrd="0" presId="urn:microsoft.com/office/officeart/2005/8/layout/StepDownProcess"/>
    <dgm:cxn modelId="{80AA6C32-28A2-4147-9741-5AFACBED2D68}" srcId="{DFE0327D-5D7D-452E-B21B-9E4DC385465F}" destId="{BC24ED1A-DA0E-4FE3-BA8C-4C1DDCA365E0}" srcOrd="2" destOrd="0" parTransId="{B5570BA9-FB98-4C25-BF11-6F097D2813B2}" sibTransId="{78910CBA-0E8B-48BE-AC7E-D83B68B68EF4}"/>
    <dgm:cxn modelId="{20554249-E0EC-4286-AD5C-F478A250A22F}" srcId="{D9BAF77D-3887-406A-B897-1A25D511BD8B}" destId="{3B6B2B58-ABB1-459C-ABAD-7718BEE852B3}" srcOrd="2" destOrd="0" parTransId="{D7EA5791-541B-4DF0-BA71-1EF6B523FA8F}" sibTransId="{60C11D41-9C6B-4657-8414-9104979ABEC6}"/>
    <dgm:cxn modelId="{1AC9164B-2778-4D2F-BDD8-2A8CE3D9811B}" srcId="{3B6B2B58-ABB1-459C-ABAD-7718BEE852B3}" destId="{FEA56474-A3B2-4094-B0CF-BE622078500A}" srcOrd="1" destOrd="0" parTransId="{8267F832-F019-4DFC-AFD3-597E7CBA36D1}" sibTransId="{7AA5ECF3-D502-4117-9E1C-441BC5C82DF6}"/>
    <dgm:cxn modelId="{E24F7E4D-C979-4902-94DA-B85EF47397A1}" type="presOf" srcId="{D47FA6A2-E19A-4233-BE4B-CA4D4C8CDD4D}" destId="{87CC1B58-AA58-483A-A97D-5DA2A1C4ED37}" srcOrd="0" destOrd="1" presId="urn:microsoft.com/office/officeart/2005/8/layout/StepDownProcess"/>
    <dgm:cxn modelId="{A8CD9F52-0C04-42AB-98FD-6978F2AB5831}" srcId="{3B6B2B58-ABB1-459C-ABAD-7718BEE852B3}" destId="{E6FB6FE2-BB4A-416F-A23A-B45F431FB7FF}" srcOrd="0" destOrd="0" parTransId="{1C9EED20-806D-4BE7-B582-83E2651F2FA9}" sibTransId="{1E1B2E47-6C05-4A86-9813-0C804E6469A5}"/>
    <dgm:cxn modelId="{629AB85A-FE8E-48C6-B1F7-6947052D285C}" type="presOf" srcId="{58929D30-4E2B-425C-A794-6A5DFEA05D24}" destId="{3532F235-0428-4399-8D30-C15EA251D726}" srcOrd="0" destOrd="0" presId="urn:microsoft.com/office/officeart/2005/8/layout/StepDownProcess"/>
    <dgm:cxn modelId="{3F8DD87A-C8B4-4EC2-91D4-793F91777A97}" type="presOf" srcId="{BC24ED1A-DA0E-4FE3-BA8C-4C1DDCA365E0}" destId="{87CC1B58-AA58-483A-A97D-5DA2A1C4ED37}" srcOrd="0" destOrd="2" presId="urn:microsoft.com/office/officeart/2005/8/layout/StepDownProcess"/>
    <dgm:cxn modelId="{DDFD0282-C3F3-4B39-9C54-103028EBAC04}" srcId="{DFE0327D-5D7D-452E-B21B-9E4DC385465F}" destId="{2FC892D4-C2E2-4282-AFB5-E71B2DC4BFC1}" srcOrd="0" destOrd="0" parTransId="{01B667E7-BF72-4EEA-A8DC-33E0A7E71DEA}" sibTransId="{0BDC713B-BE1F-496A-BDA6-142C8EA2483E}"/>
    <dgm:cxn modelId="{4EF07D92-2C1E-4E0B-BE45-C820BE88A5B8}" type="presOf" srcId="{D9BAF77D-3887-406A-B897-1A25D511BD8B}" destId="{4D137440-E605-4BD2-9E46-10544C535103}" srcOrd="0" destOrd="0" presId="urn:microsoft.com/office/officeart/2005/8/layout/StepDownProcess"/>
    <dgm:cxn modelId="{420FE897-1143-469D-83B4-3D97BBEC76F5}" type="presOf" srcId="{DFE0327D-5D7D-452E-B21B-9E4DC385465F}" destId="{9B2B7152-E035-4C83-8B4C-C958795D97E1}" srcOrd="0" destOrd="0" presId="urn:microsoft.com/office/officeart/2005/8/layout/StepDownProcess"/>
    <dgm:cxn modelId="{1ACB01AA-F27F-4DBA-9401-593BFF96904D}" type="presOf" srcId="{E6FB6FE2-BB4A-416F-A23A-B45F431FB7FF}" destId="{4F344C7B-F4FC-4B36-BFE7-CBC4FCC785F0}" srcOrd="0" destOrd="0" presId="urn:microsoft.com/office/officeart/2005/8/layout/StepDownProcess"/>
    <dgm:cxn modelId="{5AB727C0-8EE2-4EC2-9152-1B5AD2677491}" type="presOf" srcId="{8E6056E6-25E1-4D89-9180-0549A9DA1129}" destId="{87CC1B58-AA58-483A-A97D-5DA2A1C4ED37}" srcOrd="0" destOrd="3" presId="urn:microsoft.com/office/officeart/2005/8/layout/StepDownProcess"/>
    <dgm:cxn modelId="{4AD00CFC-54E3-4533-AD71-9351B6E4B1DA}" srcId="{DFE0327D-5D7D-452E-B21B-9E4DC385465F}" destId="{D47FA6A2-E19A-4233-BE4B-CA4D4C8CDD4D}" srcOrd="1" destOrd="0" parTransId="{9A5E17E4-0009-47F0-BC1C-81A31A03AA5C}" sibTransId="{89FEE424-BAA1-43B9-A488-C5936E1F3F59}"/>
    <dgm:cxn modelId="{A4EDE97C-878A-4B4A-B5A2-2039C0CB5559}" type="presParOf" srcId="{4D137440-E605-4BD2-9E46-10544C535103}" destId="{06E4C9EE-40BD-4214-A7EF-5A24966F5C4F}" srcOrd="0" destOrd="0" presId="urn:microsoft.com/office/officeart/2005/8/layout/StepDownProcess"/>
    <dgm:cxn modelId="{F7D37B4D-A0B7-4477-BBA9-2B4AA9A509B3}" type="presParOf" srcId="{06E4C9EE-40BD-4214-A7EF-5A24966F5C4F}" destId="{C7EAC20F-7AAF-48FB-A3A2-0B2319459E61}" srcOrd="0" destOrd="0" presId="urn:microsoft.com/office/officeart/2005/8/layout/StepDownProcess"/>
    <dgm:cxn modelId="{D30B7E1D-2A48-41C7-8EA7-3A445AB62BA6}" type="presParOf" srcId="{06E4C9EE-40BD-4214-A7EF-5A24966F5C4F}" destId="{3532F235-0428-4399-8D30-C15EA251D726}" srcOrd="1" destOrd="0" presId="urn:microsoft.com/office/officeart/2005/8/layout/StepDownProcess"/>
    <dgm:cxn modelId="{1F10125E-E651-4E86-89D2-95F7482BE853}" type="presParOf" srcId="{06E4C9EE-40BD-4214-A7EF-5A24966F5C4F}" destId="{73E8E254-7FAA-453F-A4A9-103704C554FD}" srcOrd="2" destOrd="0" presId="urn:microsoft.com/office/officeart/2005/8/layout/StepDownProcess"/>
    <dgm:cxn modelId="{2259B6F1-92B8-4BE1-8722-E29B68BE5ADE}" type="presParOf" srcId="{4D137440-E605-4BD2-9E46-10544C535103}" destId="{51F34339-E69B-40F6-AEBA-5A5F7937E476}" srcOrd="1" destOrd="0" presId="urn:microsoft.com/office/officeart/2005/8/layout/StepDownProcess"/>
    <dgm:cxn modelId="{DAAF5C4C-9937-4C67-AA1B-5C8B84B77526}" type="presParOf" srcId="{4D137440-E605-4BD2-9E46-10544C535103}" destId="{62FF2A02-80B2-4C91-B2E7-4461EBE6BB71}" srcOrd="2" destOrd="0" presId="urn:microsoft.com/office/officeart/2005/8/layout/StepDownProcess"/>
    <dgm:cxn modelId="{8D77F95A-B489-4A65-BD40-03CAF8A7F407}" type="presParOf" srcId="{62FF2A02-80B2-4C91-B2E7-4461EBE6BB71}" destId="{805C6F0A-5377-44E8-98CF-2690C2C1336E}" srcOrd="0" destOrd="0" presId="urn:microsoft.com/office/officeart/2005/8/layout/StepDownProcess"/>
    <dgm:cxn modelId="{92D054CA-DECD-4E18-8BE7-2372956A6C91}" type="presParOf" srcId="{62FF2A02-80B2-4C91-B2E7-4461EBE6BB71}" destId="{9B2B7152-E035-4C83-8B4C-C958795D97E1}" srcOrd="1" destOrd="0" presId="urn:microsoft.com/office/officeart/2005/8/layout/StepDownProcess"/>
    <dgm:cxn modelId="{894E7D35-AB8E-4CA3-931D-5967106064DD}" type="presParOf" srcId="{62FF2A02-80B2-4C91-B2E7-4461EBE6BB71}" destId="{87CC1B58-AA58-483A-A97D-5DA2A1C4ED37}" srcOrd="2" destOrd="0" presId="urn:microsoft.com/office/officeart/2005/8/layout/StepDownProcess"/>
    <dgm:cxn modelId="{C5918BEA-0E03-42F5-8B3C-A978AED252CA}" type="presParOf" srcId="{4D137440-E605-4BD2-9E46-10544C535103}" destId="{69176E88-1713-4DE6-B04E-8C6D7CDAB913}" srcOrd="3" destOrd="0" presId="urn:microsoft.com/office/officeart/2005/8/layout/StepDownProcess"/>
    <dgm:cxn modelId="{ECE3D948-DEB1-4874-AB8D-64AD168A0B9B}" type="presParOf" srcId="{4D137440-E605-4BD2-9E46-10544C535103}" destId="{9BBD6234-F10E-471D-911E-7ADA2A3C572B}" srcOrd="4" destOrd="0" presId="urn:microsoft.com/office/officeart/2005/8/layout/StepDownProcess"/>
    <dgm:cxn modelId="{D7D2A719-C372-4298-A3AE-8DD0F9CA9F75}" type="presParOf" srcId="{9BBD6234-F10E-471D-911E-7ADA2A3C572B}" destId="{CD084F5C-CBCA-4706-989B-5D0B1FC009AC}" srcOrd="0" destOrd="0" presId="urn:microsoft.com/office/officeart/2005/8/layout/StepDownProcess"/>
    <dgm:cxn modelId="{47A64923-81AA-4D9C-BAE2-87E8986933A8}" type="presParOf" srcId="{9BBD6234-F10E-471D-911E-7ADA2A3C572B}" destId="{4F344C7B-F4FC-4B36-BFE7-CBC4FCC785F0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4E9056-5450-4E21-BE47-89B86F2969DD}" type="doc">
      <dgm:prSet loTypeId="urn:microsoft.com/office/officeart/2005/8/layout/hierarchy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88E25AD3-4A25-426C-859B-947D1ACC0AC4}">
      <dgm:prSet phldrT="[Text]" custT="1"/>
      <dgm:spPr/>
      <dgm:t>
        <a:bodyPr/>
        <a:lstStyle/>
        <a:p>
          <a:r>
            <a:rPr lang="ru-RU" sz="2800" b="1" dirty="0"/>
            <a:t>При визуализационных и функциональных методах</a:t>
          </a:r>
          <a:endParaRPr lang="en-US" sz="2800" b="1" dirty="0"/>
        </a:p>
      </dgm:t>
    </dgm:pt>
    <dgm:pt modelId="{012E63EC-718D-41D5-B7DD-2104AB30AC9A}" type="parTrans" cxnId="{A1BD026D-BE7D-4493-924C-2AF1BD7356C4}">
      <dgm:prSet/>
      <dgm:spPr/>
      <dgm:t>
        <a:bodyPr/>
        <a:lstStyle/>
        <a:p>
          <a:endParaRPr lang="en-US"/>
        </a:p>
      </dgm:t>
    </dgm:pt>
    <dgm:pt modelId="{02A391CA-6C4B-42C7-99EA-312056A09283}" type="sibTrans" cxnId="{A1BD026D-BE7D-4493-924C-2AF1BD7356C4}">
      <dgm:prSet/>
      <dgm:spPr/>
      <dgm:t>
        <a:bodyPr/>
        <a:lstStyle/>
        <a:p>
          <a:endParaRPr lang="en-US"/>
        </a:p>
      </dgm:t>
    </dgm:pt>
    <dgm:pt modelId="{C1481209-960F-4D8F-8C69-EE346647C0B7}">
      <dgm:prSet phldrT="[Text]"/>
      <dgm:spPr/>
      <dgm:t>
        <a:bodyPr/>
        <a:lstStyle/>
        <a:p>
          <a:r>
            <a:rPr lang="ru-RU" dirty="0"/>
            <a:t>Р</a:t>
          </a:r>
          <a:r>
            <a:rPr lang="az-Latn-AZ" dirty="0"/>
            <a:t>ефлюкс, дилатация, сужение просвета, изменения в стенке и т.д</a:t>
          </a:r>
          <a:r>
            <a:rPr lang="ru-RU" dirty="0"/>
            <a:t>.</a:t>
          </a:r>
          <a:endParaRPr lang="en-US" dirty="0"/>
        </a:p>
      </dgm:t>
    </dgm:pt>
    <dgm:pt modelId="{913B1CB7-11DE-4259-856F-4C78BF3FDD87}" type="parTrans" cxnId="{C92E8F45-AB9D-45E0-8DA2-F3D9CB7D7109}">
      <dgm:prSet/>
      <dgm:spPr/>
      <dgm:t>
        <a:bodyPr/>
        <a:lstStyle/>
        <a:p>
          <a:endParaRPr lang="en-US"/>
        </a:p>
      </dgm:t>
    </dgm:pt>
    <dgm:pt modelId="{549ABDD6-4E2C-4EBC-A640-8AC9D5B2EB9B}" type="sibTrans" cxnId="{C92E8F45-AB9D-45E0-8DA2-F3D9CB7D7109}">
      <dgm:prSet/>
      <dgm:spPr/>
      <dgm:t>
        <a:bodyPr/>
        <a:lstStyle/>
        <a:p>
          <a:endParaRPr lang="en-US"/>
        </a:p>
      </dgm:t>
    </dgm:pt>
    <dgm:pt modelId="{8C608496-209D-45DA-9B09-0A53802970EC}">
      <dgm:prSet phldrT="[Text]" custT="1"/>
      <dgm:spPr/>
      <dgm:t>
        <a:bodyPr/>
        <a:lstStyle/>
        <a:p>
          <a:r>
            <a:rPr lang="ru-RU" sz="3600" b="1" dirty="0"/>
            <a:t>Клинические признаки</a:t>
          </a:r>
          <a:endParaRPr lang="en-US" sz="3600" b="1" dirty="0"/>
        </a:p>
      </dgm:t>
    </dgm:pt>
    <dgm:pt modelId="{6B266888-9C4B-496F-BB88-8442277D6FF7}" type="sibTrans" cxnId="{93BBC7AA-1BE8-4DCF-9D9F-B7A708683CD0}">
      <dgm:prSet/>
      <dgm:spPr/>
      <dgm:t>
        <a:bodyPr/>
        <a:lstStyle/>
        <a:p>
          <a:endParaRPr lang="en-US"/>
        </a:p>
      </dgm:t>
    </dgm:pt>
    <dgm:pt modelId="{DE73085F-9C1D-4767-8F01-D86DB85F19FA}" type="parTrans" cxnId="{93BBC7AA-1BE8-4DCF-9D9F-B7A708683CD0}">
      <dgm:prSet/>
      <dgm:spPr/>
      <dgm:t>
        <a:bodyPr/>
        <a:lstStyle/>
        <a:p>
          <a:endParaRPr lang="en-US"/>
        </a:p>
      </dgm:t>
    </dgm:pt>
    <dgm:pt modelId="{A3F5B1E9-11F9-4E29-94D7-C13623018D3B}">
      <dgm:prSet/>
      <dgm:spPr/>
      <dgm:t>
        <a:bodyPr/>
        <a:lstStyle/>
        <a:p>
          <a:r>
            <a:rPr lang="az-Latn-AZ" dirty="0"/>
            <a:t>Характерные жалобы</a:t>
          </a:r>
          <a:endParaRPr lang="ru-RU" dirty="0"/>
        </a:p>
        <a:p>
          <a:r>
            <a:rPr lang="az-Latn-AZ" dirty="0"/>
            <a:t> Телеангиэктазии</a:t>
          </a:r>
          <a:endParaRPr lang="ru-RU" dirty="0"/>
        </a:p>
        <a:p>
          <a:r>
            <a:rPr lang="az-Latn-AZ" dirty="0"/>
            <a:t>Ретикулярное варикозное расширение вен</a:t>
          </a:r>
          <a:endParaRPr lang="ru-RU" dirty="0"/>
        </a:p>
        <a:p>
          <a:r>
            <a:rPr lang="ru-RU" dirty="0"/>
            <a:t>О</a:t>
          </a:r>
          <a:r>
            <a:rPr lang="az-Latn-AZ" dirty="0"/>
            <a:t>теки</a:t>
          </a:r>
          <a:endParaRPr lang="ru-RU" dirty="0"/>
        </a:p>
        <a:p>
          <a:r>
            <a:rPr lang="ru-RU" dirty="0"/>
            <a:t>Э</a:t>
          </a:r>
          <a:r>
            <a:rPr lang="az-Latn-AZ" dirty="0"/>
            <a:t>кзема</a:t>
          </a:r>
          <a:endParaRPr lang="ru-RU" dirty="0"/>
        </a:p>
        <a:p>
          <a:r>
            <a:rPr lang="ru-RU" dirty="0"/>
            <a:t>П</a:t>
          </a:r>
          <a:r>
            <a:rPr lang="az-Latn-AZ" dirty="0"/>
            <a:t>игментация</a:t>
          </a:r>
          <a:endParaRPr lang="ru-RU" dirty="0"/>
        </a:p>
        <a:p>
          <a:r>
            <a:rPr lang="ru-RU" dirty="0"/>
            <a:t>Л</a:t>
          </a:r>
          <a:r>
            <a:rPr lang="az-Latn-AZ" dirty="0"/>
            <a:t>иподерматосклероз</a:t>
          </a:r>
          <a:endParaRPr lang="ru-RU" dirty="0"/>
        </a:p>
        <a:p>
          <a:r>
            <a:rPr lang="az-Latn-AZ" dirty="0"/>
            <a:t>Язвы и т.</a:t>
          </a:r>
          <a:r>
            <a:rPr lang="ru-RU" dirty="0"/>
            <a:t>д</a:t>
          </a:r>
          <a:r>
            <a:rPr lang="az-Latn-AZ" dirty="0"/>
            <a:t>.</a:t>
          </a:r>
          <a:endParaRPr lang="ru-RU" dirty="0"/>
        </a:p>
      </dgm:t>
    </dgm:pt>
    <dgm:pt modelId="{7868B804-73AA-47A0-BAF0-09010FA25AD3}" type="parTrans" cxnId="{B4220A82-C571-4D2A-AAA3-30DAADA6F4B1}">
      <dgm:prSet/>
      <dgm:spPr/>
      <dgm:t>
        <a:bodyPr/>
        <a:lstStyle/>
        <a:p>
          <a:endParaRPr lang="ru-RU"/>
        </a:p>
      </dgm:t>
    </dgm:pt>
    <dgm:pt modelId="{A1C69EFF-B8E1-4C09-92C6-CB2B59BEC41E}" type="sibTrans" cxnId="{B4220A82-C571-4D2A-AAA3-30DAADA6F4B1}">
      <dgm:prSet/>
      <dgm:spPr/>
      <dgm:t>
        <a:bodyPr/>
        <a:lstStyle/>
        <a:p>
          <a:endParaRPr lang="ru-RU"/>
        </a:p>
      </dgm:t>
    </dgm:pt>
    <dgm:pt modelId="{08C1D353-3983-45C5-BD33-736300FCCBE0}" type="pres">
      <dgm:prSet presAssocID="{8F4E9056-5450-4E21-BE47-89B86F2969D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81E4EA-6249-4DDC-9B1B-298BA9AF6F77}" type="pres">
      <dgm:prSet presAssocID="{8C608496-209D-45DA-9B09-0A53802970EC}" presName="root" presStyleCnt="0"/>
      <dgm:spPr/>
    </dgm:pt>
    <dgm:pt modelId="{FF35E1EE-B012-41B5-A32C-4878BDFB47DC}" type="pres">
      <dgm:prSet presAssocID="{8C608496-209D-45DA-9B09-0A53802970EC}" presName="rootComposite" presStyleCnt="0"/>
      <dgm:spPr/>
    </dgm:pt>
    <dgm:pt modelId="{D27BFCD7-37BA-4833-84D2-149964739066}" type="pres">
      <dgm:prSet presAssocID="{8C608496-209D-45DA-9B09-0A53802970EC}" presName="rootText" presStyleLbl="node1" presStyleIdx="0" presStyleCnt="2" custScaleY="49885"/>
      <dgm:spPr/>
    </dgm:pt>
    <dgm:pt modelId="{328527F7-ED54-4646-BBA7-A6629F81E130}" type="pres">
      <dgm:prSet presAssocID="{8C608496-209D-45DA-9B09-0A53802970EC}" presName="rootConnector" presStyleLbl="node1" presStyleIdx="0" presStyleCnt="2"/>
      <dgm:spPr/>
    </dgm:pt>
    <dgm:pt modelId="{449A9F44-CE59-42A0-995C-324E9BA51289}" type="pres">
      <dgm:prSet presAssocID="{8C608496-209D-45DA-9B09-0A53802970EC}" presName="childShape" presStyleCnt="0"/>
      <dgm:spPr/>
    </dgm:pt>
    <dgm:pt modelId="{DF41F5DA-F275-47D2-96EC-8083E21D5266}" type="pres">
      <dgm:prSet presAssocID="{7868B804-73AA-47A0-BAF0-09010FA25AD3}" presName="Name13" presStyleLbl="parChTrans1D2" presStyleIdx="0" presStyleCnt="2"/>
      <dgm:spPr/>
    </dgm:pt>
    <dgm:pt modelId="{265DA9C7-5701-4B50-9523-80FEEA2B756D}" type="pres">
      <dgm:prSet presAssocID="{A3F5B1E9-11F9-4E29-94D7-C13623018D3B}" presName="childText" presStyleLbl="bgAcc1" presStyleIdx="0" presStyleCnt="2" custScaleX="119472" custScaleY="171259" custLinFactNeighborY="-5084">
        <dgm:presLayoutVars>
          <dgm:bulletEnabled val="1"/>
        </dgm:presLayoutVars>
      </dgm:prSet>
      <dgm:spPr/>
    </dgm:pt>
    <dgm:pt modelId="{38CB3B03-1B87-47FD-8010-36FE1137BAE0}" type="pres">
      <dgm:prSet presAssocID="{88E25AD3-4A25-426C-859B-947D1ACC0AC4}" presName="root" presStyleCnt="0"/>
      <dgm:spPr/>
    </dgm:pt>
    <dgm:pt modelId="{D8E93ABF-5ADF-42F4-8210-084EDBC57094}" type="pres">
      <dgm:prSet presAssocID="{88E25AD3-4A25-426C-859B-947D1ACC0AC4}" presName="rootComposite" presStyleCnt="0"/>
      <dgm:spPr/>
    </dgm:pt>
    <dgm:pt modelId="{683E0693-A339-497A-8A2F-709AEDD31A75}" type="pres">
      <dgm:prSet presAssocID="{88E25AD3-4A25-426C-859B-947D1ACC0AC4}" presName="rootText" presStyleLbl="node1" presStyleIdx="1" presStyleCnt="2" custScaleY="42331"/>
      <dgm:spPr/>
    </dgm:pt>
    <dgm:pt modelId="{95F64978-C3FE-48DC-89C8-EDCD5A0ECC37}" type="pres">
      <dgm:prSet presAssocID="{88E25AD3-4A25-426C-859B-947D1ACC0AC4}" presName="rootConnector" presStyleLbl="node1" presStyleIdx="1" presStyleCnt="2"/>
      <dgm:spPr/>
    </dgm:pt>
    <dgm:pt modelId="{F0AB8342-34CF-404F-B80F-DF4AF0C0536D}" type="pres">
      <dgm:prSet presAssocID="{88E25AD3-4A25-426C-859B-947D1ACC0AC4}" presName="childShape" presStyleCnt="0"/>
      <dgm:spPr/>
    </dgm:pt>
    <dgm:pt modelId="{3A8C9B17-DC17-4797-BD2C-91D49BE5BB33}" type="pres">
      <dgm:prSet presAssocID="{913B1CB7-11DE-4259-856F-4C78BF3FDD87}" presName="Name13" presStyleLbl="parChTrans1D2" presStyleIdx="1" presStyleCnt="2"/>
      <dgm:spPr/>
    </dgm:pt>
    <dgm:pt modelId="{C516BE99-2661-497C-B9B8-2CAE34FD58D3}" type="pres">
      <dgm:prSet presAssocID="{C1481209-960F-4D8F-8C69-EE346647C0B7}" presName="childText" presStyleLbl="bgAcc1" presStyleIdx="1" presStyleCnt="2" custScaleX="111391">
        <dgm:presLayoutVars>
          <dgm:bulletEnabled val="1"/>
        </dgm:presLayoutVars>
      </dgm:prSet>
      <dgm:spPr/>
    </dgm:pt>
  </dgm:ptLst>
  <dgm:cxnLst>
    <dgm:cxn modelId="{C92E8F45-AB9D-45E0-8DA2-F3D9CB7D7109}" srcId="{88E25AD3-4A25-426C-859B-947D1ACC0AC4}" destId="{C1481209-960F-4D8F-8C69-EE346647C0B7}" srcOrd="0" destOrd="0" parTransId="{913B1CB7-11DE-4259-856F-4C78BF3FDD87}" sibTransId="{549ABDD6-4E2C-4EBC-A640-8AC9D5B2EB9B}"/>
    <dgm:cxn modelId="{A1BD026D-BE7D-4493-924C-2AF1BD7356C4}" srcId="{8F4E9056-5450-4E21-BE47-89B86F2969DD}" destId="{88E25AD3-4A25-426C-859B-947D1ACC0AC4}" srcOrd="1" destOrd="0" parTransId="{012E63EC-718D-41D5-B7DD-2104AB30AC9A}" sibTransId="{02A391CA-6C4B-42C7-99EA-312056A09283}"/>
    <dgm:cxn modelId="{B4220A82-C571-4D2A-AAA3-30DAADA6F4B1}" srcId="{8C608496-209D-45DA-9B09-0A53802970EC}" destId="{A3F5B1E9-11F9-4E29-94D7-C13623018D3B}" srcOrd="0" destOrd="0" parTransId="{7868B804-73AA-47A0-BAF0-09010FA25AD3}" sibTransId="{A1C69EFF-B8E1-4C09-92C6-CB2B59BEC41E}"/>
    <dgm:cxn modelId="{1979EC82-97FB-499A-AB16-D39EFC7B8140}" type="presOf" srcId="{C1481209-960F-4D8F-8C69-EE346647C0B7}" destId="{C516BE99-2661-497C-B9B8-2CAE34FD58D3}" srcOrd="0" destOrd="0" presId="urn:microsoft.com/office/officeart/2005/8/layout/hierarchy3"/>
    <dgm:cxn modelId="{6363E08F-2643-4CAF-AB99-77EACB025097}" type="presOf" srcId="{A3F5B1E9-11F9-4E29-94D7-C13623018D3B}" destId="{265DA9C7-5701-4B50-9523-80FEEA2B756D}" srcOrd="0" destOrd="0" presId="urn:microsoft.com/office/officeart/2005/8/layout/hierarchy3"/>
    <dgm:cxn modelId="{68439D91-DB4F-4920-A232-6E7080AFABA1}" type="presOf" srcId="{913B1CB7-11DE-4259-856F-4C78BF3FDD87}" destId="{3A8C9B17-DC17-4797-BD2C-91D49BE5BB33}" srcOrd="0" destOrd="0" presId="urn:microsoft.com/office/officeart/2005/8/layout/hierarchy3"/>
    <dgm:cxn modelId="{4EDFA6AA-818A-4C48-9E86-2D3F777B6DE5}" type="presOf" srcId="{8F4E9056-5450-4E21-BE47-89B86F2969DD}" destId="{08C1D353-3983-45C5-BD33-736300FCCBE0}" srcOrd="0" destOrd="0" presId="urn:microsoft.com/office/officeart/2005/8/layout/hierarchy3"/>
    <dgm:cxn modelId="{93BBC7AA-1BE8-4DCF-9D9F-B7A708683CD0}" srcId="{8F4E9056-5450-4E21-BE47-89B86F2969DD}" destId="{8C608496-209D-45DA-9B09-0A53802970EC}" srcOrd="0" destOrd="0" parTransId="{DE73085F-9C1D-4767-8F01-D86DB85F19FA}" sibTransId="{6B266888-9C4B-496F-BB88-8442277D6FF7}"/>
    <dgm:cxn modelId="{16B618B6-1828-4184-8DD1-08B5AAFE6A1C}" type="presOf" srcId="{88E25AD3-4A25-426C-859B-947D1ACC0AC4}" destId="{95F64978-C3FE-48DC-89C8-EDCD5A0ECC37}" srcOrd="1" destOrd="0" presId="urn:microsoft.com/office/officeart/2005/8/layout/hierarchy3"/>
    <dgm:cxn modelId="{EA56CFE2-B122-4245-885B-16A7B7C1EFA6}" type="presOf" srcId="{8C608496-209D-45DA-9B09-0A53802970EC}" destId="{328527F7-ED54-4646-BBA7-A6629F81E130}" srcOrd="1" destOrd="0" presId="urn:microsoft.com/office/officeart/2005/8/layout/hierarchy3"/>
    <dgm:cxn modelId="{3CDDD8F7-CA9E-4656-A735-E607BD8361E4}" type="presOf" srcId="{88E25AD3-4A25-426C-859B-947D1ACC0AC4}" destId="{683E0693-A339-497A-8A2F-709AEDD31A75}" srcOrd="0" destOrd="0" presId="urn:microsoft.com/office/officeart/2005/8/layout/hierarchy3"/>
    <dgm:cxn modelId="{019D36F9-3B31-4FAC-8D47-74EA14124E61}" type="presOf" srcId="{7868B804-73AA-47A0-BAF0-09010FA25AD3}" destId="{DF41F5DA-F275-47D2-96EC-8083E21D5266}" srcOrd="0" destOrd="0" presId="urn:microsoft.com/office/officeart/2005/8/layout/hierarchy3"/>
    <dgm:cxn modelId="{5DC478FE-4570-4131-9E65-589258F3512A}" type="presOf" srcId="{8C608496-209D-45DA-9B09-0A53802970EC}" destId="{D27BFCD7-37BA-4833-84D2-149964739066}" srcOrd="0" destOrd="0" presId="urn:microsoft.com/office/officeart/2005/8/layout/hierarchy3"/>
    <dgm:cxn modelId="{1ED0F5C9-BC76-46DF-9B76-4D55EF7FB221}" type="presParOf" srcId="{08C1D353-3983-45C5-BD33-736300FCCBE0}" destId="{4C81E4EA-6249-4DDC-9B1B-298BA9AF6F77}" srcOrd="0" destOrd="0" presId="urn:microsoft.com/office/officeart/2005/8/layout/hierarchy3"/>
    <dgm:cxn modelId="{5FE93F7E-D0E5-469B-86FE-F17CD1421FA7}" type="presParOf" srcId="{4C81E4EA-6249-4DDC-9B1B-298BA9AF6F77}" destId="{FF35E1EE-B012-41B5-A32C-4878BDFB47DC}" srcOrd="0" destOrd="0" presId="urn:microsoft.com/office/officeart/2005/8/layout/hierarchy3"/>
    <dgm:cxn modelId="{31540AD8-A57E-44CF-8054-1005613DF317}" type="presParOf" srcId="{FF35E1EE-B012-41B5-A32C-4878BDFB47DC}" destId="{D27BFCD7-37BA-4833-84D2-149964739066}" srcOrd="0" destOrd="0" presId="urn:microsoft.com/office/officeart/2005/8/layout/hierarchy3"/>
    <dgm:cxn modelId="{092823B3-DAF4-45D1-BF14-2E7B33137251}" type="presParOf" srcId="{FF35E1EE-B012-41B5-A32C-4878BDFB47DC}" destId="{328527F7-ED54-4646-BBA7-A6629F81E130}" srcOrd="1" destOrd="0" presId="urn:microsoft.com/office/officeart/2005/8/layout/hierarchy3"/>
    <dgm:cxn modelId="{5D831F9F-6934-47A7-A736-290BAF234CBF}" type="presParOf" srcId="{4C81E4EA-6249-4DDC-9B1B-298BA9AF6F77}" destId="{449A9F44-CE59-42A0-995C-324E9BA51289}" srcOrd="1" destOrd="0" presId="urn:microsoft.com/office/officeart/2005/8/layout/hierarchy3"/>
    <dgm:cxn modelId="{6C2A8DED-A2E9-45BC-9399-6018E1B08E08}" type="presParOf" srcId="{449A9F44-CE59-42A0-995C-324E9BA51289}" destId="{DF41F5DA-F275-47D2-96EC-8083E21D5266}" srcOrd="0" destOrd="0" presId="urn:microsoft.com/office/officeart/2005/8/layout/hierarchy3"/>
    <dgm:cxn modelId="{458C4A2F-F7D4-487F-91E3-0193B432DD7C}" type="presParOf" srcId="{449A9F44-CE59-42A0-995C-324E9BA51289}" destId="{265DA9C7-5701-4B50-9523-80FEEA2B756D}" srcOrd="1" destOrd="0" presId="urn:microsoft.com/office/officeart/2005/8/layout/hierarchy3"/>
    <dgm:cxn modelId="{7F604C07-1746-4FD6-8A76-D1D7659E2F09}" type="presParOf" srcId="{08C1D353-3983-45C5-BD33-736300FCCBE0}" destId="{38CB3B03-1B87-47FD-8010-36FE1137BAE0}" srcOrd="1" destOrd="0" presId="urn:microsoft.com/office/officeart/2005/8/layout/hierarchy3"/>
    <dgm:cxn modelId="{0474D838-91E0-41FA-A3C1-799873B8F833}" type="presParOf" srcId="{38CB3B03-1B87-47FD-8010-36FE1137BAE0}" destId="{D8E93ABF-5ADF-42F4-8210-084EDBC57094}" srcOrd="0" destOrd="0" presId="urn:microsoft.com/office/officeart/2005/8/layout/hierarchy3"/>
    <dgm:cxn modelId="{BB1B0B79-A2CE-457E-BE3A-0666A863F383}" type="presParOf" srcId="{D8E93ABF-5ADF-42F4-8210-084EDBC57094}" destId="{683E0693-A339-497A-8A2F-709AEDD31A75}" srcOrd="0" destOrd="0" presId="urn:microsoft.com/office/officeart/2005/8/layout/hierarchy3"/>
    <dgm:cxn modelId="{19EA6F4A-3251-45C7-84E7-A48B62A0E744}" type="presParOf" srcId="{D8E93ABF-5ADF-42F4-8210-084EDBC57094}" destId="{95F64978-C3FE-48DC-89C8-EDCD5A0ECC37}" srcOrd="1" destOrd="0" presId="urn:microsoft.com/office/officeart/2005/8/layout/hierarchy3"/>
    <dgm:cxn modelId="{B08036FD-640D-436E-9077-5F37718D5AB4}" type="presParOf" srcId="{38CB3B03-1B87-47FD-8010-36FE1137BAE0}" destId="{F0AB8342-34CF-404F-B80F-DF4AF0C0536D}" srcOrd="1" destOrd="0" presId="urn:microsoft.com/office/officeart/2005/8/layout/hierarchy3"/>
    <dgm:cxn modelId="{95A3CBEB-D21E-43FB-8016-EAEF8B1363DC}" type="presParOf" srcId="{F0AB8342-34CF-404F-B80F-DF4AF0C0536D}" destId="{3A8C9B17-DC17-4797-BD2C-91D49BE5BB33}" srcOrd="0" destOrd="0" presId="urn:microsoft.com/office/officeart/2005/8/layout/hierarchy3"/>
    <dgm:cxn modelId="{02856EB0-22F4-4D6D-A627-DF0177BF0FB0}" type="presParOf" srcId="{F0AB8342-34CF-404F-B80F-DF4AF0C0536D}" destId="{C516BE99-2661-497C-B9B8-2CAE34FD58D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AC20F-7AAF-48FB-A3A2-0B2319459E61}">
      <dsp:nvSpPr>
        <dsp:cNvPr id="0" name=""/>
        <dsp:cNvSpPr/>
      </dsp:nvSpPr>
      <dsp:spPr>
        <a:xfrm rot="5400000">
          <a:off x="1269323" y="1255805"/>
          <a:ext cx="924563" cy="147675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32F235-0428-4399-8D30-C15EA251D726}">
      <dsp:nvSpPr>
        <dsp:cNvPr id="0" name=""/>
        <dsp:cNvSpPr/>
      </dsp:nvSpPr>
      <dsp:spPr>
        <a:xfrm>
          <a:off x="278809" y="413772"/>
          <a:ext cx="2477333" cy="881433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</a:rPr>
            <a:t>Обычно бессимптомно</a:t>
          </a:r>
          <a:endParaRPr lang="en-US" sz="1800" kern="1200" dirty="0"/>
        </a:p>
      </dsp:txBody>
      <dsp:txXfrm>
        <a:off x="321845" y="456808"/>
        <a:ext cx="2391261" cy="795361"/>
      </dsp:txXfrm>
    </dsp:sp>
    <dsp:sp modelId="{73E8E254-7FAA-453F-A4A9-103704C554FD}">
      <dsp:nvSpPr>
        <dsp:cNvPr id="0" name=""/>
        <dsp:cNvSpPr/>
      </dsp:nvSpPr>
      <dsp:spPr>
        <a:xfrm>
          <a:off x="3176457" y="66052"/>
          <a:ext cx="2038047" cy="1585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6F0A-5377-44E8-98CF-2690C2C1336E}">
      <dsp:nvSpPr>
        <dsp:cNvPr id="0" name=""/>
        <dsp:cNvSpPr/>
      </dsp:nvSpPr>
      <dsp:spPr>
        <a:xfrm rot="5400000">
          <a:off x="3020424" y="3167098"/>
          <a:ext cx="1493371" cy="98159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2B7152-E035-4C83-8B4C-C958795D97E1}">
      <dsp:nvSpPr>
        <dsp:cNvPr id="0" name=""/>
        <dsp:cNvSpPr/>
      </dsp:nvSpPr>
      <dsp:spPr>
        <a:xfrm>
          <a:off x="2582780" y="1916244"/>
          <a:ext cx="2418431" cy="759902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</a:rPr>
            <a:t>У половины больных прогрессирует</a:t>
          </a:r>
          <a:endParaRPr lang="en-US" sz="1800" kern="1200" dirty="0"/>
        </a:p>
      </dsp:txBody>
      <dsp:txXfrm>
        <a:off x="2619882" y="1953346"/>
        <a:ext cx="2344227" cy="685698"/>
      </dsp:txXfrm>
    </dsp:sp>
    <dsp:sp modelId="{87CC1B58-AA58-483A-A97D-5DA2A1C4ED37}">
      <dsp:nvSpPr>
        <dsp:cNvPr id="0" name=""/>
        <dsp:cNvSpPr/>
      </dsp:nvSpPr>
      <dsp:spPr>
        <a:xfrm>
          <a:off x="5066084" y="1761844"/>
          <a:ext cx="3257737" cy="1585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Calibri" panose="020F0502020204030204" pitchFamily="34" charset="0"/>
              <a:cs typeface="Calibri" panose="020F0502020204030204" pitchFamily="34" charset="0"/>
            </a:rPr>
            <a:t>1-я стадия - обратимый отек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Calibri" panose="020F0502020204030204" pitchFamily="34" charset="0"/>
              <a:cs typeface="Calibri" panose="020F0502020204030204" pitchFamily="34" charset="0"/>
            </a:rPr>
            <a:t>2 стадия - стойкий отек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Calibri" panose="020F0502020204030204" pitchFamily="34" charset="0"/>
              <a:cs typeface="Calibri" panose="020F0502020204030204" pitchFamily="34" charset="0"/>
            </a:rPr>
            <a:t>3-я стадия - образование язвы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600" b="1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066084" y="1761844"/>
        <a:ext cx="3257737" cy="1585324"/>
      </dsp:txXfrm>
    </dsp:sp>
    <dsp:sp modelId="{CD084F5C-CBCA-4706-989B-5D0B1FC009AC}">
      <dsp:nvSpPr>
        <dsp:cNvPr id="0" name=""/>
        <dsp:cNvSpPr/>
      </dsp:nvSpPr>
      <dsp:spPr>
        <a:xfrm>
          <a:off x="4341976" y="3301383"/>
          <a:ext cx="3488672" cy="134680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</a:rPr>
            <a:t>У 1/3 венозная недостаточность</a:t>
          </a:r>
          <a:endParaRPr lang="az-Latn-AZ" sz="1800" kern="1200" dirty="0">
            <a:latin typeface="Calibri" panose="020F0502020204030204" pitchFamily="34" charset="0"/>
            <a:ea typeface="Calibri" panose="020F050202020403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>
              <a:latin typeface="Calibri" panose="020F0502020204030204" pitchFamily="34" charset="0"/>
              <a:ea typeface="Calibri" panose="020F0502020204030204" pitchFamily="34" charset="0"/>
            </a:rPr>
            <a:t>(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</a:rPr>
            <a:t>отёк, кожные изменения, язвы</a:t>
          </a:r>
          <a:r>
            <a:rPr lang="az-Latn-AZ" sz="1800" kern="1200" dirty="0">
              <a:latin typeface="Calibri" panose="020F0502020204030204" pitchFamily="34" charset="0"/>
              <a:ea typeface="Calibri" panose="020F0502020204030204" pitchFamily="34" charset="0"/>
            </a:rPr>
            <a:t>) </a:t>
          </a:r>
          <a:endParaRPr lang="en-US" sz="1800" kern="1200" dirty="0"/>
        </a:p>
      </dsp:txBody>
      <dsp:txXfrm>
        <a:off x="4407733" y="3367140"/>
        <a:ext cx="3357158" cy="1215291"/>
      </dsp:txXfrm>
    </dsp:sp>
    <dsp:sp modelId="{4F344C7B-F4FC-4B36-BFE7-CBC4FCC785F0}">
      <dsp:nvSpPr>
        <dsp:cNvPr id="0" name=""/>
        <dsp:cNvSpPr/>
      </dsp:nvSpPr>
      <dsp:spPr>
        <a:xfrm>
          <a:off x="7965616" y="3862560"/>
          <a:ext cx="3000576" cy="867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У </a:t>
          </a:r>
          <a:r>
            <a:rPr lang="az-Latn-AZ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70% </a:t>
          </a:r>
          <a:r>
            <a:rPr lang="ru-RU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рецидив язвы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У </a:t>
          </a:r>
          <a:r>
            <a:rPr lang="az-Latn-AZ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50</a:t>
          </a:r>
          <a:r>
            <a:rPr lang="ru-RU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% тяжелое заживления</a:t>
          </a:r>
          <a:endParaRPr lang="en-US" sz="1600" b="1" kern="1200" dirty="0"/>
        </a:p>
      </dsp:txBody>
      <dsp:txXfrm>
        <a:off x="7965616" y="3862560"/>
        <a:ext cx="3000576" cy="867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7BFCD7-37BA-4833-84D2-149964739066}">
      <dsp:nvSpPr>
        <dsp:cNvPr id="0" name=""/>
        <dsp:cNvSpPr/>
      </dsp:nvSpPr>
      <dsp:spPr>
        <a:xfrm>
          <a:off x="465942" y="1277"/>
          <a:ext cx="4257674" cy="106197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/>
            <a:t>Клинические признаки</a:t>
          </a:r>
          <a:endParaRPr lang="en-US" sz="3600" b="1" kern="1200" dirty="0"/>
        </a:p>
      </dsp:txBody>
      <dsp:txXfrm>
        <a:off x="497046" y="32381"/>
        <a:ext cx="4195466" cy="999762"/>
      </dsp:txXfrm>
    </dsp:sp>
    <dsp:sp modelId="{DF41F5DA-F275-47D2-96EC-8083E21D5266}">
      <dsp:nvSpPr>
        <dsp:cNvPr id="0" name=""/>
        <dsp:cNvSpPr/>
      </dsp:nvSpPr>
      <dsp:spPr>
        <a:xfrm>
          <a:off x="891710" y="1063247"/>
          <a:ext cx="425767" cy="22468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6892"/>
              </a:lnTo>
              <a:lnTo>
                <a:pt x="425767" y="22468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5DA9C7-5701-4B50-9523-80FEEA2B756D}">
      <dsp:nvSpPr>
        <dsp:cNvPr id="0" name=""/>
        <dsp:cNvSpPr/>
      </dsp:nvSpPr>
      <dsp:spPr>
        <a:xfrm>
          <a:off x="1317477" y="1487226"/>
          <a:ext cx="4069383" cy="364582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Характерные жалобы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 Телеангиэктазии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Ретикулярное варикозное расширение вен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</a:t>
          </a:r>
          <a:r>
            <a:rPr lang="az-Latn-AZ" sz="2000" kern="1200" dirty="0"/>
            <a:t>теки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Э</a:t>
          </a:r>
          <a:r>
            <a:rPr lang="az-Latn-AZ" sz="2000" kern="1200" dirty="0"/>
            <a:t>кзема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</a:t>
          </a:r>
          <a:r>
            <a:rPr lang="az-Latn-AZ" sz="2000" kern="1200" dirty="0"/>
            <a:t>игментация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Л</a:t>
          </a:r>
          <a:r>
            <a:rPr lang="az-Latn-AZ" sz="2000" kern="1200" dirty="0"/>
            <a:t>иподерматосклероз</a:t>
          </a:r>
          <a:endParaRPr lang="ru-RU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Язвы и т.</a:t>
          </a:r>
          <a:r>
            <a:rPr lang="ru-RU" sz="2000" kern="1200" dirty="0"/>
            <a:t>д</a:t>
          </a:r>
          <a:r>
            <a:rPr lang="az-Latn-AZ" sz="2000" kern="1200" dirty="0"/>
            <a:t>.</a:t>
          </a:r>
          <a:endParaRPr lang="ru-RU" sz="2000" kern="1200" dirty="0"/>
        </a:p>
      </dsp:txBody>
      <dsp:txXfrm>
        <a:off x="1424260" y="1594009"/>
        <a:ext cx="3855817" cy="3432259"/>
      </dsp:txXfrm>
    </dsp:sp>
    <dsp:sp modelId="{683E0693-A339-497A-8A2F-709AEDD31A75}">
      <dsp:nvSpPr>
        <dsp:cNvPr id="0" name=""/>
        <dsp:cNvSpPr/>
      </dsp:nvSpPr>
      <dsp:spPr>
        <a:xfrm>
          <a:off x="5788036" y="1277"/>
          <a:ext cx="4257674" cy="9011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При визуализационных и функциональных методах</a:t>
          </a:r>
          <a:endParaRPr lang="en-US" sz="2800" b="1" kern="1200" dirty="0"/>
        </a:p>
      </dsp:txBody>
      <dsp:txXfrm>
        <a:off x="5814430" y="27671"/>
        <a:ext cx="4204886" cy="848370"/>
      </dsp:txXfrm>
    </dsp:sp>
    <dsp:sp modelId="{3A8C9B17-DC17-4797-BD2C-91D49BE5BB33}">
      <dsp:nvSpPr>
        <dsp:cNvPr id="0" name=""/>
        <dsp:cNvSpPr/>
      </dsp:nvSpPr>
      <dsp:spPr>
        <a:xfrm>
          <a:off x="6213804" y="902435"/>
          <a:ext cx="425767" cy="15966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6628"/>
              </a:lnTo>
              <a:lnTo>
                <a:pt x="425767" y="15966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6BE99-2661-497C-B9B8-2CAE34FD58D3}">
      <dsp:nvSpPr>
        <dsp:cNvPr id="0" name=""/>
        <dsp:cNvSpPr/>
      </dsp:nvSpPr>
      <dsp:spPr>
        <a:xfrm>
          <a:off x="6639571" y="1434644"/>
          <a:ext cx="3794133" cy="212883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</a:t>
          </a:r>
          <a:r>
            <a:rPr lang="az-Latn-AZ" sz="2000" kern="1200" dirty="0"/>
            <a:t>ефлюкс, дилатация, сужение просвета, изменения в стенке и т.д</a:t>
          </a:r>
          <a:r>
            <a:rPr lang="ru-RU" sz="2000" kern="1200" dirty="0"/>
            <a:t>.</a:t>
          </a:r>
          <a:endParaRPr lang="en-US" sz="2000" kern="1200" dirty="0"/>
        </a:p>
      </dsp:txBody>
      <dsp:txXfrm>
        <a:off x="6701923" y="1496996"/>
        <a:ext cx="3669429" cy="2004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72E1B-FDF5-40A5-98EE-CF602B1349FF}" type="datetimeFigureOut">
              <a:rPr lang="az-Latn-AZ" smtClean="0"/>
              <a:t>13.09.2023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DC7B1-B2B1-4B5A-911E-D0C7397B1A5D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48809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5292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436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706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8704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928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3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124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549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2310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8172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456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098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Хронические заболевания вен и хроническая венозная недостаточность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Др. </a:t>
            </a: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Эльчин Теймуров</a:t>
            </a:r>
          </a:p>
          <a:p>
            <a:r>
              <a:rPr kumimoji="0" lang="ru-RU" altLang="az-Latn-AZ" sz="1800" b="0" i="1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1-я Кафедра Хирургических Болезней</a:t>
            </a:r>
            <a:r>
              <a:rPr kumimoji="0" lang="ru-RU" altLang="az-Latn-AZ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az-Latn-AZ" sz="18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22F5C0-CC4C-18F9-4F4D-A348B9A0B98C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32ABF-EEF3-AB6C-050C-8B38C64AC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696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Определение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967" y="1049248"/>
            <a:ext cx="51916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Патологии, вызывающие длительный венозный стаз</a:t>
            </a:r>
            <a:r>
              <a:rPr lang="ru-RU" sz="2400" dirty="0"/>
              <a:t>, объединены под общим названием и именуются следующим образом: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b="1" i="1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/>
              <a:t>Хронические венозные нарушения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/>
              <a:t>Хронические заболевания вен (хронические болезни вен, ХЗВ)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/>
              <a:t>Хроническая венозная недостаточность 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631" y="552091"/>
            <a:ext cx="6642339" cy="60298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4B3A63-BE94-13C5-B69B-1767EFDED2EF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7C058-69D4-4A67-48E4-5CA5ABD1A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778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4514" y="0"/>
            <a:ext cx="7176539" cy="561062"/>
          </a:xfrm>
        </p:spPr>
        <p:txBody>
          <a:bodyPr>
            <a:noAutofit/>
          </a:bodyPr>
          <a:lstStyle/>
          <a:p>
            <a:r>
              <a:rPr lang="ru-RU" sz="2800" dirty="0"/>
              <a:t>Классификация</a:t>
            </a:r>
            <a:endParaRPr lang="az-Latn-AZ" sz="2800" dirty="0"/>
          </a:p>
        </p:txBody>
      </p:sp>
      <p:sp>
        <p:nvSpPr>
          <p:cNvPr id="18" name="Oval 17"/>
          <p:cNvSpPr/>
          <p:nvPr/>
        </p:nvSpPr>
        <p:spPr>
          <a:xfrm>
            <a:off x="1243584" y="780288"/>
            <a:ext cx="9887712" cy="79248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Клинико-этиолого-анатомо-патофизиологическая классификация (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CEAP-Clinical-Etiology-Anatomy-Patophysiology)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53683" y="2115312"/>
            <a:ext cx="3364302" cy="44235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err="1">
                <a:solidFill>
                  <a:srgbClr val="7030A0"/>
                </a:solidFill>
              </a:rPr>
              <a:t>Клинический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раздел</a:t>
            </a:r>
            <a:r>
              <a:rPr lang="en-US" sz="1600" b="1" dirty="0">
                <a:solidFill>
                  <a:srgbClr val="7030A0"/>
                </a:solidFill>
              </a:rPr>
              <a:t> (С)</a:t>
            </a:r>
            <a:endParaRPr lang="ru-RU" sz="1600" b="1" dirty="0">
              <a:solidFill>
                <a:srgbClr val="7030A0"/>
              </a:solidFill>
            </a:endParaRPr>
          </a:p>
          <a:p>
            <a:r>
              <a:rPr lang="ru-RU" sz="1400" b="1" dirty="0">
                <a:solidFill>
                  <a:schemeClr val="tx1"/>
                </a:solidFill>
              </a:rPr>
              <a:t>С0</a:t>
            </a:r>
            <a:r>
              <a:rPr lang="ru-RU" sz="1400" dirty="0">
                <a:solidFill>
                  <a:schemeClr val="tx1"/>
                </a:solidFill>
              </a:rPr>
              <a:t> – нет видимых или пальпируемых признаков ХЗВ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С1</a:t>
            </a:r>
            <a:r>
              <a:rPr lang="ru-RU" sz="1400" dirty="0">
                <a:solidFill>
                  <a:schemeClr val="tx1"/>
                </a:solidFill>
              </a:rPr>
              <a:t> – </a:t>
            </a:r>
            <a:r>
              <a:rPr lang="ru-RU" sz="1400" dirty="0" err="1">
                <a:solidFill>
                  <a:schemeClr val="tx1"/>
                </a:solidFill>
              </a:rPr>
              <a:t>телеангиэктазии</a:t>
            </a:r>
            <a:r>
              <a:rPr lang="ru-RU" sz="1400" dirty="0">
                <a:solidFill>
                  <a:schemeClr val="tx1"/>
                </a:solidFill>
              </a:rPr>
              <a:t> или ретикулярные варикозные вены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С2</a:t>
            </a:r>
            <a:r>
              <a:rPr lang="ru-RU" sz="1400" dirty="0">
                <a:solidFill>
                  <a:schemeClr val="tx1"/>
                </a:solidFill>
              </a:rPr>
              <a:t> – </a:t>
            </a:r>
            <a:r>
              <a:rPr lang="ru-RU" sz="1400" dirty="0" err="1">
                <a:solidFill>
                  <a:schemeClr val="tx1"/>
                </a:solidFill>
              </a:rPr>
              <a:t>варикозно</a:t>
            </a:r>
            <a:r>
              <a:rPr lang="ru-RU" sz="1400" dirty="0">
                <a:solidFill>
                  <a:schemeClr val="tx1"/>
                </a:solidFill>
              </a:rPr>
              <a:t> измененные подкожные вены (диаметр&gt; 3 мм)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C2r</a:t>
            </a:r>
            <a:r>
              <a:rPr lang="ru-RU" sz="1400" dirty="0">
                <a:solidFill>
                  <a:schemeClr val="tx1"/>
                </a:solidFill>
              </a:rPr>
              <a:t> – рецидив </a:t>
            </a:r>
            <a:r>
              <a:rPr lang="ru-RU" sz="1400" dirty="0" err="1">
                <a:solidFill>
                  <a:schemeClr val="tx1"/>
                </a:solidFill>
              </a:rPr>
              <a:t>варикозно</a:t>
            </a:r>
            <a:r>
              <a:rPr lang="ru-RU" sz="1400" dirty="0">
                <a:solidFill>
                  <a:schemeClr val="tx1"/>
                </a:solidFill>
              </a:rPr>
              <a:t>-расширенных вен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С3</a:t>
            </a:r>
            <a:r>
              <a:rPr lang="ru-RU" sz="1400" dirty="0">
                <a:solidFill>
                  <a:schemeClr val="tx1"/>
                </a:solidFill>
              </a:rPr>
              <a:t> – отек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С4</a:t>
            </a:r>
            <a:r>
              <a:rPr lang="ru-RU" sz="1400" dirty="0">
                <a:solidFill>
                  <a:schemeClr val="tx1"/>
                </a:solidFill>
              </a:rPr>
              <a:t> – трофические изменения кожи и подкожных тканей</a:t>
            </a:r>
          </a:p>
          <a:p>
            <a:pPr lvl="1"/>
            <a:r>
              <a:rPr lang="ru-RU" sz="1400" b="1" dirty="0">
                <a:solidFill>
                  <a:schemeClr val="tx1"/>
                </a:solidFill>
              </a:rPr>
              <a:t>С4a</a:t>
            </a:r>
            <a:r>
              <a:rPr lang="ru-RU" sz="1400" dirty="0">
                <a:solidFill>
                  <a:schemeClr val="tx1"/>
                </a:solidFill>
              </a:rPr>
              <a:t> – гиперпигментация и/или венозная экзема</a:t>
            </a:r>
          </a:p>
          <a:p>
            <a:pPr lvl="1"/>
            <a:r>
              <a:rPr lang="ru-RU" sz="1400" b="1" dirty="0">
                <a:solidFill>
                  <a:schemeClr val="tx1"/>
                </a:solidFill>
              </a:rPr>
              <a:t>С4b</a:t>
            </a:r>
            <a:r>
              <a:rPr lang="ru-RU" sz="1400" dirty="0">
                <a:solidFill>
                  <a:schemeClr val="tx1"/>
                </a:solidFill>
              </a:rPr>
              <a:t> – </a:t>
            </a:r>
            <a:r>
              <a:rPr lang="ru-RU" sz="1400" dirty="0" err="1">
                <a:solidFill>
                  <a:schemeClr val="tx1"/>
                </a:solidFill>
              </a:rPr>
              <a:t>липодерматосклероз</a:t>
            </a:r>
            <a:r>
              <a:rPr lang="ru-RU" sz="1400" dirty="0">
                <a:solidFill>
                  <a:schemeClr val="tx1"/>
                </a:solidFill>
              </a:rPr>
              <a:t> и/или белая атрофия кожи</a:t>
            </a:r>
          </a:p>
          <a:p>
            <a:pPr lvl="1"/>
            <a:r>
              <a:rPr lang="ru-RU" sz="1400" b="1" dirty="0">
                <a:solidFill>
                  <a:schemeClr val="tx1"/>
                </a:solidFill>
              </a:rPr>
              <a:t>С4с</a:t>
            </a:r>
            <a:r>
              <a:rPr lang="ru-RU" sz="1400" dirty="0">
                <a:solidFill>
                  <a:schemeClr val="tx1"/>
                </a:solidFill>
              </a:rPr>
              <a:t> – </a:t>
            </a:r>
            <a:r>
              <a:rPr lang="ru-RU" sz="1400" dirty="0" err="1">
                <a:solidFill>
                  <a:schemeClr val="tx1"/>
                </a:solidFill>
              </a:rPr>
              <a:t>флебэктатическая</a:t>
            </a:r>
            <a:r>
              <a:rPr lang="ru-RU" sz="1400" dirty="0">
                <a:solidFill>
                  <a:schemeClr val="tx1"/>
                </a:solidFill>
              </a:rPr>
              <a:t> корона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С5</a:t>
            </a:r>
            <a:r>
              <a:rPr lang="ru-RU" sz="1400" dirty="0">
                <a:solidFill>
                  <a:schemeClr val="tx1"/>
                </a:solidFill>
              </a:rPr>
              <a:t> – зажившая венозная язва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С6</a:t>
            </a:r>
            <a:r>
              <a:rPr lang="ru-RU" sz="1400" dirty="0">
                <a:solidFill>
                  <a:schemeClr val="tx1"/>
                </a:solidFill>
              </a:rPr>
              <a:t> – открытая венозная язва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С6r</a:t>
            </a:r>
            <a:r>
              <a:rPr lang="ru-RU" sz="1400" dirty="0">
                <a:solidFill>
                  <a:schemeClr val="tx1"/>
                </a:solidFill>
              </a:rPr>
              <a:t> – рецидивная венозная язва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873262" y="2572511"/>
            <a:ext cx="2665562" cy="22065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rgbClr val="7030A0"/>
                </a:solidFill>
              </a:rPr>
              <a:t>Этиологический раздел (E)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Ep</a:t>
            </a:r>
            <a:r>
              <a:rPr lang="ru-RU" sz="1400" dirty="0">
                <a:solidFill>
                  <a:schemeClr val="tx1"/>
                </a:solidFill>
              </a:rPr>
              <a:t> – первичное заболевание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Es</a:t>
            </a:r>
            <a:r>
              <a:rPr lang="ru-RU" sz="1400" dirty="0">
                <a:solidFill>
                  <a:schemeClr val="tx1"/>
                </a:solidFill>
              </a:rPr>
              <a:t> – вторичное (</a:t>
            </a:r>
            <a:r>
              <a:rPr lang="ru-RU" sz="1400" dirty="0" err="1">
                <a:solidFill>
                  <a:schemeClr val="tx1"/>
                </a:solidFill>
              </a:rPr>
              <a:t>посттромботичсекое</a:t>
            </a:r>
            <a:r>
              <a:rPr lang="ru-RU" sz="1400" dirty="0">
                <a:solidFill>
                  <a:schemeClr val="tx1"/>
                </a:solidFill>
              </a:rPr>
              <a:t>, травма)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Esi</a:t>
            </a:r>
            <a:r>
              <a:rPr lang="ru-RU" sz="1400" dirty="0">
                <a:solidFill>
                  <a:schemeClr val="tx1"/>
                </a:solidFill>
              </a:rPr>
              <a:t> – вторичное внутрисосудистое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Ese</a:t>
            </a:r>
            <a:r>
              <a:rPr lang="ru-RU" sz="1400" dirty="0">
                <a:solidFill>
                  <a:schemeClr val="tx1"/>
                </a:solidFill>
              </a:rPr>
              <a:t> - вторичное внесосудистое 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Ec</a:t>
            </a:r>
            <a:r>
              <a:rPr lang="ru-RU" sz="1400" dirty="0">
                <a:solidFill>
                  <a:schemeClr val="tx1"/>
                </a:solidFill>
              </a:rPr>
              <a:t> – врожденное заболевание</a:t>
            </a:r>
          </a:p>
          <a:p>
            <a:r>
              <a:rPr lang="ru-RU" sz="1400" b="1" dirty="0" err="1">
                <a:solidFill>
                  <a:schemeClr val="tx1"/>
                </a:solidFill>
              </a:rPr>
              <a:t>En</a:t>
            </a:r>
            <a:r>
              <a:rPr lang="ru-RU" sz="1400" dirty="0">
                <a:solidFill>
                  <a:schemeClr val="tx1"/>
                </a:solidFill>
              </a:rPr>
              <a:t> – не удается установить этиологический фактор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745862" y="2572513"/>
            <a:ext cx="2610142" cy="14991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Анатомический раздел (А)</a:t>
            </a:r>
            <a:endParaRPr lang="ru-RU" sz="1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поверхностные вены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глубокие вены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400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перфорантные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вены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не удается выявить изменения в венозной системе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852805" y="4451230"/>
            <a:ext cx="3119200" cy="15009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Патофизиологический раздел (P)</a:t>
            </a:r>
            <a:endParaRPr lang="ru-RU" sz="1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рефлюкс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окклюзия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ru-RU" sz="1400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рефлюкс +  окклюзия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Pn</a:t>
            </a: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– не удается выявить изменения в венозной системе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11" name="Elbow Connector 10"/>
          <p:cNvCxnSpPr>
            <a:cxnSpLocks/>
            <a:stCxn id="18" idx="4"/>
            <a:endCxn id="45" idx="0"/>
          </p:cNvCxnSpPr>
          <p:nvPr/>
        </p:nvCxnSpPr>
        <p:spPr>
          <a:xfrm rot="16200000" flipH="1">
            <a:off x="6619314" y="1140893"/>
            <a:ext cx="999745" cy="1863493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18" idx="4"/>
            <a:endCxn id="39" idx="0"/>
          </p:cNvCxnSpPr>
          <p:nvPr/>
        </p:nvCxnSpPr>
        <p:spPr>
          <a:xfrm rot="5400000">
            <a:off x="5192558" y="1577630"/>
            <a:ext cx="999744" cy="990021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cxnSpLocks/>
            <a:stCxn id="18" idx="3"/>
            <a:endCxn id="37" idx="0"/>
          </p:cNvCxnSpPr>
          <p:nvPr/>
        </p:nvCxnSpPr>
        <p:spPr>
          <a:xfrm rot="5400000">
            <a:off x="2034420" y="1458126"/>
            <a:ext cx="658600" cy="655772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cxnSpLocks/>
            <a:stCxn id="18" idx="5"/>
            <a:endCxn id="46" idx="0"/>
          </p:cNvCxnSpPr>
          <p:nvPr/>
        </p:nvCxnSpPr>
        <p:spPr>
          <a:xfrm rot="16200000" flipH="1">
            <a:off x="8550580" y="2589405"/>
            <a:ext cx="2994518" cy="729131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E549447-A34B-FD90-2ECA-AA2FA980AA79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4D147E9E-92D1-BC5B-0D9D-2E913B651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533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176" y="1014741"/>
            <a:ext cx="11783683" cy="508413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Возраст,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Женский пол,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Венозные заболевания в семье,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Слабость соединительной ткани,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Длительное пребывание в положении стоя,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ожирение,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сигареты,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травма,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тромбоз глубоких вен,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Высокий уровень эстрогена,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Многоплодные беременности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  а также некоторые врожденные заболевания являются </a:t>
            </a:r>
            <a:r>
              <a:rPr lang="ru-RU" b="1" dirty="0">
                <a:solidFill>
                  <a:srgbClr val="FF0000"/>
                </a:solidFill>
              </a:rPr>
              <a:t>основными факторами риска.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92EEAC-3919-0713-1BB6-EAF94979FA48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38B67-7EFE-5565-7DE9-DF5A211C0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2634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168664" y="30475"/>
            <a:ext cx="4109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патогенез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33984" y="3261223"/>
            <a:ext cx="3986784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az-Latn-AZ" dirty="0"/>
              <a:t>Макроваскулярн</a:t>
            </a:r>
            <a:r>
              <a:rPr lang="ru-RU" dirty="0" err="1"/>
              <a:t>ый</a:t>
            </a:r>
            <a:r>
              <a:rPr lang="az-Latn-AZ" dirty="0"/>
              <a:t> венозн</a:t>
            </a:r>
            <a:r>
              <a:rPr lang="ru-RU" dirty="0" err="1"/>
              <a:t>ый</a:t>
            </a:r>
            <a:r>
              <a:rPr lang="ru-RU" dirty="0"/>
              <a:t> стаз (венозная </a:t>
            </a:r>
            <a:r>
              <a:rPr lang="az-Latn-AZ" dirty="0"/>
              <a:t>гипертензия</a:t>
            </a:r>
            <a:r>
              <a:rPr lang="ru-RU" dirty="0"/>
              <a:t>)</a:t>
            </a:r>
            <a:endParaRPr lang="en-US" sz="2000" b="1" dirty="0"/>
          </a:p>
        </p:txBody>
      </p:sp>
      <p:sp>
        <p:nvSpPr>
          <p:cNvPr id="24" name="Rectangle 23"/>
          <p:cNvSpPr/>
          <p:nvPr/>
        </p:nvSpPr>
        <p:spPr>
          <a:xfrm>
            <a:off x="5370696" y="3261223"/>
            <a:ext cx="3189271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dirty="0"/>
              <a:t>М</a:t>
            </a:r>
            <a:r>
              <a:rPr lang="ru-RU" dirty="0"/>
              <a:t>и</a:t>
            </a:r>
            <a:r>
              <a:rPr lang="az-Latn-AZ" dirty="0"/>
              <a:t>кроваскулярн</a:t>
            </a:r>
            <a:r>
              <a:rPr lang="ru-RU" dirty="0" err="1"/>
              <a:t>ые</a:t>
            </a:r>
            <a:r>
              <a:rPr lang="az-Latn-AZ" dirty="0"/>
              <a:t> венозн</a:t>
            </a:r>
            <a:r>
              <a:rPr lang="ru-RU" dirty="0" err="1"/>
              <a:t>ые</a:t>
            </a:r>
            <a:r>
              <a:rPr lang="az-Latn-AZ" dirty="0"/>
              <a:t> </a:t>
            </a:r>
            <a:endParaRPr lang="ru-RU" dirty="0"/>
          </a:p>
          <a:p>
            <a:r>
              <a:rPr lang="ru-RU" dirty="0"/>
              <a:t>повреждения</a:t>
            </a:r>
            <a:endParaRPr lang="en-US" b="1" dirty="0"/>
          </a:p>
        </p:txBody>
      </p:sp>
      <p:sp>
        <p:nvSpPr>
          <p:cNvPr id="25" name="Rectangle 24"/>
          <p:cNvSpPr/>
          <p:nvPr/>
        </p:nvSpPr>
        <p:spPr>
          <a:xfrm>
            <a:off x="9026369" y="2899679"/>
            <a:ext cx="27044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венозн</a:t>
            </a:r>
            <a:r>
              <a:rPr lang="ru-RU" sz="1600" dirty="0" err="1"/>
              <a:t>ая</a:t>
            </a:r>
            <a:r>
              <a:rPr lang="az-Latn-AZ" sz="1600" dirty="0"/>
              <a:t> ишеми</a:t>
            </a:r>
            <a:r>
              <a:rPr lang="ru-RU" sz="1600" dirty="0"/>
              <a:t>я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 отек</a:t>
            </a:r>
            <a:endParaRPr lang="ru-RU" sz="1600" dirty="0"/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ru-RU" sz="1600" dirty="0"/>
              <a:t>В</a:t>
            </a:r>
            <a:r>
              <a:rPr lang="az-Latn-AZ" sz="1600" dirty="0"/>
              <a:t>оспаление</a:t>
            </a:r>
            <a:endParaRPr lang="ru-RU" sz="1600" dirty="0"/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экстравазаци</a:t>
            </a:r>
            <a:r>
              <a:rPr lang="ru-RU" sz="1600" dirty="0"/>
              <a:t>я</a:t>
            </a:r>
            <a:r>
              <a:rPr lang="az-Latn-AZ" sz="1600" dirty="0"/>
              <a:t> (трансэндотелиальное проникновение белка и других компонентов крови)</a:t>
            </a:r>
            <a:endParaRPr lang="ru-RU" sz="1600" dirty="0"/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индураци</a:t>
            </a:r>
            <a:r>
              <a:rPr lang="ru-RU" sz="1600" dirty="0"/>
              <a:t>я</a:t>
            </a:r>
            <a:r>
              <a:rPr lang="az-Latn-AZ" sz="1600" dirty="0"/>
              <a:t> пигментаци</a:t>
            </a:r>
            <a:r>
              <a:rPr lang="ru-RU" sz="1600" dirty="0"/>
              <a:t>я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фиброз и склероз</a:t>
            </a:r>
            <a:endParaRPr lang="ru-RU" sz="1600" dirty="0"/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dirty="0"/>
              <a:t> изъязвление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65747" y="863640"/>
            <a:ext cx="72721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sz="1600" dirty="0"/>
              <a:t>клапанная недостаточность и рефлюкс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sz="1600" dirty="0"/>
              <a:t>окклюзия сосудов (ТГВ, опухоли)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sz="1600" dirty="0"/>
              <a:t>дисфункция венозного насоса икроножной мышцы (дисфункция мышц, недостаточность клапана, длительная неподвижность, травма и т.д.)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sz="1600" dirty="0" err="1"/>
              <a:t>необструктивная</a:t>
            </a:r>
            <a:r>
              <a:rPr lang="ru-RU" sz="1600" dirty="0"/>
              <a:t> центральная гипертензия (ожирение, беременность и т.д.)</a:t>
            </a:r>
          </a:p>
        </p:txBody>
      </p:sp>
      <p:sp>
        <p:nvSpPr>
          <p:cNvPr id="29" name="Down Arrow 28"/>
          <p:cNvSpPr/>
          <p:nvPr/>
        </p:nvSpPr>
        <p:spPr>
          <a:xfrm>
            <a:off x="1989432" y="2300415"/>
            <a:ext cx="414528" cy="787199"/>
          </a:xfrm>
          <a:prstGeom prst="downArrow">
            <a:avLst>
              <a:gd name="adj1" fmla="val 38235"/>
              <a:gd name="adj2" fmla="val 50000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urved Up Arrow 32"/>
          <p:cNvSpPr/>
          <p:nvPr/>
        </p:nvSpPr>
        <p:spPr>
          <a:xfrm>
            <a:off x="3464664" y="4269098"/>
            <a:ext cx="3557927" cy="1007885"/>
          </a:xfrm>
          <a:prstGeom prst="curvedUp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U-Turn Arrow 34"/>
          <p:cNvSpPr/>
          <p:nvPr/>
        </p:nvSpPr>
        <p:spPr>
          <a:xfrm>
            <a:off x="7737895" y="1566284"/>
            <a:ext cx="3142891" cy="1622970"/>
          </a:xfrm>
          <a:prstGeom prst="uturnArrow">
            <a:avLst>
              <a:gd name="adj1" fmla="val 21830"/>
              <a:gd name="adj2" fmla="val 25000"/>
              <a:gd name="adj3" fmla="val 25000"/>
              <a:gd name="adj4" fmla="val 26082"/>
              <a:gd name="adj5" fmla="val 51082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A652F0-D60E-EAFD-6769-B92F0D6E9185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F6D-0C95-5287-FA89-A4D7C639C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3750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Течение</a:t>
            </a:r>
            <a:endParaRPr lang="az-Latn-AZ" sz="2400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177098468"/>
              </p:ext>
            </p:extLst>
          </p:nvPr>
        </p:nvGraphicFramePr>
        <p:xfrm>
          <a:off x="414528" y="1011769"/>
          <a:ext cx="11228832" cy="5130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325" y="779097"/>
            <a:ext cx="3221103" cy="21009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75" y="4005283"/>
            <a:ext cx="3159100" cy="23699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100" y="779097"/>
            <a:ext cx="2447575" cy="41983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B9A094-936D-03C3-11A0-4002A5F08450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3AEFEC-3850-AC6C-999C-C088E1342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185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280416"/>
            <a:ext cx="5862851" cy="969760"/>
          </a:xfrm>
        </p:spPr>
        <p:txBody>
          <a:bodyPr>
            <a:noAutofit/>
          </a:bodyPr>
          <a:lstStyle/>
          <a:p>
            <a:br>
              <a:rPr lang="az-Latn-AZ" sz="2400" dirty="0"/>
            </a:br>
            <a:r>
              <a:rPr lang="ru-RU" sz="2400" dirty="0"/>
              <a:t>Клиническое обследование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19456" y="978802"/>
            <a:ext cx="11582400" cy="5111447"/>
          </a:xfrm>
        </p:spPr>
        <p:txBody>
          <a:bodyPr numCol="2">
            <a:normAutofit fontScale="92500" lnSpcReduction="10000"/>
          </a:bodyPr>
          <a:lstStyle/>
          <a:p>
            <a:pPr marL="0" indent="0" algn="just">
              <a:buNone/>
            </a:pPr>
            <a:endParaRPr lang="az-Latn-AZ" b="1" dirty="0">
              <a:solidFill>
                <a:srgbClr val="7030A0"/>
              </a:solidFill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rgbClr val="7030A0"/>
                </a:solidFill>
              </a:rPr>
              <a:t>Субъективные признаки</a:t>
            </a:r>
            <a:r>
              <a:rPr lang="az-Latn-AZ" b="1" dirty="0">
                <a:solidFill>
                  <a:srgbClr val="7030A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/>
              <a:t>Усталость ног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/>
              <a:t>Жжение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/>
              <a:t>Боль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/>
              <a:t>Судороги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/>
              <a:t>Иногда перемежающаяся хромота</a:t>
            </a:r>
            <a:endParaRPr lang="az-Latn-AZ" sz="2600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sz="1500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sz="1500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sz="1500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ru-RU" sz="3000" b="1" dirty="0">
              <a:solidFill>
                <a:srgbClr val="7030A0"/>
              </a:solidFill>
            </a:endParaRPr>
          </a:p>
          <a:p>
            <a:pPr marL="0" indent="0" algn="just">
              <a:buNone/>
            </a:pPr>
            <a:endParaRPr lang="ru-RU" b="1" dirty="0">
              <a:solidFill>
                <a:srgbClr val="7030A0"/>
              </a:solidFill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rgbClr val="7030A0"/>
                </a:solidFill>
              </a:rPr>
              <a:t>Объективные признаки</a:t>
            </a:r>
            <a:r>
              <a:rPr lang="az-Latn-AZ" sz="3000" dirty="0"/>
              <a:t>:</a:t>
            </a:r>
            <a:endParaRPr lang="ru-RU" sz="30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err="1"/>
              <a:t>Телеангиэктозии</a:t>
            </a:r>
            <a:endParaRPr lang="ru-RU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Ретикулярные вены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Варикозное расширение вен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Отеки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Пигментация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Экзема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err="1"/>
              <a:t>Липодерматосклероз</a:t>
            </a:r>
            <a:endParaRPr lang="ru-RU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 </a:t>
            </a:r>
            <a:r>
              <a:rPr lang="ru-RU" sz="2400" dirty="0" err="1"/>
              <a:t>Флебэктатическая</a:t>
            </a:r>
            <a:r>
              <a:rPr lang="ru-RU" sz="2400" dirty="0"/>
              <a:t> корона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/>
              <a:t>Язвы.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38912" y="1780032"/>
            <a:ext cx="3060192" cy="12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144768" y="1780032"/>
            <a:ext cx="26578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977" y="3394733"/>
            <a:ext cx="2286588" cy="32348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89"/>
          <a:stretch/>
        </p:blipFill>
        <p:spPr>
          <a:xfrm>
            <a:off x="3269411" y="3865546"/>
            <a:ext cx="2254487" cy="2763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90FF26-FE8B-6FF9-EECC-DE46EFD2051D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E5764DE-9BD5-FABA-8663-B582B3C0A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6583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Лабораторные исследования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07367" y="1932165"/>
            <a:ext cx="113092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ХЗВ не имеет специфических лабораторных показателей</a:t>
            </a:r>
          </a:p>
          <a:p>
            <a:endParaRPr lang="ru-RU" sz="2800" b="1" dirty="0">
              <a:solidFill>
                <a:srgbClr val="FF0000"/>
              </a:solidFill>
            </a:endParaRPr>
          </a:p>
          <a:p>
            <a:endParaRPr lang="ru-RU" sz="2800" b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/>
              <a:t>При осложнении тромбозом уровень D-</a:t>
            </a:r>
            <a:r>
              <a:rPr lang="ru-RU" sz="2800" dirty="0" err="1"/>
              <a:t>димера</a:t>
            </a:r>
            <a:r>
              <a:rPr lang="ru-RU" sz="2800" dirty="0"/>
              <a:t> в крови увеличивается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92EB03-2205-E907-D6E0-8DBD657EF528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7DD2D-9867-D698-3E58-8BC1DE673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6648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3576" y="40732"/>
            <a:ext cx="5945314" cy="265530"/>
          </a:xfrm>
        </p:spPr>
        <p:txBody>
          <a:bodyPr>
            <a:noAutofit/>
          </a:bodyPr>
          <a:lstStyle/>
          <a:p>
            <a:r>
              <a:rPr lang="ru-RU" sz="1800" dirty="0"/>
              <a:t>Визуализационные методы исследования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542" y="1242204"/>
            <a:ext cx="4542691" cy="4605825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УЗДГ</a:t>
            </a:r>
            <a:r>
              <a:rPr lang="az-Latn-AZ" sz="2000" dirty="0"/>
              <a:t> —</a:t>
            </a:r>
            <a:r>
              <a:rPr lang="ru-RU" sz="2000" dirty="0"/>
              <a:t> метод </a:t>
            </a:r>
            <a:r>
              <a:rPr lang="az-Latn-AZ" sz="2000" dirty="0"/>
              <a:t> выбора</a:t>
            </a:r>
            <a:r>
              <a:rPr lang="ru-RU" sz="2000" dirty="0"/>
              <a:t>, подтверждающий р</a:t>
            </a: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ефлюкс, расширение и сужение просвета</a:t>
            </a:r>
            <a:r>
              <a:rPr lang="ru-RU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вен, </a:t>
            </a: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являю</a:t>
            </a:r>
            <a:r>
              <a:rPr lang="ru-RU" sz="2000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щиеся</a:t>
            </a: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характерными симптомами </a:t>
            </a:r>
            <a:r>
              <a:rPr lang="ru-RU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ХЗВ</a:t>
            </a: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ru-RU" sz="2000" dirty="0"/>
          </a:p>
          <a:p>
            <a:pPr algn="just"/>
            <a:r>
              <a:rPr lang="az-Latn-AZ" sz="2000" b="1" dirty="0"/>
              <a:t>КТ-венография </a:t>
            </a:r>
            <a:endParaRPr lang="ru-RU" sz="2000" b="1" dirty="0"/>
          </a:p>
          <a:p>
            <a:pPr algn="just"/>
            <a:r>
              <a:rPr lang="az-Latn-AZ" sz="2000" b="1" dirty="0"/>
              <a:t>МР-венография </a:t>
            </a:r>
            <a:endParaRPr lang="ru-RU" sz="2000" b="1" dirty="0"/>
          </a:p>
          <a:p>
            <a:pPr algn="just"/>
            <a:r>
              <a:rPr lang="az-Latn-AZ" sz="2000" b="1" dirty="0"/>
              <a:t>Флебографию</a:t>
            </a:r>
            <a:r>
              <a:rPr lang="ru-RU" sz="2000" b="1" dirty="0"/>
              <a:t> </a:t>
            </a:r>
            <a:r>
              <a:rPr lang="ru-RU" sz="2000" dirty="0"/>
              <a:t>по показаниям</a:t>
            </a:r>
            <a:endParaRPr lang="ru-RU" sz="2000" b="1" dirty="0"/>
          </a:p>
          <a:p>
            <a:pPr algn="just"/>
            <a:r>
              <a:rPr lang="az-Latn-AZ" sz="2000" b="1" dirty="0"/>
              <a:t>Внутрисосудистое УЗИ</a:t>
            </a:r>
            <a:r>
              <a:rPr lang="ru-RU" sz="2000" b="1" dirty="0"/>
              <a:t>, </a:t>
            </a:r>
            <a:r>
              <a:rPr lang="ru-RU" sz="2000" dirty="0"/>
              <a:t>происходит расширение применения</a:t>
            </a:r>
            <a:r>
              <a:rPr lang="az-Latn-AZ" sz="2000" dirty="0"/>
              <a:t> </a:t>
            </a:r>
            <a:endParaRPr lang="ru-RU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40" y="3472654"/>
            <a:ext cx="6108172" cy="26599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230" y="987552"/>
            <a:ext cx="3043282" cy="2310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40" y="987552"/>
            <a:ext cx="2974828" cy="2310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4F3E8C-3508-1C4D-7CC0-6653A349018D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944B9E-FA24-1A59-45FC-A02ABE911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4428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384059" cy="426950"/>
          </a:xfrm>
        </p:spPr>
        <p:txBody>
          <a:bodyPr>
            <a:noAutofit/>
          </a:bodyPr>
          <a:lstStyle/>
          <a:p>
            <a:r>
              <a:rPr lang="ru-RU" sz="2400" dirty="0"/>
              <a:t>Подозрение</a:t>
            </a:r>
            <a:r>
              <a:rPr lang="az-Latn-AZ" sz="2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573" y="1180813"/>
            <a:ext cx="5420147" cy="5202734"/>
          </a:xfrm>
        </p:spPr>
        <p:txBody>
          <a:bodyPr numCol="2">
            <a:no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dirty="0"/>
              <a:t>Боль в ногах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dirty="0"/>
              <a:t>У</a:t>
            </a:r>
            <a:r>
              <a:rPr lang="az-Latn-AZ" sz="2400" dirty="0"/>
              <a:t>сталость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dirty="0"/>
              <a:t>С</a:t>
            </a:r>
            <a:r>
              <a:rPr lang="az-Latn-AZ" sz="2400" dirty="0"/>
              <a:t>удороги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dirty="0"/>
              <a:t>Т</a:t>
            </a:r>
            <a:r>
              <a:rPr lang="az-Latn-AZ" sz="2400" dirty="0"/>
              <a:t>елеангиэктазии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dirty="0"/>
              <a:t>Сосудистая сеть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dirty="0"/>
              <a:t>Варикозное расширение вен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dirty="0"/>
              <a:t>О</a:t>
            </a:r>
            <a:r>
              <a:rPr lang="az-Latn-AZ" sz="2400" dirty="0"/>
              <a:t>теки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dirty="0"/>
              <a:t>Пигментация и язвы на конечностях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dirty="0"/>
              <a:t>След</a:t>
            </a:r>
            <a:r>
              <a:rPr lang="az-Latn-AZ" sz="2400" dirty="0"/>
              <a:t> при надавливании на отек</a:t>
            </a:r>
            <a:endParaRPr lang="ru-RU" sz="2400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dirty="0"/>
              <a:t>Заболевания вен в анамнезе</a:t>
            </a:r>
            <a:endParaRPr lang="ru-RU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65714" y="3782180"/>
            <a:ext cx="5822831" cy="1500997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2000" i="1" dirty="0"/>
              <a:t>изменение отеков в зависимости от ситуации (усиливаются к вечеру, уменьшаются в положении лежа, усиливаются при длительном стоянии и сидении)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A8AB2F-689A-CE26-A30B-36901E560537}"/>
              </a:ext>
            </a:extLst>
          </p:cNvPr>
          <p:cNvSpPr txBox="1"/>
          <p:nvPr/>
        </p:nvSpPr>
        <p:spPr>
          <a:xfrm>
            <a:off x="9105981" y="40732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1CEB8D-9A63-D233-10F7-0584FD95F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833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Уточнение диагноза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0829" y="1425264"/>
            <a:ext cx="9471805" cy="4351338"/>
          </a:xfrm>
        </p:spPr>
        <p:txBody>
          <a:bodyPr>
            <a:normAutofit/>
          </a:bodyPr>
          <a:lstStyle/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/>
              <a:t>УЗДГ</a:t>
            </a:r>
            <a:r>
              <a:rPr lang="az-Latn-AZ" b="1" dirty="0"/>
              <a:t> является первым исследованием для подтверждения диагноза </a:t>
            </a:r>
            <a:r>
              <a:rPr lang="ru-RU" b="1" dirty="0"/>
              <a:t>ХЗВ</a:t>
            </a:r>
            <a:r>
              <a:rPr lang="az-Latn-AZ" b="1" dirty="0"/>
              <a:t>. </a:t>
            </a:r>
            <a:endParaRPr lang="ru-RU" b="1" dirty="0"/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ru-RU" dirty="0"/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dirty="0"/>
              <a:t>КТ-венография, МР-венография и плетизмография используются при сомнительных результатах </a:t>
            </a:r>
            <a:r>
              <a:rPr lang="ru-RU" dirty="0"/>
              <a:t>УЗДГ</a:t>
            </a:r>
            <a:r>
              <a:rPr lang="az-Latn-AZ" dirty="0"/>
              <a:t> и подозрении на </a:t>
            </a:r>
            <a:r>
              <a:rPr lang="ru-RU" dirty="0"/>
              <a:t>надпаховую</a:t>
            </a:r>
            <a:r>
              <a:rPr lang="az-Latn-AZ" dirty="0"/>
              <a:t> окклюзию.</a:t>
            </a:r>
            <a:endParaRPr lang="az-Latn-AZ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6E2240-48E8-F71A-78BF-BF2EF1FF96D1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CE8C6D-3527-DBA0-5245-19A16A1DC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52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5223" y="-52589"/>
            <a:ext cx="5862851" cy="566156"/>
          </a:xfrm>
        </p:spPr>
        <p:txBody>
          <a:bodyPr>
            <a:normAutofit fontScale="90000"/>
          </a:bodyPr>
          <a:lstStyle/>
          <a:p>
            <a:r>
              <a:rPr lang="ru-RU" dirty="0"/>
              <a:t>Дифференциальная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0728" y="1221776"/>
            <a:ext cx="10515600" cy="4351338"/>
          </a:xfrm>
        </p:spPr>
        <p:txBody>
          <a:bodyPr/>
          <a:lstStyle/>
          <a:p>
            <a:r>
              <a:rPr lang="ru-RU" dirty="0"/>
              <a:t>Почечная недостаточность</a:t>
            </a:r>
          </a:p>
          <a:p>
            <a:r>
              <a:rPr lang="ru-RU" dirty="0"/>
              <a:t>сердечная недостаточность</a:t>
            </a:r>
          </a:p>
          <a:p>
            <a:r>
              <a:rPr lang="ru-RU" dirty="0"/>
              <a:t>Цирроз</a:t>
            </a:r>
          </a:p>
          <a:p>
            <a:r>
              <a:rPr lang="ru-RU" dirty="0" err="1"/>
              <a:t>Лимфедема</a:t>
            </a:r>
            <a:endParaRPr lang="ru-RU" dirty="0"/>
          </a:p>
          <a:p>
            <a:r>
              <a:rPr lang="ru-RU" dirty="0"/>
              <a:t>Артериальные язвы</a:t>
            </a:r>
          </a:p>
          <a:p>
            <a:r>
              <a:rPr lang="ru-RU" dirty="0"/>
              <a:t>Диабетическая стопа</a:t>
            </a:r>
          </a:p>
          <a:p>
            <a:r>
              <a:rPr lang="ru-RU" dirty="0"/>
              <a:t>Пиодермия</a:t>
            </a:r>
          </a:p>
          <a:p>
            <a:r>
              <a:rPr lang="ru-RU" dirty="0"/>
              <a:t>Склеродермия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D2D700-FEFB-5E79-73FD-7076EE478C9B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AF987-9B7F-84E9-FFC7-8F9C2FEC3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0704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042683" cy="689344"/>
          </a:xfrm>
        </p:spPr>
        <p:txBody>
          <a:bodyPr>
            <a:noAutofit/>
          </a:bodyPr>
          <a:lstStyle/>
          <a:p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Диагностически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е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критери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и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329835" y="1694102"/>
            <a:ext cx="384444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sz="2000" dirty="0"/>
          </a:p>
        </p:txBody>
      </p:sp>
      <p:graphicFrame>
        <p:nvGraphicFramePr>
          <p:cNvPr id="18" name="Content Placeholder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678842"/>
              </p:ext>
            </p:extLst>
          </p:nvPr>
        </p:nvGraphicFramePr>
        <p:xfrm>
          <a:off x="633984" y="975360"/>
          <a:ext cx="10899648" cy="5242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D094E21-462C-E99A-964F-F74A1632CD1D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68D71-A551-05D5-E6CB-292ED9BE3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1576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Исключение диагноза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320" y="1846052"/>
            <a:ext cx="10515600" cy="3830577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/>
              <a:t>Отсутствие венозной патологии при визуализации и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/>
              <a:t>отсутствие проблем с венозным кровотоком при функциональном обследовании </a:t>
            </a:r>
          </a:p>
          <a:p>
            <a:pPr algn="just"/>
            <a:endParaRPr lang="ru-RU" dirty="0"/>
          </a:p>
          <a:p>
            <a:pPr marL="0" indent="0" algn="r">
              <a:buNone/>
            </a:pPr>
            <a:r>
              <a:rPr lang="ru-RU" b="1" dirty="0"/>
              <a:t>позволяют исключить диагноз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C56EE6-45C7-D795-047E-D33DB46BF2C9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48314-0294-F03A-A57E-6E2044B7D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754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953" y="67056"/>
            <a:ext cx="6143266" cy="646291"/>
          </a:xfrm>
        </p:spPr>
        <p:txBody>
          <a:bodyPr>
            <a:noAutofit/>
          </a:bodyPr>
          <a:lstStyle/>
          <a:p>
            <a:r>
              <a:rPr lang="ru-RU" sz="2400" dirty="0"/>
              <a:t>Оценка тяжести заболевания</a:t>
            </a:r>
            <a:endParaRPr lang="az-Latn-AZ" sz="2400" dirty="0"/>
          </a:p>
        </p:txBody>
      </p:sp>
      <p:sp>
        <p:nvSpPr>
          <p:cNvPr id="7" name="Rounded Rectangle 6"/>
          <p:cNvSpPr/>
          <p:nvPr/>
        </p:nvSpPr>
        <p:spPr>
          <a:xfrm>
            <a:off x="621791" y="933168"/>
            <a:ext cx="3032039" cy="88862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Клинические признаки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02207" y="2233213"/>
            <a:ext cx="3032039" cy="1003746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Лабораторные данные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164843" y="3938470"/>
            <a:ext cx="3032039" cy="939701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УЗИ</a:t>
            </a:r>
            <a:r>
              <a:rPr lang="az-Latn-AZ" dirty="0"/>
              <a:t> </a:t>
            </a:r>
            <a:endParaRPr lang="en-US" dirty="0"/>
          </a:p>
        </p:txBody>
      </p:sp>
      <p:cxnSp>
        <p:nvCxnSpPr>
          <p:cNvPr id="13" name="Elbow Connector 12"/>
          <p:cNvCxnSpPr>
            <a:stCxn id="7" idx="2"/>
            <a:endCxn id="8" idx="0"/>
          </p:cNvCxnSpPr>
          <p:nvPr/>
        </p:nvCxnSpPr>
        <p:spPr>
          <a:xfrm rot="16200000" flipH="1">
            <a:off x="2072307" y="1887292"/>
            <a:ext cx="411425" cy="28041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8" idx="2"/>
            <a:endCxn id="9" idx="0"/>
          </p:cNvCxnSpPr>
          <p:nvPr/>
        </p:nvCxnSpPr>
        <p:spPr>
          <a:xfrm rot="16200000" flipH="1">
            <a:off x="2198790" y="3456396"/>
            <a:ext cx="701511" cy="2626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739934" y="1332164"/>
            <a:ext cx="5379425" cy="8502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Используется клинико-</a:t>
            </a:r>
            <a:r>
              <a:rPr lang="ru-RU" sz="1600" b="1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этиолого</a:t>
            </a: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-анатомо-патофизиологическая классификация (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CEAP-Clinical-Etiology-Anatomy-</a:t>
            </a:r>
            <a:r>
              <a:rPr lang="en-US" sz="1600" b="1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Patophysiology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)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056915" y="2841851"/>
            <a:ext cx="5376368" cy="93970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i="1" dirty="0">
                <a:solidFill>
                  <a:schemeClr val="tx1"/>
                </a:solidFill>
              </a:rPr>
              <a:t>При осложнении тромбозом повышение уровня </a:t>
            </a:r>
            <a:r>
              <a:rPr lang="ru-RU" b="1" dirty="0">
                <a:solidFill>
                  <a:schemeClr val="tx1"/>
                </a:solidFill>
              </a:rPr>
              <a:t>D-димера</a:t>
            </a:r>
            <a:r>
              <a:rPr lang="ru-RU" b="1" i="1" dirty="0">
                <a:solidFill>
                  <a:schemeClr val="tx1"/>
                </a:solidFill>
              </a:rPr>
              <a:t> в крови</a:t>
            </a:r>
            <a:endParaRPr lang="az-Latn-AZ" b="1" i="1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591653" y="4757287"/>
            <a:ext cx="4951517" cy="7990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kern="0">
                <a:solidFill>
                  <a:sysClr val="windowText" lastClr="000000"/>
                </a:solidFill>
              </a:rPr>
              <a:t>Р</a:t>
            </a:r>
            <a:r>
              <a:rPr lang="az-Latn-AZ" b="1" kern="0">
                <a:solidFill>
                  <a:sysClr val="windowText" lastClr="000000"/>
                </a:solidFill>
              </a:rPr>
              <a:t>ефлюкс, дилатация, сужение просвета, изменения в стенке и т.д</a:t>
            </a:r>
            <a:r>
              <a:rPr lang="ru-RU" b="1" kern="0">
                <a:solidFill>
                  <a:sysClr val="windowText" lastClr="000000"/>
                </a:solidFill>
              </a:rPr>
              <a:t>.</a:t>
            </a:r>
            <a:endParaRPr lang="en-US" b="1" kern="0" dirty="0">
              <a:solidFill>
                <a:sysClr val="windowText" lastClr="000000"/>
              </a:solidFill>
            </a:endParaRPr>
          </a:p>
        </p:txBody>
      </p:sp>
      <p:cxnSp>
        <p:nvCxnSpPr>
          <p:cNvPr id="49" name="Elbow Connector 48"/>
          <p:cNvCxnSpPr>
            <a:stCxn id="7" idx="3"/>
            <a:endCxn id="21" idx="1"/>
          </p:cNvCxnSpPr>
          <p:nvPr/>
        </p:nvCxnSpPr>
        <p:spPr>
          <a:xfrm>
            <a:off x="3653830" y="1377478"/>
            <a:ext cx="1086104" cy="37978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8" idx="3"/>
            <a:endCxn id="25" idx="1"/>
          </p:cNvCxnSpPr>
          <p:nvPr/>
        </p:nvCxnSpPr>
        <p:spPr>
          <a:xfrm>
            <a:off x="3934246" y="2735086"/>
            <a:ext cx="1122669" cy="57661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9" idx="3"/>
            <a:endCxn id="27" idx="1"/>
          </p:cNvCxnSpPr>
          <p:nvPr/>
        </p:nvCxnSpPr>
        <p:spPr>
          <a:xfrm>
            <a:off x="4196882" y="4408321"/>
            <a:ext cx="1394771" cy="74849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ectangle 83"/>
          <p:cNvSpPr/>
          <p:nvPr/>
        </p:nvSpPr>
        <p:spPr>
          <a:xfrm>
            <a:off x="258747" y="5638056"/>
            <a:ext cx="4318958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Для определения степени тяжести существуют различные клинические шкалы.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A64E1E-CEEA-368A-906B-373B8FCFC392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B08A2A-3CCF-B9C7-3356-9BE7780AE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0673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Принципы лечения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44129" y="1897659"/>
            <a:ext cx="76171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800" b="1" i="1" dirty="0">
                <a:solidFill>
                  <a:srgbClr val="FF0000"/>
                </a:solidFill>
              </a:rPr>
              <a:t>Устранение венозного стаза</a:t>
            </a:r>
          </a:p>
          <a:p>
            <a:pPr marL="514350" indent="-514350" algn="just">
              <a:buFont typeface="+mj-lt"/>
              <a:buAutoNum type="arabicPeriod"/>
            </a:pPr>
            <a:endParaRPr lang="ru-RU" sz="2800" b="1" i="1" dirty="0">
              <a:solidFill>
                <a:srgbClr val="FF0000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ru-RU" sz="2800" b="1" i="1" dirty="0">
              <a:solidFill>
                <a:srgbClr val="FF0000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i="1" dirty="0">
                <a:solidFill>
                  <a:srgbClr val="FF0000"/>
                </a:solidFill>
              </a:rPr>
              <a:t>Предотвращение его прогрессирования</a:t>
            </a:r>
          </a:p>
          <a:p>
            <a:pPr marL="514350" indent="-514350" algn="just">
              <a:buFont typeface="+mj-lt"/>
              <a:buAutoNum type="arabicPeriod"/>
            </a:pPr>
            <a:endParaRPr lang="ru-RU" sz="2800" b="1" i="1" dirty="0">
              <a:solidFill>
                <a:srgbClr val="FF0000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ru-RU" sz="2800" b="1" i="1" dirty="0">
              <a:solidFill>
                <a:srgbClr val="FF0000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i="1" dirty="0">
                <a:solidFill>
                  <a:srgbClr val="FF0000"/>
                </a:solidFill>
              </a:rPr>
              <a:t>Профилактика и лечение осложнений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EE44F6-686A-93E2-7515-86F7B358F85D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F2833-D79F-A07F-E6A6-3CCD2B55B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0835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Методы лечения</a:t>
            </a:r>
          </a:p>
        </p:txBody>
      </p:sp>
      <p:pic>
        <p:nvPicPr>
          <p:cNvPr id="4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658" y="926953"/>
            <a:ext cx="3194942" cy="2383918"/>
          </a:xfrm>
          <a:prstGeom prst="rect">
            <a:avLst/>
          </a:prstGeom>
        </p:spPr>
      </p:pic>
      <p:pic>
        <p:nvPicPr>
          <p:cNvPr id="5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367" y="808272"/>
            <a:ext cx="2639568" cy="2462784"/>
          </a:xfrm>
          <a:prstGeom prst="rect">
            <a:avLst/>
          </a:prstGeom>
        </p:spPr>
      </p:pic>
      <p:pic>
        <p:nvPicPr>
          <p:cNvPr id="6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711" y="3996982"/>
            <a:ext cx="3016567" cy="2007388"/>
          </a:xfrm>
          <a:prstGeom prst="rect">
            <a:avLst/>
          </a:prstGeom>
        </p:spPr>
      </p:pic>
      <p:pic>
        <p:nvPicPr>
          <p:cNvPr id="7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512" y="3996982"/>
            <a:ext cx="3409950" cy="21050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7200" y="808272"/>
            <a:ext cx="4796287" cy="5954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az-Latn-AZ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Консервативные методы лечения: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Физические методы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периодическое поднятие ног, компрессия (с давлением и без), ходьба, нейромышечная электростимуляция и др.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Веноактивные препараты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натуральные (экстракт рускуса, микронизированные рафинированные флавоноиды, экстракт конского каштана, экстракт листьев красного винограда) и синтетические (кальция добезилат, гидрокси-этил-рутозид, сулодексид и др.)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Кожные смягчающие средства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Противоотечные средства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Средства для лечения язв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(антибиотики, мази, регенеративные препараты, стволовые клетки, экзосомы и т.д.)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Снижение веса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1E6129-82DE-CBAD-AB61-FC735A8D3B7D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3B125B85-7762-4860-5C0F-12F0DD8EF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888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Методы лечения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8702" y="689344"/>
            <a:ext cx="5310997" cy="5459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az-Latn-AZ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Эндовенозные вмешательства</a:t>
            </a:r>
            <a:r>
              <a:rPr lang="az-Latn-AZ" sz="28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sz="2800" b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Эндовенозная лазерная абляция (ЭВЛА)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лазерная облитерация или абляция сосуда или сегмента сосуда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Механохимическая абляция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облитерация или абляция сосуда или сегмента сосуда механохимическим способом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Радиочастотная абляция (РЧА)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разрушение или абляция сосуда или части сосуда с помощью радиочастотной энергии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Цианоакрилатная эмболизация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облитерация сосуда или его части путем введения цианоакрилата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Склеротерапия (жидкая или пенная)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разрушение вены или ее части с помощью химического вещества (жидкого или пенного)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716" y="634839"/>
            <a:ext cx="6315934" cy="55143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E2630F-5132-CDBC-24C7-30E619DDF68B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2F45C0-F63D-1434-5286-D50EB9932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6544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Методы лечения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9689" y="552937"/>
            <a:ext cx="630303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Хирургические вмешательства</a:t>
            </a:r>
            <a:r>
              <a:rPr lang="ru-RU" sz="2800" b="1" dirty="0"/>
              <a:t>:</a:t>
            </a:r>
          </a:p>
          <a:p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/>
              <a:t>Высокое лигирование </a:t>
            </a:r>
            <a:r>
              <a:rPr lang="ru-RU" dirty="0"/>
              <a:t>– рассечение или лигирование в месте соединения бедренной вены с большой подкожной веной, места соединения коленной вены с малой подкожной веной, включая закрытие и рассечение ветвей.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 err="1"/>
              <a:t>Флебэктомия</a:t>
            </a:r>
            <a:r>
              <a:rPr lang="ru-RU" dirty="0"/>
              <a:t> - удаление длинного сегмента вены, обычно большой и малой подкожных вен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 err="1"/>
              <a:t>Минифлебэктомия</a:t>
            </a:r>
            <a:r>
              <a:rPr lang="ru-RU" dirty="0"/>
              <a:t> - удаление сегмента сосуда из небольших кожных разрезов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 err="1"/>
              <a:t>Криостриппинг</a:t>
            </a:r>
            <a:r>
              <a:rPr lang="ru-RU" dirty="0"/>
              <a:t> - введение жесткого </a:t>
            </a:r>
            <a:r>
              <a:rPr lang="ru-RU" dirty="0" err="1"/>
              <a:t>криозонда</a:t>
            </a:r>
            <a:r>
              <a:rPr lang="ru-RU" dirty="0"/>
              <a:t> в вену, замораживание ее с помощью жидкой закиси азота и последующее удаление вместе с зондом.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 err="1"/>
              <a:t>Субфасциальное</a:t>
            </a:r>
            <a:r>
              <a:rPr lang="ru-RU" dirty="0"/>
              <a:t> закрытие </a:t>
            </a:r>
            <a:r>
              <a:rPr lang="ru-RU" dirty="0" err="1"/>
              <a:t>перфорантов</a:t>
            </a:r>
            <a:r>
              <a:rPr lang="ru-RU" dirty="0"/>
              <a:t> (открытое или эндоскопическое)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 err="1"/>
              <a:t>Вальвулопластика</a:t>
            </a:r>
            <a:endParaRPr lang="ru-RU" b="1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/>
              <a:t>Реконструкция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/>
              <a:t>Трансплантация</a:t>
            </a:r>
            <a:r>
              <a:rPr lang="ru-RU" dirty="0"/>
              <a:t> </a:t>
            </a:r>
            <a:r>
              <a:rPr lang="ru-RU" b="1" dirty="0"/>
              <a:t>сосудов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dirty="0"/>
              <a:t>Хирургическое лечение язвы</a:t>
            </a:r>
            <a:r>
              <a:rPr lang="ru-RU" dirty="0"/>
              <a:t>, пересадка кожи (пересадка </a:t>
            </a:r>
            <a:r>
              <a:rPr lang="ru-RU" dirty="0" err="1"/>
              <a:t>дерматома</a:t>
            </a:r>
            <a:r>
              <a:rPr lang="ru-RU" dirty="0"/>
              <a:t> или небольшого участка свободной кожи)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727" y="783615"/>
            <a:ext cx="5403273" cy="29839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02" y="3947948"/>
            <a:ext cx="4911102" cy="214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1FD0DA-E980-EF41-1A26-7E3C444F7343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158B2BC-BB72-5B57-EDD0-9877BF5BA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067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972" y="0"/>
            <a:ext cx="6195835" cy="461665"/>
          </a:xfrm>
        </p:spPr>
        <p:txBody>
          <a:bodyPr>
            <a:noAutofit/>
          </a:bodyPr>
          <a:lstStyle/>
          <a:p>
            <a:r>
              <a:rPr lang="ru-RU" sz="2000" dirty="0"/>
              <a:t>Показания к хирургическому лечению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30060" y="1457712"/>
            <a:ext cx="70564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/>
              <a:t>При симптоматических заболеваниях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2800" b="1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/>
              <a:t>В случаях, когда эндовенозные методы не помогают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2800" b="1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/>
              <a:t>При незаживающих язвах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2800" b="1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/>
              <a:t>В косметических целях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6B7900-6F7A-DCC1-3E87-D0E6BC01EB9F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01121-1624-5DE1-9667-AB5326F0A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3008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3596" y="78934"/>
            <a:ext cx="5212541" cy="434633"/>
          </a:xfrm>
        </p:spPr>
        <p:txBody>
          <a:bodyPr>
            <a:noAutofit/>
          </a:bodyPr>
          <a:lstStyle/>
          <a:p>
            <a:r>
              <a:rPr lang="ru-RU" sz="2000" dirty="0"/>
              <a:t>Противопоказания к оперативному лечению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23026" y="2190958"/>
            <a:ext cx="103689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Вмешательства противопоказаны </a:t>
            </a:r>
            <a:r>
              <a:rPr lang="ru-RU" sz="2800" dirty="0"/>
              <a:t>на </a:t>
            </a:r>
            <a:r>
              <a:rPr lang="ru-RU" sz="2800" dirty="0" err="1"/>
              <a:t>компенсаторно</a:t>
            </a:r>
            <a:r>
              <a:rPr lang="ru-RU" sz="2800" dirty="0"/>
              <a:t> расширенных поверхностных венах </a:t>
            </a:r>
            <a:r>
              <a:rPr lang="ru-RU" sz="2800" dirty="0">
                <a:solidFill>
                  <a:srgbClr val="C00000"/>
                </a:solidFill>
              </a:rPr>
              <a:t>при окклюзиях глубоких вен.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652197-1F63-E1CB-A910-3A14F5CEDB7F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C599B-6633-A25E-4EDA-84140D5D5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5853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6245" y="0"/>
            <a:ext cx="5862851" cy="615096"/>
          </a:xfrm>
        </p:spPr>
        <p:txBody>
          <a:bodyPr>
            <a:normAutofit/>
          </a:bodyPr>
          <a:lstStyle/>
          <a:p>
            <a:r>
              <a:rPr lang="ru-RU" dirty="0"/>
              <a:t>Подход к лечению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95291" y="972889"/>
            <a:ext cx="19710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Консервативный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9856" y="4131455"/>
            <a:ext cx="17895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Эндоваскулярное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69096" y="4605713"/>
            <a:ext cx="2801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Хирургическое лечение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9311" y="1915406"/>
            <a:ext cx="1984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У бессимптомных</a:t>
            </a:r>
            <a:endParaRPr lang="en-US" b="1" dirty="0"/>
          </a:p>
        </p:txBody>
      </p:sp>
      <p:cxnSp>
        <p:nvCxnSpPr>
          <p:cNvPr id="15" name="Straight Arrow Connector 14"/>
          <p:cNvCxnSpPr>
            <a:stCxn id="13" idx="2"/>
            <a:endCxn id="16" idx="0"/>
          </p:cNvCxnSpPr>
          <p:nvPr/>
        </p:nvCxnSpPr>
        <p:spPr>
          <a:xfrm flipH="1">
            <a:off x="1746937" y="2284738"/>
            <a:ext cx="2635" cy="435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74041" y="2720078"/>
            <a:ext cx="2138170" cy="1512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Консервативное лечение</a:t>
            </a:r>
            <a:endParaRPr lang="az-Latn-A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Абляция для косметического эффекта</a:t>
            </a:r>
            <a:endParaRPr lang="az-Latn-A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717988" y="1939588"/>
            <a:ext cx="2087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 симптоматичных</a:t>
            </a:r>
            <a:endParaRPr lang="en-US" b="1" dirty="0"/>
          </a:p>
        </p:txBody>
      </p:sp>
      <p:sp>
        <p:nvSpPr>
          <p:cNvPr id="22" name="Rectangle 21"/>
          <p:cNvSpPr/>
          <p:nvPr/>
        </p:nvSpPr>
        <p:spPr>
          <a:xfrm>
            <a:off x="3014316" y="2659725"/>
            <a:ext cx="3481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Консервативное лечение вначале</a:t>
            </a:r>
            <a:endParaRPr lang="az-Latn-A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z-Latn-A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Выбор последующего лечения в зависимости от места рефлюкса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>
            <a:stCxn id="21" idx="2"/>
            <a:endCxn id="22" idx="0"/>
          </p:cNvCxnSpPr>
          <p:nvPr/>
        </p:nvCxnSpPr>
        <p:spPr>
          <a:xfrm flipH="1">
            <a:off x="4755004" y="2308920"/>
            <a:ext cx="6781" cy="350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975283" y="5633966"/>
            <a:ext cx="7514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Если язвенные дефекты не закрываются, применяется кожная пластика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30" name="Elbow Connector 29"/>
          <p:cNvCxnSpPr>
            <a:stCxn id="4" idx="1"/>
            <a:endCxn id="13" idx="0"/>
          </p:cNvCxnSpPr>
          <p:nvPr/>
        </p:nvCxnSpPr>
        <p:spPr>
          <a:xfrm rot="10800000" flipV="1">
            <a:off x="1749572" y="1532828"/>
            <a:ext cx="546576" cy="38257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4" idx="3"/>
            <a:endCxn id="21" idx="0"/>
          </p:cNvCxnSpPr>
          <p:nvPr/>
        </p:nvCxnSpPr>
        <p:spPr>
          <a:xfrm>
            <a:off x="4267200" y="1532828"/>
            <a:ext cx="333647" cy="40676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22" idx="2"/>
            <a:endCxn id="5" idx="1"/>
          </p:cNvCxnSpPr>
          <p:nvPr/>
        </p:nvCxnSpPr>
        <p:spPr>
          <a:xfrm rot="16200000" flipH="1">
            <a:off x="4521647" y="3970300"/>
            <a:ext cx="871566" cy="40485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stCxn id="5" idx="3"/>
            <a:endCxn id="49" idx="1"/>
          </p:cNvCxnSpPr>
          <p:nvPr/>
        </p:nvCxnSpPr>
        <p:spPr>
          <a:xfrm flipV="1">
            <a:off x="6949440" y="3965171"/>
            <a:ext cx="795114" cy="42789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6" idx="2"/>
            <a:endCxn id="27" idx="3"/>
          </p:cNvCxnSpPr>
          <p:nvPr/>
        </p:nvCxnSpPr>
        <p:spPr>
          <a:xfrm rot="5400000">
            <a:off x="9638817" y="5287797"/>
            <a:ext cx="381922" cy="67974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7744553" y="3780505"/>
            <a:ext cx="24250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При неэффективности</a:t>
            </a:r>
            <a:endParaRPr lang="en-US" b="1" dirty="0"/>
          </a:p>
        </p:txBody>
      </p:sp>
      <p:cxnSp>
        <p:nvCxnSpPr>
          <p:cNvPr id="53" name="Elbow Connector 52"/>
          <p:cNvCxnSpPr>
            <a:stCxn id="49" idx="3"/>
            <a:endCxn id="6" idx="0"/>
          </p:cNvCxnSpPr>
          <p:nvPr/>
        </p:nvCxnSpPr>
        <p:spPr>
          <a:xfrm>
            <a:off x="10169652" y="3965171"/>
            <a:ext cx="12700" cy="640542"/>
          </a:xfrm>
          <a:prstGeom prst="bentConnector4">
            <a:avLst>
              <a:gd name="adj1" fmla="val -1800000"/>
              <a:gd name="adj2" fmla="val 6441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AB2C145-496F-CD9E-BA81-306B91CCE8B6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350A87-8620-BFBF-ED4C-6654568E2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6954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83412" y="1587109"/>
            <a:ext cx="103948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800" dirty="0"/>
              <a:t>При отсутствии лечения недостаточность прогрессирует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28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28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800" dirty="0"/>
              <a:t>В 70% случаев венозные язвы рецидивируют, в 50% случаев трудно поддаются лечению</a:t>
            </a:r>
          </a:p>
          <a:p>
            <a:pPr algn="just"/>
            <a:r>
              <a:rPr lang="ru-RU" sz="2800" dirty="0"/>
              <a:t> </a:t>
            </a:r>
          </a:p>
          <a:p>
            <a:pPr algn="just"/>
            <a:endParaRPr lang="ru-RU" sz="28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800" dirty="0"/>
              <a:t>При своевременном лечении результаты хорошие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7D25D6-A5A8-F923-354A-D904D3835E4C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04ACE4-4411-0F58-72CA-C20C734F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6081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60717"/>
          </a:xfrm>
        </p:spPr>
        <p:txBody>
          <a:bodyPr/>
          <a:lstStyle/>
          <a:p>
            <a:r>
              <a:rPr lang="ru-RU" dirty="0"/>
              <a:t>Профилактика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7971" y="1170180"/>
            <a:ext cx="1101593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rgbClr val="C00000"/>
                </a:solidFill>
              </a:rPr>
              <a:t>Специфическая первичная профилакти</a:t>
            </a:r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</a:t>
            </a:r>
            <a:r>
              <a:rPr lang="ru-RU" sz="2800" dirty="0">
                <a:solidFill>
                  <a:srgbClr val="C00000"/>
                </a:solidFill>
              </a:rPr>
              <a:t>: </a:t>
            </a:r>
          </a:p>
          <a:p>
            <a:pPr algn="just"/>
            <a:endParaRPr lang="ru-RU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Правильное регулирование труда и отдыха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Исключении длительного стояния или сидения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Использовании компрессионных чулок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Предпочтении растительной пищи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Исключении запоров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Ношении чулок для беременных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Занятиях спортом (ходьба, плавание и </a:t>
            </a:r>
            <a:r>
              <a:rPr lang="ru-RU" sz="2200" b="1" dirty="0" err="1"/>
              <a:t>т.Д.</a:t>
            </a:r>
            <a:r>
              <a:rPr lang="ru-RU" sz="2200" b="1" dirty="0"/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200" b="1" dirty="0"/>
              <a:t>При наследственности, особенно если оба родителя имеют варикозное расширение вен, нахождении под наблюдением </a:t>
            </a:r>
            <a:r>
              <a:rPr lang="ru-RU" sz="2200" b="1" dirty="0" err="1"/>
              <a:t>флеболога</a:t>
            </a:r>
            <a:r>
              <a:rPr lang="ru-RU" sz="2200" b="1" dirty="0"/>
              <a:t> и т.д.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189760-745B-B8B2-1258-926FA7EE8E77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99CB8-FDCB-54A8-A935-65A24F4AA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649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Скрининг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28536" y="2320506"/>
            <a:ext cx="5253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Используется УЗДГ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07E32A-EACF-8852-A214-ADC498ED6879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473AE-CE1D-A016-3FF4-36381E449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782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50" y="0"/>
            <a:ext cx="5757895" cy="560717"/>
          </a:xfrm>
        </p:spPr>
        <p:txBody>
          <a:bodyPr/>
          <a:lstStyle/>
          <a:p>
            <a:r>
              <a:rPr lang="ru-RU" dirty="0"/>
              <a:t>Наблюдение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1077" y="2821640"/>
            <a:ext cx="9319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Клинический осмотр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/>
              <a:t>и </a:t>
            </a:r>
            <a:r>
              <a:rPr lang="ru-RU" sz="2800" b="1" dirty="0">
                <a:solidFill>
                  <a:srgbClr val="C00000"/>
                </a:solidFill>
              </a:rPr>
              <a:t>УЗДГ</a:t>
            </a:r>
            <a:r>
              <a:rPr lang="ru-RU" sz="2800" dirty="0"/>
              <a:t> проводятся каждые </a:t>
            </a:r>
            <a:r>
              <a:rPr lang="ru-RU" sz="2800" b="1" dirty="0"/>
              <a:t>6 месяцев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59406E-DB73-7577-8D54-905D498142BB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29C9F-4098-3581-DFC2-55D3FF9AE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99976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ru-RU" dirty="0"/>
              <a:t>Реабилитация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06056" y="2683617"/>
            <a:ext cx="4746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Проводится в общем порядке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308A8A-FC67-F265-71EF-C4268FE47DC4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C79873-F435-DF4A-53F3-718653170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7124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ru-RU" dirty="0"/>
              <a:t>Особые группы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14400" y="1587586"/>
            <a:ext cx="102223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7030A0"/>
                </a:solidFill>
              </a:rPr>
              <a:t>Беременные</a:t>
            </a:r>
          </a:p>
          <a:p>
            <a:pPr algn="just"/>
            <a:endParaRPr lang="ru-RU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Необходимо наблюдение за беременными, риск осложнений такой же, как и у небеременных.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DC1EC1-9680-F0C0-E45E-83E380654FDB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CBC5D-3A0E-FC04-C8E2-B82A1DF45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875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518" y="2441390"/>
            <a:ext cx="5862851" cy="835878"/>
          </a:xfrm>
        </p:spPr>
        <p:txBody>
          <a:bodyPr>
            <a:normAutofit/>
          </a:bodyPr>
          <a:lstStyle/>
          <a:p>
            <a:r>
              <a:rPr lang="ru-RU" sz="3600" dirty="0"/>
              <a:t>Спасибо за внимание!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C6747-34D5-8690-F089-211B430124C8}"/>
              </a:ext>
            </a:extLst>
          </p:cNvPr>
          <p:cNvSpPr txBox="1"/>
          <p:nvPr/>
        </p:nvSpPr>
        <p:spPr>
          <a:xfrm>
            <a:off x="9055877" y="0"/>
            <a:ext cx="302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i="1" dirty="0"/>
              <a:t>Хронические заболевания вен и </a:t>
            </a:r>
          </a:p>
          <a:p>
            <a:pPr algn="r"/>
            <a:r>
              <a:rPr lang="ru-RU" sz="1200" b="1" i="1" dirty="0"/>
              <a:t>хроническая венозная недостаточность</a:t>
            </a:r>
            <a:endParaRPr lang="az-Latn-AZ" sz="1200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D92E9E-4D24-299D-E7F9-1A54327FE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Эльчин Теймуров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298572"/>
      </p:ext>
    </p:extLst>
  </p:cSld>
  <p:clrMapOvr>
    <a:masterClrMapping/>
  </p:clrMapOvr>
</p:sld>
</file>

<file path=ppt/theme/theme1.xml><?xml version="1.0" encoding="utf-8"?>
<a:theme xmlns:a="http://schemas.openxmlformats.org/drawingml/2006/main" name="bck tema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k tema" id="{523E8EC9-50FF-42A9-8492-7B972C97E2CD}" vid="{56B0E35F-CEF9-4604-B6C7-E3D4DB4CC57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bck tema</Template>
  <TotalTime>106</TotalTime>
  <Words>1521</Words>
  <Application>Microsoft Office PowerPoint</Application>
  <PresentationFormat>Широкоэкранный</PresentationFormat>
  <Paragraphs>343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Calibri</vt:lpstr>
      <vt:lpstr>Courier New</vt:lpstr>
      <vt:lpstr>inherit</vt:lpstr>
      <vt:lpstr>Wingdings</vt:lpstr>
      <vt:lpstr>bck tema</vt:lpstr>
      <vt:lpstr>Хронические заболевания вен и хроническая венозная недостаточность</vt:lpstr>
      <vt:lpstr>Определение</vt:lpstr>
      <vt:lpstr>Классификация</vt:lpstr>
      <vt:lpstr>Причины</vt:lpstr>
      <vt:lpstr>Презентация PowerPoint</vt:lpstr>
      <vt:lpstr>Течение</vt:lpstr>
      <vt:lpstr> Клиническое обследование</vt:lpstr>
      <vt:lpstr>Лабораторные исследования</vt:lpstr>
      <vt:lpstr>Визуализационные методы исследования</vt:lpstr>
      <vt:lpstr>Подозрение </vt:lpstr>
      <vt:lpstr>Уточнение диагноза</vt:lpstr>
      <vt:lpstr>Дифференциальная диагностика</vt:lpstr>
      <vt:lpstr>Диагностические критерии </vt:lpstr>
      <vt:lpstr>Исключение диагноза</vt:lpstr>
      <vt:lpstr>Оценка тяжести заболевания</vt:lpstr>
      <vt:lpstr>Принципы лечения</vt:lpstr>
      <vt:lpstr>Методы лечения</vt:lpstr>
      <vt:lpstr>Методы лечения</vt:lpstr>
      <vt:lpstr>Методы лечения</vt:lpstr>
      <vt:lpstr>Показания к хирургическому лечению</vt:lpstr>
      <vt:lpstr>Противопоказания к оперативному лечению</vt:lpstr>
      <vt:lpstr>Подход к лечению</vt:lpstr>
      <vt:lpstr>Прогноз</vt:lpstr>
      <vt:lpstr>Профилактика</vt:lpstr>
      <vt:lpstr>Скрининг</vt:lpstr>
      <vt:lpstr>Наблюдение</vt:lpstr>
      <vt:lpstr>Реабилитация</vt:lpstr>
      <vt:lpstr>Особые группы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Хронические заболевания вен и хроническая венозная недостаточность</dc:title>
  <dc:creator>Elchin</dc:creator>
  <cp:lastModifiedBy>Shukufa Musayeva</cp:lastModifiedBy>
  <cp:revision>12</cp:revision>
  <dcterms:created xsi:type="dcterms:W3CDTF">2023-09-03T08:27:53Z</dcterms:created>
  <dcterms:modified xsi:type="dcterms:W3CDTF">2023-09-12T23:43:53Z</dcterms:modified>
</cp:coreProperties>
</file>