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1" r:id="rId2"/>
    <p:sldId id="259" r:id="rId3"/>
    <p:sldId id="260" r:id="rId4"/>
    <p:sldId id="261" r:id="rId5"/>
    <p:sldId id="256" r:id="rId6"/>
    <p:sldId id="270" r:id="rId7"/>
    <p:sldId id="271" r:id="rId8"/>
    <p:sldId id="272" r:id="rId9"/>
    <p:sldId id="273" r:id="rId10"/>
    <p:sldId id="274" r:id="rId11"/>
    <p:sldId id="275" r:id="rId12"/>
    <p:sldId id="276" r:id="rId13"/>
    <p:sldId id="277" r:id="rId14"/>
    <p:sldId id="279" r:id="rId15"/>
    <p:sldId id="278" r:id="rId16"/>
    <p:sldId id="280" r:id="rId17"/>
    <p:sldId id="282" r:id="rId18"/>
    <p:sldId id="293" r:id="rId19"/>
    <p:sldId id="294" r:id="rId20"/>
    <p:sldId id="281" r:id="rId21"/>
    <p:sldId id="284" r:id="rId22"/>
    <p:sldId id="295" r:id="rId23"/>
    <p:sldId id="285" r:id="rId24"/>
    <p:sldId id="286" r:id="rId25"/>
    <p:sldId id="287" r:id="rId26"/>
    <p:sldId id="288" r:id="rId27"/>
    <p:sldId id="289" r:id="rId28"/>
    <p:sldId id="290" r:id="rId29"/>
    <p:sldId id="292"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8" d="100"/>
          <a:sy n="68" d="100"/>
        </p:scale>
        <p:origin x="248"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BAF77D-3887-406A-B897-1A25D511BD8B}" type="doc">
      <dgm:prSet loTypeId="urn:microsoft.com/office/officeart/2005/8/layout/StepDownProcess" loCatId="process" qsTypeId="urn:microsoft.com/office/officeart/2005/8/quickstyle/simple3" qsCatId="simple" csTypeId="urn:microsoft.com/office/officeart/2005/8/colors/colorful1" csCatId="colorful" phldr="1"/>
      <dgm:spPr/>
      <dgm:t>
        <a:bodyPr/>
        <a:lstStyle/>
        <a:p>
          <a:endParaRPr lang="en-US"/>
        </a:p>
      </dgm:t>
    </dgm:pt>
    <dgm:pt modelId="{58929D30-4E2B-425C-A794-6A5DFEA05D24}">
      <dgm:prSet phldrT="[Text]"/>
      <dgm:spPr/>
      <dgm:t>
        <a:bodyPr/>
        <a:lstStyle/>
        <a:p>
          <a:r>
            <a:rPr lang="az-Latn-AZ" b="1" dirty="0"/>
            <a:t>Usually begins asymptomatically</a:t>
          </a:r>
          <a:endParaRPr lang="en-US" b="1" dirty="0"/>
        </a:p>
      </dgm:t>
    </dgm:pt>
    <dgm:pt modelId="{C13F7536-ACA3-4D15-B39E-A92620009629}" type="parTrans" cxnId="{3F227625-B776-401C-873D-6F152FCED65A}">
      <dgm:prSet/>
      <dgm:spPr/>
      <dgm:t>
        <a:bodyPr/>
        <a:lstStyle/>
        <a:p>
          <a:endParaRPr lang="en-US"/>
        </a:p>
      </dgm:t>
    </dgm:pt>
    <dgm:pt modelId="{664157D8-1134-4EE8-94C2-BE30409881A2}" type="sibTrans" cxnId="{3F227625-B776-401C-873D-6F152FCED65A}">
      <dgm:prSet/>
      <dgm:spPr/>
      <dgm:t>
        <a:bodyPr/>
        <a:lstStyle/>
        <a:p>
          <a:endParaRPr lang="en-US"/>
        </a:p>
      </dgm:t>
    </dgm:pt>
    <dgm:pt modelId="{DFE0327D-5D7D-452E-B21B-9E4DC385465F}">
      <dgm:prSet phldrT="[Text]"/>
      <dgm:spPr/>
      <dgm:t>
        <a:bodyPr/>
        <a:lstStyle/>
        <a:p>
          <a:r>
            <a:rPr lang="en-US" b="1" dirty="0">
              <a:latin typeface="Calibri" panose="020F0502020204030204" pitchFamily="34" charset="0"/>
            </a:rPr>
            <a:t>It is progressive in half of the patients.</a:t>
          </a:r>
          <a:endParaRPr lang="en-US" b="1" dirty="0"/>
        </a:p>
      </dgm:t>
    </dgm:pt>
    <dgm:pt modelId="{5B081F92-337D-4BC3-9AB9-9802AF7915EE}" type="parTrans" cxnId="{B8DDDB05-7F2D-4C3F-8FB6-52F5E3518891}">
      <dgm:prSet/>
      <dgm:spPr/>
      <dgm:t>
        <a:bodyPr/>
        <a:lstStyle/>
        <a:p>
          <a:endParaRPr lang="en-US"/>
        </a:p>
      </dgm:t>
    </dgm:pt>
    <dgm:pt modelId="{746C8BB3-06A2-4DD2-B8E1-AA89ADFCBF36}" type="sibTrans" cxnId="{B8DDDB05-7F2D-4C3F-8FB6-52F5E3518891}">
      <dgm:prSet/>
      <dgm:spPr/>
      <dgm:t>
        <a:bodyPr/>
        <a:lstStyle/>
        <a:p>
          <a:endParaRPr lang="en-US"/>
        </a:p>
      </dgm:t>
    </dgm:pt>
    <dgm:pt modelId="{2FC892D4-C2E2-4282-AFB5-E71B2DC4BFC1}">
      <dgm:prSet phldrT="[Text]" custT="1"/>
      <dgm:spPr/>
      <dgm:t>
        <a:bodyPr/>
        <a:lstStyle/>
        <a:p>
          <a:r>
            <a:rPr lang="en-US" sz="1400" b="1" dirty="0"/>
            <a:t> </a:t>
          </a:r>
          <a:r>
            <a:rPr lang="az-Latn-AZ" sz="1600" b="1" dirty="0"/>
            <a:t>Stage 1 - reversible edema</a:t>
          </a:r>
          <a:endParaRPr lang="en-US" sz="1600" b="1" dirty="0"/>
        </a:p>
      </dgm:t>
    </dgm:pt>
    <dgm:pt modelId="{01B667E7-BF72-4EEA-A8DC-33E0A7E71DEA}" type="parTrans" cxnId="{DDFD0282-C3F3-4B39-9C54-103028EBAC04}">
      <dgm:prSet/>
      <dgm:spPr/>
      <dgm:t>
        <a:bodyPr/>
        <a:lstStyle/>
        <a:p>
          <a:endParaRPr lang="en-US"/>
        </a:p>
      </dgm:t>
    </dgm:pt>
    <dgm:pt modelId="{0BDC713B-BE1F-496A-BDA6-142C8EA2483E}" type="sibTrans" cxnId="{DDFD0282-C3F3-4B39-9C54-103028EBAC04}">
      <dgm:prSet/>
      <dgm:spPr/>
      <dgm:t>
        <a:bodyPr/>
        <a:lstStyle/>
        <a:p>
          <a:endParaRPr lang="en-US"/>
        </a:p>
      </dgm:t>
    </dgm:pt>
    <dgm:pt modelId="{3B6B2B58-ABB1-459C-ABAD-7718BEE852B3}">
      <dgm:prSet phldrT="[Text]"/>
      <dgm:spPr/>
      <dgm:t>
        <a:bodyPr/>
        <a:lstStyle/>
        <a:p>
          <a:r>
            <a:rPr lang="en-US" b="1" dirty="0">
              <a:latin typeface="Calibri" panose="020F0502020204030204" pitchFamily="34" charset="0"/>
            </a:rPr>
            <a:t>Venous insufficiency in 3/1</a:t>
          </a:r>
        </a:p>
        <a:p>
          <a:r>
            <a:rPr lang="en-US" b="1" dirty="0">
              <a:latin typeface="Calibri" panose="020F0502020204030204" pitchFamily="34" charset="0"/>
            </a:rPr>
            <a:t>(edema, skin changes and ulcers)</a:t>
          </a:r>
          <a:endParaRPr lang="en-US" b="1" dirty="0"/>
        </a:p>
      </dgm:t>
    </dgm:pt>
    <dgm:pt modelId="{D7EA5791-541B-4DF0-BA71-1EF6B523FA8F}" type="parTrans" cxnId="{20554249-E0EC-4286-AD5C-F478A250A22F}">
      <dgm:prSet/>
      <dgm:spPr/>
      <dgm:t>
        <a:bodyPr/>
        <a:lstStyle/>
        <a:p>
          <a:endParaRPr lang="en-US"/>
        </a:p>
      </dgm:t>
    </dgm:pt>
    <dgm:pt modelId="{60C11D41-9C6B-4657-8414-9104979ABEC6}" type="sibTrans" cxnId="{20554249-E0EC-4286-AD5C-F478A250A22F}">
      <dgm:prSet/>
      <dgm:spPr/>
      <dgm:t>
        <a:bodyPr/>
        <a:lstStyle/>
        <a:p>
          <a:endParaRPr lang="en-US"/>
        </a:p>
      </dgm:t>
    </dgm:pt>
    <dgm:pt modelId="{E6FB6FE2-BB4A-416F-A23A-B45F431FB7FF}">
      <dgm:prSet phldrT="[Text]" custT="1"/>
      <dgm:spPr/>
      <dgm:t>
        <a:bodyPr/>
        <a:lstStyle/>
        <a:p>
          <a:r>
            <a:rPr lang="az-Latn-AZ" sz="1600" b="1" dirty="0"/>
            <a:t>Ulcers tend to recur in 70% of patients</a:t>
          </a:r>
          <a:endParaRPr lang="en-US" sz="1600" b="1" dirty="0"/>
        </a:p>
      </dgm:t>
    </dgm:pt>
    <dgm:pt modelId="{1C9EED20-806D-4BE7-B582-83E2651F2FA9}" type="parTrans" cxnId="{A8CD9F52-0C04-42AB-98FD-6978F2AB5831}">
      <dgm:prSet/>
      <dgm:spPr/>
      <dgm:t>
        <a:bodyPr/>
        <a:lstStyle/>
        <a:p>
          <a:endParaRPr lang="en-US"/>
        </a:p>
      </dgm:t>
    </dgm:pt>
    <dgm:pt modelId="{1E1B2E47-6C05-4A86-9813-0C804E6469A5}" type="sibTrans" cxnId="{A8CD9F52-0C04-42AB-98FD-6978F2AB5831}">
      <dgm:prSet/>
      <dgm:spPr/>
      <dgm:t>
        <a:bodyPr/>
        <a:lstStyle/>
        <a:p>
          <a:endParaRPr lang="en-US"/>
        </a:p>
      </dgm:t>
    </dgm:pt>
    <dgm:pt modelId="{6C4CEB7D-D83B-4B83-8C98-328E648EBD22}">
      <dgm:prSet custT="1"/>
      <dgm:spPr/>
      <dgm:t>
        <a:bodyPr/>
        <a:lstStyle/>
        <a:p>
          <a:r>
            <a:rPr lang="az-Latn-AZ" sz="1600" b="1" dirty="0"/>
            <a:t>Stage 2 – persistent edema</a:t>
          </a:r>
          <a:endParaRPr lang="en-US" sz="1600" b="1" dirty="0"/>
        </a:p>
      </dgm:t>
    </dgm:pt>
    <dgm:pt modelId="{3F91253F-97D2-4AF9-8CBC-41299F846F36}" type="parTrans" cxnId="{E7E8514D-DB5D-4E7E-98F8-085AF1A49F1D}">
      <dgm:prSet/>
      <dgm:spPr/>
      <dgm:t>
        <a:bodyPr/>
        <a:lstStyle/>
        <a:p>
          <a:endParaRPr lang="en-US"/>
        </a:p>
      </dgm:t>
    </dgm:pt>
    <dgm:pt modelId="{32C9ABA5-5408-4441-B5C7-30BDC2DD7C73}" type="sibTrans" cxnId="{E7E8514D-DB5D-4E7E-98F8-085AF1A49F1D}">
      <dgm:prSet/>
      <dgm:spPr/>
      <dgm:t>
        <a:bodyPr/>
        <a:lstStyle/>
        <a:p>
          <a:endParaRPr lang="en-US"/>
        </a:p>
      </dgm:t>
    </dgm:pt>
    <dgm:pt modelId="{B10D548A-46F7-498C-A825-562EF8335503}">
      <dgm:prSet custT="1"/>
      <dgm:spPr/>
      <dgm:t>
        <a:bodyPr/>
        <a:lstStyle/>
        <a:p>
          <a:r>
            <a:rPr lang="az-Latn-AZ" sz="1600" b="1" dirty="0"/>
            <a:t>Stage 3 – ulcer formation</a:t>
          </a:r>
          <a:endParaRPr lang="en-US" sz="1600" b="1" dirty="0"/>
        </a:p>
      </dgm:t>
    </dgm:pt>
    <dgm:pt modelId="{3426C9E9-64DD-4138-8F5D-28BF2BDFB237}" type="parTrans" cxnId="{2D4C984F-7EC2-4829-BD8B-0AF3565C8A6C}">
      <dgm:prSet/>
      <dgm:spPr/>
      <dgm:t>
        <a:bodyPr/>
        <a:lstStyle/>
        <a:p>
          <a:endParaRPr lang="en-US"/>
        </a:p>
      </dgm:t>
    </dgm:pt>
    <dgm:pt modelId="{A1575EED-0DA7-4D82-934C-7D2095BF5F0C}" type="sibTrans" cxnId="{2D4C984F-7EC2-4829-BD8B-0AF3565C8A6C}">
      <dgm:prSet/>
      <dgm:spPr/>
      <dgm:t>
        <a:bodyPr/>
        <a:lstStyle/>
        <a:p>
          <a:endParaRPr lang="en-US"/>
        </a:p>
      </dgm:t>
    </dgm:pt>
    <dgm:pt modelId="{793D1BDB-D348-4D30-8C5C-9ABD0C02D298}">
      <dgm:prSet phldrT="[Text]" custT="1"/>
      <dgm:spPr/>
      <dgm:t>
        <a:bodyPr/>
        <a:lstStyle/>
        <a:p>
          <a:r>
            <a:rPr lang="az-Latn-AZ" sz="1600" b="1" dirty="0"/>
            <a:t>and are difficult to heal in 50%.</a:t>
          </a:r>
          <a:endParaRPr lang="en-US" sz="1600" b="1" dirty="0"/>
        </a:p>
      </dgm:t>
    </dgm:pt>
    <dgm:pt modelId="{A98C4AEE-44B7-497D-A732-0E7EAECC8F33}" type="parTrans" cxnId="{396DD34B-3660-430E-AE55-A788024E6A85}">
      <dgm:prSet/>
      <dgm:spPr/>
      <dgm:t>
        <a:bodyPr/>
        <a:lstStyle/>
        <a:p>
          <a:endParaRPr lang="en-US"/>
        </a:p>
      </dgm:t>
    </dgm:pt>
    <dgm:pt modelId="{4629232C-D155-4CA8-AB13-8118F6F07E9F}" type="sibTrans" cxnId="{396DD34B-3660-430E-AE55-A788024E6A85}">
      <dgm:prSet/>
      <dgm:spPr/>
      <dgm:t>
        <a:bodyPr/>
        <a:lstStyle/>
        <a:p>
          <a:endParaRPr lang="en-US"/>
        </a:p>
      </dgm:t>
    </dgm:pt>
    <dgm:pt modelId="{4D137440-E605-4BD2-9E46-10544C535103}" type="pres">
      <dgm:prSet presAssocID="{D9BAF77D-3887-406A-B897-1A25D511BD8B}" presName="rootnode" presStyleCnt="0">
        <dgm:presLayoutVars>
          <dgm:chMax/>
          <dgm:chPref/>
          <dgm:dir/>
          <dgm:animLvl val="lvl"/>
        </dgm:presLayoutVars>
      </dgm:prSet>
      <dgm:spPr/>
    </dgm:pt>
    <dgm:pt modelId="{06E4C9EE-40BD-4214-A7EF-5A24966F5C4F}" type="pres">
      <dgm:prSet presAssocID="{58929D30-4E2B-425C-A794-6A5DFEA05D24}" presName="composite" presStyleCnt="0"/>
      <dgm:spPr/>
    </dgm:pt>
    <dgm:pt modelId="{C7EAC20F-7AAF-48FB-A3A2-0B2319459E61}" type="pres">
      <dgm:prSet presAssocID="{58929D30-4E2B-425C-A794-6A5DFEA05D24}" presName="bentUpArrow1" presStyleLbl="alignImgPlace1" presStyleIdx="0" presStyleCnt="2" custScaleX="77926" custScaleY="55543" custLinFactNeighborX="4434" custLinFactNeighborY="-37020"/>
      <dgm:spPr/>
    </dgm:pt>
    <dgm:pt modelId="{3532F235-0428-4399-8D30-C15EA251D726}" type="pres">
      <dgm:prSet presAssocID="{58929D30-4E2B-425C-A794-6A5DFEA05D24}" presName="ParentText" presStyleLbl="node1" presStyleIdx="0" presStyleCnt="3" custScaleX="88407" custScaleY="44938" custLinFactNeighborX="-9203" custLinFactNeighborY="9562">
        <dgm:presLayoutVars>
          <dgm:chMax val="1"/>
          <dgm:chPref val="1"/>
          <dgm:bulletEnabled val="1"/>
        </dgm:presLayoutVars>
      </dgm:prSet>
      <dgm:spPr/>
    </dgm:pt>
    <dgm:pt modelId="{73E8E254-7FAA-453F-A4A9-103704C554FD}" type="pres">
      <dgm:prSet presAssocID="{58929D30-4E2B-425C-A794-6A5DFEA05D24}" presName="ChildText" presStyleLbl="revTx" presStyleIdx="0" presStyleCnt="3">
        <dgm:presLayoutVars>
          <dgm:chMax val="0"/>
          <dgm:chPref val="0"/>
          <dgm:bulletEnabled val="1"/>
        </dgm:presLayoutVars>
      </dgm:prSet>
      <dgm:spPr/>
    </dgm:pt>
    <dgm:pt modelId="{51F34339-E69B-40F6-AEBA-5A5F7937E476}" type="pres">
      <dgm:prSet presAssocID="{664157D8-1134-4EE8-94C2-BE30409881A2}" presName="sibTrans" presStyleCnt="0"/>
      <dgm:spPr/>
    </dgm:pt>
    <dgm:pt modelId="{62FF2A02-80B2-4C91-B2E7-4461EBE6BB71}" type="pres">
      <dgm:prSet presAssocID="{DFE0327D-5D7D-452E-B21B-9E4DC385465F}" presName="composite" presStyleCnt="0"/>
      <dgm:spPr/>
    </dgm:pt>
    <dgm:pt modelId="{805C6F0A-5377-44E8-98CF-2690C2C1336E}" type="pres">
      <dgm:prSet presAssocID="{DFE0327D-5D7D-452E-B21B-9E4DC385465F}" presName="bentUpArrow1" presStyleLbl="alignImgPlace1" presStyleIdx="1" presStyleCnt="2" custScaleX="51797" custScaleY="89714" custLinFactNeighborX="0" custLinFactNeighborY="-21317"/>
      <dgm:spPr/>
    </dgm:pt>
    <dgm:pt modelId="{9B2B7152-E035-4C83-8B4C-C958795D97E1}" type="pres">
      <dgm:prSet presAssocID="{DFE0327D-5D7D-452E-B21B-9E4DC385465F}" presName="ParentText" presStyleLbl="node1" presStyleIdx="1" presStyleCnt="3" custScaleX="86305" custScaleY="58449" custLinFactNeighborX="-7111" custLinFactNeighborY="478">
        <dgm:presLayoutVars>
          <dgm:chMax val="1"/>
          <dgm:chPref val="1"/>
          <dgm:bulletEnabled val="1"/>
        </dgm:presLayoutVars>
      </dgm:prSet>
      <dgm:spPr/>
    </dgm:pt>
    <dgm:pt modelId="{87CC1B58-AA58-483A-A97D-5DA2A1C4ED37}" type="pres">
      <dgm:prSet presAssocID="{DFE0327D-5D7D-452E-B21B-9E4DC385465F}" presName="ChildText" presStyleLbl="revTx" presStyleIdx="1" presStyleCnt="3" custScaleX="139896" custLinFactNeighborX="3596" custLinFactNeighborY="3124">
        <dgm:presLayoutVars>
          <dgm:chMax val="0"/>
          <dgm:chPref val="0"/>
          <dgm:bulletEnabled val="1"/>
        </dgm:presLayoutVars>
      </dgm:prSet>
      <dgm:spPr/>
    </dgm:pt>
    <dgm:pt modelId="{69176E88-1713-4DE6-B04E-8C6D7CDAB913}" type="pres">
      <dgm:prSet presAssocID="{746C8BB3-06A2-4DD2-B8E1-AA89ADFCBF36}" presName="sibTrans" presStyleCnt="0"/>
      <dgm:spPr/>
    </dgm:pt>
    <dgm:pt modelId="{9BBD6234-F10E-471D-911E-7ADA2A3C572B}" type="pres">
      <dgm:prSet presAssocID="{3B6B2B58-ABB1-459C-ABAD-7718BEE852B3}" presName="composite" presStyleCnt="0"/>
      <dgm:spPr/>
    </dgm:pt>
    <dgm:pt modelId="{CD084F5C-CBCA-4706-989B-5D0B1FC009AC}" type="pres">
      <dgm:prSet presAssocID="{3B6B2B58-ABB1-459C-ABAD-7718BEE852B3}" presName="ParentText" presStyleLbl="node1" presStyleIdx="2" presStyleCnt="3" custScaleX="124498" custScaleY="68664" custLinFactNeighborX="-21334">
        <dgm:presLayoutVars>
          <dgm:chMax val="1"/>
          <dgm:chPref val="1"/>
          <dgm:bulletEnabled val="1"/>
        </dgm:presLayoutVars>
      </dgm:prSet>
      <dgm:spPr/>
    </dgm:pt>
    <dgm:pt modelId="{4F344C7B-F4FC-4B36-BFE7-CBC4FCC785F0}" type="pres">
      <dgm:prSet presAssocID="{3B6B2B58-ABB1-459C-ABAD-7718BEE852B3}" presName="FinalChildText" presStyleLbl="revTx" presStyleIdx="2" presStyleCnt="3" custScaleX="114926" custLinFactNeighborX="-6384" custLinFactNeighborY="-746">
        <dgm:presLayoutVars>
          <dgm:chMax val="0"/>
          <dgm:chPref val="0"/>
          <dgm:bulletEnabled val="1"/>
        </dgm:presLayoutVars>
      </dgm:prSet>
      <dgm:spPr/>
    </dgm:pt>
  </dgm:ptLst>
  <dgm:cxnLst>
    <dgm:cxn modelId="{74788D04-AF19-421C-82DA-8D51E706BBB6}" type="presOf" srcId="{3B6B2B58-ABB1-459C-ABAD-7718BEE852B3}" destId="{CD084F5C-CBCA-4706-989B-5D0B1FC009AC}" srcOrd="0" destOrd="0" presId="urn:microsoft.com/office/officeart/2005/8/layout/StepDownProcess"/>
    <dgm:cxn modelId="{B8DDDB05-7F2D-4C3F-8FB6-52F5E3518891}" srcId="{D9BAF77D-3887-406A-B897-1A25D511BD8B}" destId="{DFE0327D-5D7D-452E-B21B-9E4DC385465F}" srcOrd="1" destOrd="0" parTransId="{5B081F92-337D-4BC3-9AB9-9802AF7915EE}" sibTransId="{746C8BB3-06A2-4DD2-B8E1-AA89ADFCBF36}"/>
    <dgm:cxn modelId="{04A6B310-96E0-4CB2-97C9-F0222A68F4E5}" type="presOf" srcId="{B10D548A-46F7-498C-A825-562EF8335503}" destId="{87CC1B58-AA58-483A-A97D-5DA2A1C4ED37}" srcOrd="0" destOrd="2" presId="urn:microsoft.com/office/officeart/2005/8/layout/StepDownProcess"/>
    <dgm:cxn modelId="{3F227625-B776-401C-873D-6F152FCED65A}" srcId="{D9BAF77D-3887-406A-B897-1A25D511BD8B}" destId="{58929D30-4E2B-425C-A794-6A5DFEA05D24}" srcOrd="0" destOrd="0" parTransId="{C13F7536-ACA3-4D15-B39E-A92620009629}" sibTransId="{664157D8-1134-4EE8-94C2-BE30409881A2}"/>
    <dgm:cxn modelId="{F3451E2C-AB72-4A49-8A47-7E4293B59ED9}" type="presOf" srcId="{2FC892D4-C2E2-4282-AFB5-E71B2DC4BFC1}" destId="{87CC1B58-AA58-483A-A97D-5DA2A1C4ED37}" srcOrd="0" destOrd="0" presId="urn:microsoft.com/office/officeart/2005/8/layout/StepDownProcess"/>
    <dgm:cxn modelId="{64F4CF61-3917-4480-970B-03EF8D573217}" type="presOf" srcId="{793D1BDB-D348-4D30-8C5C-9ABD0C02D298}" destId="{4F344C7B-F4FC-4B36-BFE7-CBC4FCC785F0}" srcOrd="0" destOrd="1" presId="urn:microsoft.com/office/officeart/2005/8/layout/StepDownProcess"/>
    <dgm:cxn modelId="{20554249-E0EC-4286-AD5C-F478A250A22F}" srcId="{D9BAF77D-3887-406A-B897-1A25D511BD8B}" destId="{3B6B2B58-ABB1-459C-ABAD-7718BEE852B3}" srcOrd="2" destOrd="0" parTransId="{D7EA5791-541B-4DF0-BA71-1EF6B523FA8F}" sibTransId="{60C11D41-9C6B-4657-8414-9104979ABEC6}"/>
    <dgm:cxn modelId="{396DD34B-3660-430E-AE55-A788024E6A85}" srcId="{3B6B2B58-ABB1-459C-ABAD-7718BEE852B3}" destId="{793D1BDB-D348-4D30-8C5C-9ABD0C02D298}" srcOrd="1" destOrd="0" parTransId="{A98C4AEE-44B7-497D-A732-0E7EAECC8F33}" sibTransId="{4629232C-D155-4CA8-AB13-8118F6F07E9F}"/>
    <dgm:cxn modelId="{E7E8514D-DB5D-4E7E-98F8-085AF1A49F1D}" srcId="{DFE0327D-5D7D-452E-B21B-9E4DC385465F}" destId="{6C4CEB7D-D83B-4B83-8C98-328E648EBD22}" srcOrd="1" destOrd="0" parTransId="{3F91253F-97D2-4AF9-8CBC-41299F846F36}" sibTransId="{32C9ABA5-5408-4441-B5C7-30BDC2DD7C73}"/>
    <dgm:cxn modelId="{2D4C984F-7EC2-4829-BD8B-0AF3565C8A6C}" srcId="{DFE0327D-5D7D-452E-B21B-9E4DC385465F}" destId="{B10D548A-46F7-498C-A825-562EF8335503}" srcOrd="2" destOrd="0" parTransId="{3426C9E9-64DD-4138-8F5D-28BF2BDFB237}" sibTransId="{A1575EED-0DA7-4D82-934C-7D2095BF5F0C}"/>
    <dgm:cxn modelId="{A8CD9F52-0C04-42AB-98FD-6978F2AB5831}" srcId="{3B6B2B58-ABB1-459C-ABAD-7718BEE852B3}" destId="{E6FB6FE2-BB4A-416F-A23A-B45F431FB7FF}" srcOrd="0" destOrd="0" parTransId="{1C9EED20-806D-4BE7-B582-83E2651F2FA9}" sibTransId="{1E1B2E47-6C05-4A86-9813-0C804E6469A5}"/>
    <dgm:cxn modelId="{629AB85A-FE8E-48C6-B1F7-6947052D285C}" type="presOf" srcId="{58929D30-4E2B-425C-A794-6A5DFEA05D24}" destId="{3532F235-0428-4399-8D30-C15EA251D726}" srcOrd="0" destOrd="0" presId="urn:microsoft.com/office/officeart/2005/8/layout/StepDownProcess"/>
    <dgm:cxn modelId="{DDFD0282-C3F3-4B39-9C54-103028EBAC04}" srcId="{DFE0327D-5D7D-452E-B21B-9E4DC385465F}" destId="{2FC892D4-C2E2-4282-AFB5-E71B2DC4BFC1}" srcOrd="0" destOrd="0" parTransId="{01B667E7-BF72-4EEA-A8DC-33E0A7E71DEA}" sibTransId="{0BDC713B-BE1F-496A-BDA6-142C8EA2483E}"/>
    <dgm:cxn modelId="{4EF07D92-2C1E-4E0B-BE45-C820BE88A5B8}" type="presOf" srcId="{D9BAF77D-3887-406A-B897-1A25D511BD8B}" destId="{4D137440-E605-4BD2-9E46-10544C535103}" srcOrd="0" destOrd="0" presId="urn:microsoft.com/office/officeart/2005/8/layout/StepDownProcess"/>
    <dgm:cxn modelId="{420FE897-1143-469D-83B4-3D97BBEC76F5}" type="presOf" srcId="{DFE0327D-5D7D-452E-B21B-9E4DC385465F}" destId="{9B2B7152-E035-4C83-8B4C-C958795D97E1}" srcOrd="0" destOrd="0" presId="urn:microsoft.com/office/officeart/2005/8/layout/StepDownProcess"/>
    <dgm:cxn modelId="{5CEE63A2-B49A-4969-B154-D86A469AD9D3}" type="presOf" srcId="{6C4CEB7D-D83B-4B83-8C98-328E648EBD22}" destId="{87CC1B58-AA58-483A-A97D-5DA2A1C4ED37}" srcOrd="0" destOrd="1" presId="urn:microsoft.com/office/officeart/2005/8/layout/StepDownProcess"/>
    <dgm:cxn modelId="{1ACB01AA-F27F-4DBA-9401-593BFF96904D}" type="presOf" srcId="{E6FB6FE2-BB4A-416F-A23A-B45F431FB7FF}" destId="{4F344C7B-F4FC-4B36-BFE7-CBC4FCC785F0}" srcOrd="0" destOrd="0" presId="urn:microsoft.com/office/officeart/2005/8/layout/StepDownProcess"/>
    <dgm:cxn modelId="{A4EDE97C-878A-4B4A-B5A2-2039C0CB5559}" type="presParOf" srcId="{4D137440-E605-4BD2-9E46-10544C535103}" destId="{06E4C9EE-40BD-4214-A7EF-5A24966F5C4F}" srcOrd="0" destOrd="0" presId="urn:microsoft.com/office/officeart/2005/8/layout/StepDownProcess"/>
    <dgm:cxn modelId="{F7D37B4D-A0B7-4477-BBA9-2B4AA9A509B3}" type="presParOf" srcId="{06E4C9EE-40BD-4214-A7EF-5A24966F5C4F}" destId="{C7EAC20F-7AAF-48FB-A3A2-0B2319459E61}" srcOrd="0" destOrd="0" presId="urn:microsoft.com/office/officeart/2005/8/layout/StepDownProcess"/>
    <dgm:cxn modelId="{D30B7E1D-2A48-41C7-8EA7-3A445AB62BA6}" type="presParOf" srcId="{06E4C9EE-40BD-4214-A7EF-5A24966F5C4F}" destId="{3532F235-0428-4399-8D30-C15EA251D726}" srcOrd="1" destOrd="0" presId="urn:microsoft.com/office/officeart/2005/8/layout/StepDownProcess"/>
    <dgm:cxn modelId="{1F10125E-E651-4E86-89D2-95F7482BE853}" type="presParOf" srcId="{06E4C9EE-40BD-4214-A7EF-5A24966F5C4F}" destId="{73E8E254-7FAA-453F-A4A9-103704C554FD}" srcOrd="2" destOrd="0" presId="urn:microsoft.com/office/officeart/2005/8/layout/StepDownProcess"/>
    <dgm:cxn modelId="{2259B6F1-92B8-4BE1-8722-E29B68BE5ADE}" type="presParOf" srcId="{4D137440-E605-4BD2-9E46-10544C535103}" destId="{51F34339-E69B-40F6-AEBA-5A5F7937E476}" srcOrd="1" destOrd="0" presId="urn:microsoft.com/office/officeart/2005/8/layout/StepDownProcess"/>
    <dgm:cxn modelId="{DAAF5C4C-9937-4C67-AA1B-5C8B84B77526}" type="presParOf" srcId="{4D137440-E605-4BD2-9E46-10544C535103}" destId="{62FF2A02-80B2-4C91-B2E7-4461EBE6BB71}" srcOrd="2" destOrd="0" presId="urn:microsoft.com/office/officeart/2005/8/layout/StepDownProcess"/>
    <dgm:cxn modelId="{8D77F95A-B489-4A65-BD40-03CAF8A7F407}" type="presParOf" srcId="{62FF2A02-80B2-4C91-B2E7-4461EBE6BB71}" destId="{805C6F0A-5377-44E8-98CF-2690C2C1336E}" srcOrd="0" destOrd="0" presId="urn:microsoft.com/office/officeart/2005/8/layout/StepDownProcess"/>
    <dgm:cxn modelId="{92D054CA-DECD-4E18-8BE7-2372956A6C91}" type="presParOf" srcId="{62FF2A02-80B2-4C91-B2E7-4461EBE6BB71}" destId="{9B2B7152-E035-4C83-8B4C-C958795D97E1}" srcOrd="1" destOrd="0" presId="urn:microsoft.com/office/officeart/2005/8/layout/StepDownProcess"/>
    <dgm:cxn modelId="{894E7D35-AB8E-4CA3-931D-5967106064DD}" type="presParOf" srcId="{62FF2A02-80B2-4C91-B2E7-4461EBE6BB71}" destId="{87CC1B58-AA58-483A-A97D-5DA2A1C4ED37}" srcOrd="2" destOrd="0" presId="urn:microsoft.com/office/officeart/2005/8/layout/StepDownProcess"/>
    <dgm:cxn modelId="{C5918BEA-0E03-42F5-8B3C-A978AED252CA}" type="presParOf" srcId="{4D137440-E605-4BD2-9E46-10544C535103}" destId="{69176E88-1713-4DE6-B04E-8C6D7CDAB913}" srcOrd="3" destOrd="0" presId="urn:microsoft.com/office/officeart/2005/8/layout/StepDownProcess"/>
    <dgm:cxn modelId="{ECE3D948-DEB1-4874-AB8D-64AD168A0B9B}" type="presParOf" srcId="{4D137440-E605-4BD2-9E46-10544C535103}" destId="{9BBD6234-F10E-471D-911E-7ADA2A3C572B}" srcOrd="4" destOrd="0" presId="urn:microsoft.com/office/officeart/2005/8/layout/StepDownProcess"/>
    <dgm:cxn modelId="{D7D2A719-C372-4298-A3AE-8DD0F9CA9F75}" type="presParOf" srcId="{9BBD6234-F10E-471D-911E-7ADA2A3C572B}" destId="{CD084F5C-CBCA-4706-989B-5D0B1FC009AC}" srcOrd="0" destOrd="0" presId="urn:microsoft.com/office/officeart/2005/8/layout/StepDownProcess"/>
    <dgm:cxn modelId="{47A64923-81AA-4D9C-BAE2-87E8986933A8}" type="presParOf" srcId="{9BBD6234-F10E-471D-911E-7ADA2A3C572B}" destId="{4F344C7B-F4FC-4B36-BFE7-CBC4FCC785F0}"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4E9056-5450-4E21-BE47-89B86F2969DD}"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n-US"/>
        </a:p>
      </dgm:t>
    </dgm:pt>
    <dgm:pt modelId="{D89C32A9-65E2-44D7-A4E3-8BB6D6F2A945}">
      <dgm:prSet phldrT="[Text]" custT="1"/>
      <dgm:spPr/>
      <dgm:t>
        <a:bodyPr/>
        <a:lstStyle/>
        <a:p>
          <a:r>
            <a:rPr lang="az-Latn-AZ" sz="2400" dirty="0"/>
            <a:t>Characteristic complaints, telangiectasia, reticular varicose veins, </a:t>
          </a:r>
        </a:p>
        <a:p>
          <a:r>
            <a:rPr lang="az-Latn-AZ" sz="2400" dirty="0"/>
            <a:t>edema, </a:t>
          </a:r>
        </a:p>
        <a:p>
          <a:r>
            <a:rPr lang="az-Latn-AZ" sz="2400" dirty="0"/>
            <a:t>eczema, </a:t>
          </a:r>
        </a:p>
        <a:p>
          <a:r>
            <a:rPr lang="az-Latn-AZ" sz="2400" dirty="0"/>
            <a:t>pigmentation, lipodermatosclerosis, ulcers, etc.</a:t>
          </a:r>
          <a:endParaRPr lang="en-US" sz="2400" dirty="0"/>
        </a:p>
      </dgm:t>
    </dgm:pt>
    <dgm:pt modelId="{981B4D9A-3E85-4C9C-AA01-96416C3C3AB7}" type="parTrans" cxnId="{52EB919E-A632-4A01-9F92-4D5A39BA189E}">
      <dgm:prSet/>
      <dgm:spPr/>
      <dgm:t>
        <a:bodyPr/>
        <a:lstStyle/>
        <a:p>
          <a:endParaRPr lang="en-US"/>
        </a:p>
      </dgm:t>
    </dgm:pt>
    <dgm:pt modelId="{4098E39E-09D1-478A-86CD-3179F13D5741}" type="sibTrans" cxnId="{52EB919E-A632-4A01-9F92-4D5A39BA189E}">
      <dgm:prSet/>
      <dgm:spPr/>
      <dgm:t>
        <a:bodyPr/>
        <a:lstStyle/>
        <a:p>
          <a:endParaRPr lang="en-US"/>
        </a:p>
      </dgm:t>
    </dgm:pt>
    <dgm:pt modelId="{88E25AD3-4A25-426C-859B-947D1ACC0AC4}">
      <dgm:prSet phldrT="[Text]" custT="1"/>
      <dgm:spPr/>
      <dgm:t>
        <a:bodyPr/>
        <a:lstStyle/>
        <a:p>
          <a:r>
            <a:rPr lang="az-Latn-AZ" sz="2800" b="1" dirty="0"/>
            <a:t>On imaging or functional examinations </a:t>
          </a:r>
          <a:endParaRPr lang="en-US" sz="2800" b="1" dirty="0"/>
        </a:p>
      </dgm:t>
    </dgm:pt>
    <dgm:pt modelId="{012E63EC-718D-41D5-B7DD-2104AB30AC9A}" type="parTrans" cxnId="{A1BD026D-BE7D-4493-924C-2AF1BD7356C4}">
      <dgm:prSet/>
      <dgm:spPr/>
      <dgm:t>
        <a:bodyPr/>
        <a:lstStyle/>
        <a:p>
          <a:endParaRPr lang="en-US"/>
        </a:p>
      </dgm:t>
    </dgm:pt>
    <dgm:pt modelId="{02A391CA-6C4B-42C7-99EA-312056A09283}" type="sibTrans" cxnId="{A1BD026D-BE7D-4493-924C-2AF1BD7356C4}">
      <dgm:prSet/>
      <dgm:spPr/>
      <dgm:t>
        <a:bodyPr/>
        <a:lstStyle/>
        <a:p>
          <a:endParaRPr lang="en-US"/>
        </a:p>
      </dgm:t>
    </dgm:pt>
    <dgm:pt modelId="{C1481209-960F-4D8F-8C69-EE346647C0B7}">
      <dgm:prSet phldrT="[Text]"/>
      <dgm:spPr/>
      <dgm:t>
        <a:bodyPr/>
        <a:lstStyle/>
        <a:p>
          <a:r>
            <a:rPr lang="en-US" dirty="0"/>
            <a:t>S</a:t>
          </a:r>
          <a:r>
            <a:rPr lang="az-Latn-AZ" dirty="0"/>
            <a:t>igns of venous pathology (reflux, dilatation, narrowing of the lumen, changes in the wall, etc.)</a:t>
          </a:r>
          <a:endParaRPr lang="en-US" dirty="0"/>
        </a:p>
      </dgm:t>
    </dgm:pt>
    <dgm:pt modelId="{913B1CB7-11DE-4259-856F-4C78BF3FDD87}" type="parTrans" cxnId="{C92E8F45-AB9D-45E0-8DA2-F3D9CB7D7109}">
      <dgm:prSet/>
      <dgm:spPr/>
      <dgm:t>
        <a:bodyPr/>
        <a:lstStyle/>
        <a:p>
          <a:endParaRPr lang="en-US"/>
        </a:p>
      </dgm:t>
    </dgm:pt>
    <dgm:pt modelId="{549ABDD6-4E2C-4EBC-A640-8AC9D5B2EB9B}" type="sibTrans" cxnId="{C92E8F45-AB9D-45E0-8DA2-F3D9CB7D7109}">
      <dgm:prSet/>
      <dgm:spPr/>
      <dgm:t>
        <a:bodyPr/>
        <a:lstStyle/>
        <a:p>
          <a:endParaRPr lang="en-US"/>
        </a:p>
      </dgm:t>
    </dgm:pt>
    <dgm:pt modelId="{8C608496-209D-45DA-9B09-0A53802970EC}">
      <dgm:prSet phldrT="[Text]" custT="1"/>
      <dgm:spPr/>
      <dgm:t>
        <a:bodyPr/>
        <a:lstStyle/>
        <a:p>
          <a:r>
            <a:rPr lang="az-Latn-AZ" sz="4000" b="1" dirty="0"/>
            <a:t>Clinical Signs</a:t>
          </a:r>
          <a:endParaRPr lang="en-US" sz="4000" b="1" dirty="0"/>
        </a:p>
      </dgm:t>
    </dgm:pt>
    <dgm:pt modelId="{6B266888-9C4B-496F-BB88-8442277D6FF7}" type="sibTrans" cxnId="{93BBC7AA-1BE8-4DCF-9D9F-B7A708683CD0}">
      <dgm:prSet/>
      <dgm:spPr/>
      <dgm:t>
        <a:bodyPr/>
        <a:lstStyle/>
        <a:p>
          <a:endParaRPr lang="en-US"/>
        </a:p>
      </dgm:t>
    </dgm:pt>
    <dgm:pt modelId="{DE73085F-9C1D-4767-8F01-D86DB85F19FA}" type="parTrans" cxnId="{93BBC7AA-1BE8-4DCF-9D9F-B7A708683CD0}">
      <dgm:prSet/>
      <dgm:spPr/>
      <dgm:t>
        <a:bodyPr/>
        <a:lstStyle/>
        <a:p>
          <a:endParaRPr lang="en-US"/>
        </a:p>
      </dgm:t>
    </dgm:pt>
    <dgm:pt modelId="{08C1D353-3983-45C5-BD33-736300FCCBE0}" type="pres">
      <dgm:prSet presAssocID="{8F4E9056-5450-4E21-BE47-89B86F2969DD}" presName="diagram" presStyleCnt="0">
        <dgm:presLayoutVars>
          <dgm:chPref val="1"/>
          <dgm:dir/>
          <dgm:animOne val="branch"/>
          <dgm:animLvl val="lvl"/>
          <dgm:resizeHandles/>
        </dgm:presLayoutVars>
      </dgm:prSet>
      <dgm:spPr/>
    </dgm:pt>
    <dgm:pt modelId="{4C81E4EA-6249-4DDC-9B1B-298BA9AF6F77}" type="pres">
      <dgm:prSet presAssocID="{8C608496-209D-45DA-9B09-0A53802970EC}" presName="root" presStyleCnt="0"/>
      <dgm:spPr/>
    </dgm:pt>
    <dgm:pt modelId="{FF35E1EE-B012-41B5-A32C-4878BDFB47DC}" type="pres">
      <dgm:prSet presAssocID="{8C608496-209D-45DA-9B09-0A53802970EC}" presName="rootComposite" presStyleCnt="0"/>
      <dgm:spPr/>
    </dgm:pt>
    <dgm:pt modelId="{D27BFCD7-37BA-4833-84D2-149964739066}" type="pres">
      <dgm:prSet presAssocID="{8C608496-209D-45DA-9B09-0A53802970EC}" presName="rootText" presStyleLbl="node1" presStyleIdx="0" presStyleCnt="2" custScaleY="41573"/>
      <dgm:spPr/>
    </dgm:pt>
    <dgm:pt modelId="{328527F7-ED54-4646-BBA7-A6629F81E130}" type="pres">
      <dgm:prSet presAssocID="{8C608496-209D-45DA-9B09-0A53802970EC}" presName="rootConnector" presStyleLbl="node1" presStyleIdx="0" presStyleCnt="2"/>
      <dgm:spPr/>
    </dgm:pt>
    <dgm:pt modelId="{449A9F44-CE59-42A0-995C-324E9BA51289}" type="pres">
      <dgm:prSet presAssocID="{8C608496-209D-45DA-9B09-0A53802970EC}" presName="childShape" presStyleCnt="0"/>
      <dgm:spPr/>
    </dgm:pt>
    <dgm:pt modelId="{60CE31EE-8209-449A-8AAC-48D1D2662E2A}" type="pres">
      <dgm:prSet presAssocID="{981B4D9A-3E85-4C9C-AA01-96416C3C3AB7}" presName="Name13" presStyleLbl="parChTrans1D2" presStyleIdx="0" presStyleCnt="2"/>
      <dgm:spPr/>
    </dgm:pt>
    <dgm:pt modelId="{EAC8A40A-7AC2-4438-A2C9-F78FE331E8D1}" type="pres">
      <dgm:prSet presAssocID="{D89C32A9-65E2-44D7-A4E3-8BB6D6F2A945}" presName="childText" presStyleLbl="bgAcc1" presStyleIdx="0" presStyleCnt="2" custScaleY="182178">
        <dgm:presLayoutVars>
          <dgm:bulletEnabled val="1"/>
        </dgm:presLayoutVars>
      </dgm:prSet>
      <dgm:spPr/>
    </dgm:pt>
    <dgm:pt modelId="{38CB3B03-1B87-47FD-8010-36FE1137BAE0}" type="pres">
      <dgm:prSet presAssocID="{88E25AD3-4A25-426C-859B-947D1ACC0AC4}" presName="root" presStyleCnt="0"/>
      <dgm:spPr/>
    </dgm:pt>
    <dgm:pt modelId="{D8E93ABF-5ADF-42F4-8210-084EDBC57094}" type="pres">
      <dgm:prSet presAssocID="{88E25AD3-4A25-426C-859B-947D1ACC0AC4}" presName="rootComposite" presStyleCnt="0"/>
      <dgm:spPr/>
    </dgm:pt>
    <dgm:pt modelId="{683E0693-A339-497A-8A2F-709AEDD31A75}" type="pres">
      <dgm:prSet presAssocID="{88E25AD3-4A25-426C-859B-947D1ACC0AC4}" presName="rootText" presStyleLbl="node1" presStyleIdx="1" presStyleCnt="2" custScaleY="42331"/>
      <dgm:spPr/>
    </dgm:pt>
    <dgm:pt modelId="{95F64978-C3FE-48DC-89C8-EDCD5A0ECC37}" type="pres">
      <dgm:prSet presAssocID="{88E25AD3-4A25-426C-859B-947D1ACC0AC4}" presName="rootConnector" presStyleLbl="node1" presStyleIdx="1" presStyleCnt="2"/>
      <dgm:spPr/>
    </dgm:pt>
    <dgm:pt modelId="{F0AB8342-34CF-404F-B80F-DF4AF0C0536D}" type="pres">
      <dgm:prSet presAssocID="{88E25AD3-4A25-426C-859B-947D1ACC0AC4}" presName="childShape" presStyleCnt="0"/>
      <dgm:spPr/>
    </dgm:pt>
    <dgm:pt modelId="{3A8C9B17-DC17-4797-BD2C-91D49BE5BB33}" type="pres">
      <dgm:prSet presAssocID="{913B1CB7-11DE-4259-856F-4C78BF3FDD87}" presName="Name13" presStyleLbl="parChTrans1D2" presStyleIdx="1" presStyleCnt="2"/>
      <dgm:spPr/>
    </dgm:pt>
    <dgm:pt modelId="{C516BE99-2661-497C-B9B8-2CAE34FD58D3}" type="pres">
      <dgm:prSet presAssocID="{C1481209-960F-4D8F-8C69-EE346647C0B7}" presName="childText" presStyleLbl="bgAcc1" presStyleIdx="1" presStyleCnt="2">
        <dgm:presLayoutVars>
          <dgm:bulletEnabled val="1"/>
        </dgm:presLayoutVars>
      </dgm:prSet>
      <dgm:spPr/>
    </dgm:pt>
  </dgm:ptLst>
  <dgm:cxnLst>
    <dgm:cxn modelId="{C92E8F45-AB9D-45E0-8DA2-F3D9CB7D7109}" srcId="{88E25AD3-4A25-426C-859B-947D1ACC0AC4}" destId="{C1481209-960F-4D8F-8C69-EE346647C0B7}" srcOrd="0" destOrd="0" parTransId="{913B1CB7-11DE-4259-856F-4C78BF3FDD87}" sibTransId="{549ABDD6-4E2C-4EBC-A640-8AC9D5B2EB9B}"/>
    <dgm:cxn modelId="{A1BD026D-BE7D-4493-924C-2AF1BD7356C4}" srcId="{8F4E9056-5450-4E21-BE47-89B86F2969DD}" destId="{88E25AD3-4A25-426C-859B-947D1ACC0AC4}" srcOrd="1" destOrd="0" parTransId="{012E63EC-718D-41D5-B7DD-2104AB30AC9A}" sibTransId="{02A391CA-6C4B-42C7-99EA-312056A09283}"/>
    <dgm:cxn modelId="{9066BD73-FD75-441D-9919-C342C968578C}" type="presOf" srcId="{D89C32A9-65E2-44D7-A4E3-8BB6D6F2A945}" destId="{EAC8A40A-7AC2-4438-A2C9-F78FE331E8D1}" srcOrd="0" destOrd="0" presId="urn:microsoft.com/office/officeart/2005/8/layout/hierarchy3"/>
    <dgm:cxn modelId="{1979EC82-97FB-499A-AB16-D39EFC7B8140}" type="presOf" srcId="{C1481209-960F-4D8F-8C69-EE346647C0B7}" destId="{C516BE99-2661-497C-B9B8-2CAE34FD58D3}" srcOrd="0" destOrd="0" presId="urn:microsoft.com/office/officeart/2005/8/layout/hierarchy3"/>
    <dgm:cxn modelId="{68439D91-DB4F-4920-A232-6E7080AFABA1}" type="presOf" srcId="{913B1CB7-11DE-4259-856F-4C78BF3FDD87}" destId="{3A8C9B17-DC17-4797-BD2C-91D49BE5BB33}" srcOrd="0" destOrd="0" presId="urn:microsoft.com/office/officeart/2005/8/layout/hierarchy3"/>
    <dgm:cxn modelId="{52EB919E-A632-4A01-9F92-4D5A39BA189E}" srcId="{8C608496-209D-45DA-9B09-0A53802970EC}" destId="{D89C32A9-65E2-44D7-A4E3-8BB6D6F2A945}" srcOrd="0" destOrd="0" parTransId="{981B4D9A-3E85-4C9C-AA01-96416C3C3AB7}" sibTransId="{4098E39E-09D1-478A-86CD-3179F13D5741}"/>
    <dgm:cxn modelId="{4EDFA6AA-818A-4C48-9E86-2D3F777B6DE5}" type="presOf" srcId="{8F4E9056-5450-4E21-BE47-89B86F2969DD}" destId="{08C1D353-3983-45C5-BD33-736300FCCBE0}" srcOrd="0" destOrd="0" presId="urn:microsoft.com/office/officeart/2005/8/layout/hierarchy3"/>
    <dgm:cxn modelId="{93BBC7AA-1BE8-4DCF-9D9F-B7A708683CD0}" srcId="{8F4E9056-5450-4E21-BE47-89B86F2969DD}" destId="{8C608496-209D-45DA-9B09-0A53802970EC}" srcOrd="0" destOrd="0" parTransId="{DE73085F-9C1D-4767-8F01-D86DB85F19FA}" sibTransId="{6B266888-9C4B-496F-BB88-8442277D6FF7}"/>
    <dgm:cxn modelId="{16B618B6-1828-4184-8DD1-08B5AAFE6A1C}" type="presOf" srcId="{88E25AD3-4A25-426C-859B-947D1ACC0AC4}" destId="{95F64978-C3FE-48DC-89C8-EDCD5A0ECC37}" srcOrd="1" destOrd="0" presId="urn:microsoft.com/office/officeart/2005/8/layout/hierarchy3"/>
    <dgm:cxn modelId="{EA56CFE2-B122-4245-885B-16A7B7C1EFA6}" type="presOf" srcId="{8C608496-209D-45DA-9B09-0A53802970EC}" destId="{328527F7-ED54-4646-BBA7-A6629F81E130}" srcOrd="1" destOrd="0" presId="urn:microsoft.com/office/officeart/2005/8/layout/hierarchy3"/>
    <dgm:cxn modelId="{3CDDD8F7-CA9E-4656-A735-E607BD8361E4}" type="presOf" srcId="{88E25AD3-4A25-426C-859B-947D1ACC0AC4}" destId="{683E0693-A339-497A-8A2F-709AEDD31A75}" srcOrd="0" destOrd="0" presId="urn:microsoft.com/office/officeart/2005/8/layout/hierarchy3"/>
    <dgm:cxn modelId="{14CF0EFD-BDD6-4843-9126-581610B424EF}" type="presOf" srcId="{981B4D9A-3E85-4C9C-AA01-96416C3C3AB7}" destId="{60CE31EE-8209-449A-8AAC-48D1D2662E2A}" srcOrd="0" destOrd="0" presId="urn:microsoft.com/office/officeart/2005/8/layout/hierarchy3"/>
    <dgm:cxn modelId="{5DC478FE-4570-4131-9E65-589258F3512A}" type="presOf" srcId="{8C608496-209D-45DA-9B09-0A53802970EC}" destId="{D27BFCD7-37BA-4833-84D2-149964739066}" srcOrd="0" destOrd="0" presId="urn:microsoft.com/office/officeart/2005/8/layout/hierarchy3"/>
    <dgm:cxn modelId="{1ED0F5C9-BC76-46DF-9B76-4D55EF7FB221}" type="presParOf" srcId="{08C1D353-3983-45C5-BD33-736300FCCBE0}" destId="{4C81E4EA-6249-4DDC-9B1B-298BA9AF6F77}" srcOrd="0" destOrd="0" presId="urn:microsoft.com/office/officeart/2005/8/layout/hierarchy3"/>
    <dgm:cxn modelId="{5FE93F7E-D0E5-469B-86FE-F17CD1421FA7}" type="presParOf" srcId="{4C81E4EA-6249-4DDC-9B1B-298BA9AF6F77}" destId="{FF35E1EE-B012-41B5-A32C-4878BDFB47DC}" srcOrd="0" destOrd="0" presId="urn:microsoft.com/office/officeart/2005/8/layout/hierarchy3"/>
    <dgm:cxn modelId="{31540AD8-A57E-44CF-8054-1005613DF317}" type="presParOf" srcId="{FF35E1EE-B012-41B5-A32C-4878BDFB47DC}" destId="{D27BFCD7-37BA-4833-84D2-149964739066}" srcOrd="0" destOrd="0" presId="urn:microsoft.com/office/officeart/2005/8/layout/hierarchy3"/>
    <dgm:cxn modelId="{092823B3-DAF4-45D1-BF14-2E7B33137251}" type="presParOf" srcId="{FF35E1EE-B012-41B5-A32C-4878BDFB47DC}" destId="{328527F7-ED54-4646-BBA7-A6629F81E130}" srcOrd="1" destOrd="0" presId="urn:microsoft.com/office/officeart/2005/8/layout/hierarchy3"/>
    <dgm:cxn modelId="{5D831F9F-6934-47A7-A736-290BAF234CBF}" type="presParOf" srcId="{4C81E4EA-6249-4DDC-9B1B-298BA9AF6F77}" destId="{449A9F44-CE59-42A0-995C-324E9BA51289}" srcOrd="1" destOrd="0" presId="urn:microsoft.com/office/officeart/2005/8/layout/hierarchy3"/>
    <dgm:cxn modelId="{8A0D87FE-E949-47CF-A127-9F9CB7EE1DB4}" type="presParOf" srcId="{449A9F44-CE59-42A0-995C-324E9BA51289}" destId="{60CE31EE-8209-449A-8AAC-48D1D2662E2A}" srcOrd="0" destOrd="0" presId="urn:microsoft.com/office/officeart/2005/8/layout/hierarchy3"/>
    <dgm:cxn modelId="{3F8AA8AF-E05A-4922-837E-0B7AB5535E4D}" type="presParOf" srcId="{449A9F44-CE59-42A0-995C-324E9BA51289}" destId="{EAC8A40A-7AC2-4438-A2C9-F78FE331E8D1}" srcOrd="1" destOrd="0" presId="urn:microsoft.com/office/officeart/2005/8/layout/hierarchy3"/>
    <dgm:cxn modelId="{7F604C07-1746-4FD6-8A76-D1D7659E2F09}" type="presParOf" srcId="{08C1D353-3983-45C5-BD33-736300FCCBE0}" destId="{38CB3B03-1B87-47FD-8010-36FE1137BAE0}" srcOrd="1" destOrd="0" presId="urn:microsoft.com/office/officeart/2005/8/layout/hierarchy3"/>
    <dgm:cxn modelId="{0474D838-91E0-41FA-A3C1-799873B8F833}" type="presParOf" srcId="{38CB3B03-1B87-47FD-8010-36FE1137BAE0}" destId="{D8E93ABF-5ADF-42F4-8210-084EDBC57094}" srcOrd="0" destOrd="0" presId="urn:microsoft.com/office/officeart/2005/8/layout/hierarchy3"/>
    <dgm:cxn modelId="{BB1B0B79-A2CE-457E-BE3A-0666A863F383}" type="presParOf" srcId="{D8E93ABF-5ADF-42F4-8210-084EDBC57094}" destId="{683E0693-A339-497A-8A2F-709AEDD31A75}" srcOrd="0" destOrd="0" presId="urn:microsoft.com/office/officeart/2005/8/layout/hierarchy3"/>
    <dgm:cxn modelId="{19EA6F4A-3251-45C7-84E7-A48B62A0E744}" type="presParOf" srcId="{D8E93ABF-5ADF-42F4-8210-084EDBC57094}" destId="{95F64978-C3FE-48DC-89C8-EDCD5A0ECC37}" srcOrd="1" destOrd="0" presId="urn:microsoft.com/office/officeart/2005/8/layout/hierarchy3"/>
    <dgm:cxn modelId="{B08036FD-640D-436E-9077-5F37718D5AB4}" type="presParOf" srcId="{38CB3B03-1B87-47FD-8010-36FE1137BAE0}" destId="{F0AB8342-34CF-404F-B80F-DF4AF0C0536D}" srcOrd="1" destOrd="0" presId="urn:microsoft.com/office/officeart/2005/8/layout/hierarchy3"/>
    <dgm:cxn modelId="{95A3CBEB-D21E-43FB-8016-EAEF8B1363DC}" type="presParOf" srcId="{F0AB8342-34CF-404F-B80F-DF4AF0C0536D}" destId="{3A8C9B17-DC17-4797-BD2C-91D49BE5BB33}" srcOrd="0" destOrd="0" presId="urn:microsoft.com/office/officeart/2005/8/layout/hierarchy3"/>
    <dgm:cxn modelId="{02856EB0-22F4-4D6D-A627-DF0177BF0FB0}" type="presParOf" srcId="{F0AB8342-34CF-404F-B80F-DF4AF0C0536D}" destId="{C516BE99-2661-497C-B9B8-2CAE34FD58D3}"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AC20F-7AAF-48FB-A3A2-0B2319459E61}">
      <dsp:nvSpPr>
        <dsp:cNvPr id="0" name=""/>
        <dsp:cNvSpPr/>
      </dsp:nvSpPr>
      <dsp:spPr>
        <a:xfrm rot="5400000">
          <a:off x="1497326" y="1255520"/>
          <a:ext cx="910537" cy="145435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532F235-0428-4399-8D30-C15EA251D726}">
      <dsp:nvSpPr>
        <dsp:cNvPr id="0" name=""/>
        <dsp:cNvSpPr/>
      </dsp:nvSpPr>
      <dsp:spPr>
        <a:xfrm>
          <a:off x="521839" y="555697"/>
          <a:ext cx="2439750" cy="868061"/>
        </a:xfrm>
        <a:prstGeom prst="roundRect">
          <a:avLst>
            <a:gd name="adj" fmla="val 1667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z-Latn-AZ" sz="2000" b="1" kern="1200" dirty="0"/>
            <a:t>Usually begins asymptomatically</a:t>
          </a:r>
          <a:endParaRPr lang="en-US" sz="2000" b="1" kern="1200" dirty="0"/>
        </a:p>
      </dsp:txBody>
      <dsp:txXfrm>
        <a:off x="564222" y="598080"/>
        <a:ext cx="2354984" cy="783295"/>
      </dsp:txXfrm>
    </dsp:sp>
    <dsp:sp modelId="{73E8E254-7FAA-453F-A4A9-103704C554FD}">
      <dsp:nvSpPr>
        <dsp:cNvPr id="0" name=""/>
        <dsp:cNvSpPr/>
      </dsp:nvSpPr>
      <dsp:spPr>
        <a:xfrm>
          <a:off x="3375529" y="23407"/>
          <a:ext cx="2007128" cy="1561274"/>
        </a:xfrm>
        <a:prstGeom prst="rect">
          <a:avLst/>
        </a:prstGeom>
        <a:noFill/>
        <a:ln>
          <a:noFill/>
        </a:ln>
        <a:effectLst/>
      </dsp:spPr>
      <dsp:style>
        <a:lnRef idx="0">
          <a:scrgbClr r="0" g="0" b="0"/>
        </a:lnRef>
        <a:fillRef idx="0">
          <a:scrgbClr r="0" g="0" b="0"/>
        </a:fillRef>
        <a:effectRef idx="0">
          <a:scrgbClr r="0" g="0" b="0"/>
        </a:effectRef>
        <a:fontRef idx="minor"/>
      </dsp:style>
    </dsp:sp>
    <dsp:sp modelId="{805C6F0A-5377-44E8-98CF-2690C2C1336E}">
      <dsp:nvSpPr>
        <dsp:cNvPr id="0" name=""/>
        <dsp:cNvSpPr/>
      </dsp:nvSpPr>
      <dsp:spPr>
        <a:xfrm rot="5400000">
          <a:off x="3316765" y="3378063"/>
          <a:ext cx="1470715" cy="966702"/>
        </a:xfrm>
        <a:prstGeom prst="bentUpArrow">
          <a:avLst>
            <a:gd name="adj1" fmla="val 32840"/>
            <a:gd name="adj2" fmla="val 25000"/>
            <a:gd name="adj3" fmla="val 35780"/>
          </a:avLst>
        </a:prstGeom>
        <a:solidFill>
          <a:schemeClr val="accent1">
            <a:tint val="50000"/>
            <a:hueOff val="-959231"/>
            <a:satOff val="-2696"/>
            <a:lumOff val="12411"/>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B2B7152-E035-4C83-8B4C-C958795D97E1}">
      <dsp:nvSpPr>
        <dsp:cNvPr id="0" name=""/>
        <dsp:cNvSpPr/>
      </dsp:nvSpPr>
      <dsp:spPr>
        <a:xfrm>
          <a:off x="2790857" y="1871019"/>
          <a:ext cx="2381742" cy="1129051"/>
        </a:xfrm>
        <a:prstGeom prst="roundRect">
          <a:avLst>
            <a:gd name="adj" fmla="val 1667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Calibri" panose="020F0502020204030204" pitchFamily="34" charset="0"/>
            </a:rPr>
            <a:t>It is progressive in half of the patients.</a:t>
          </a:r>
          <a:endParaRPr lang="en-US" sz="2000" b="1" kern="1200" dirty="0"/>
        </a:p>
      </dsp:txBody>
      <dsp:txXfrm>
        <a:off x="2845983" y="1926145"/>
        <a:ext cx="2271490" cy="1018799"/>
      </dsp:txXfrm>
    </dsp:sp>
    <dsp:sp modelId="{87CC1B58-AA58-483A-A97D-5DA2A1C4ED37}">
      <dsp:nvSpPr>
        <dsp:cNvPr id="0" name=""/>
        <dsp:cNvSpPr/>
      </dsp:nvSpPr>
      <dsp:spPr>
        <a:xfrm>
          <a:off x="5229604" y="1693472"/>
          <a:ext cx="2807892" cy="1561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l" defTabSz="622300">
            <a:lnSpc>
              <a:spcPct val="90000"/>
            </a:lnSpc>
            <a:spcBef>
              <a:spcPct val="0"/>
            </a:spcBef>
            <a:spcAft>
              <a:spcPct val="15000"/>
            </a:spcAft>
            <a:buChar char="•"/>
          </a:pPr>
          <a:r>
            <a:rPr lang="en-US" sz="1400" b="1" kern="1200" dirty="0"/>
            <a:t> </a:t>
          </a:r>
          <a:r>
            <a:rPr lang="az-Latn-AZ" sz="1600" b="1" kern="1200" dirty="0"/>
            <a:t>Stage 1 - reversible edema</a:t>
          </a:r>
          <a:endParaRPr lang="en-US" sz="1600" b="1" kern="1200" dirty="0"/>
        </a:p>
        <a:p>
          <a:pPr marL="171450" lvl="1" indent="-171450" algn="l" defTabSz="711200">
            <a:lnSpc>
              <a:spcPct val="90000"/>
            </a:lnSpc>
            <a:spcBef>
              <a:spcPct val="0"/>
            </a:spcBef>
            <a:spcAft>
              <a:spcPct val="15000"/>
            </a:spcAft>
            <a:buChar char="•"/>
          </a:pPr>
          <a:r>
            <a:rPr lang="az-Latn-AZ" sz="1600" b="1" kern="1200" dirty="0"/>
            <a:t>Stage 2 – persistent edema</a:t>
          </a:r>
          <a:endParaRPr lang="en-US" sz="1600" b="1" kern="1200" dirty="0"/>
        </a:p>
        <a:p>
          <a:pPr marL="171450" lvl="1" indent="-171450" algn="l" defTabSz="711200">
            <a:lnSpc>
              <a:spcPct val="90000"/>
            </a:lnSpc>
            <a:spcBef>
              <a:spcPct val="0"/>
            </a:spcBef>
            <a:spcAft>
              <a:spcPct val="15000"/>
            </a:spcAft>
            <a:buChar char="•"/>
          </a:pPr>
          <a:r>
            <a:rPr lang="az-Latn-AZ" sz="1600" b="1" kern="1200" dirty="0"/>
            <a:t>Stage 3 – ulcer formation</a:t>
          </a:r>
          <a:endParaRPr lang="en-US" sz="1600" b="1" kern="1200" dirty="0"/>
        </a:p>
      </dsp:txBody>
      <dsp:txXfrm>
        <a:off x="5229604" y="1693472"/>
        <a:ext cx="2807892" cy="1561274"/>
      </dsp:txXfrm>
    </dsp:sp>
    <dsp:sp modelId="{CD084F5C-CBCA-4706-989B-5D0B1FC009AC}">
      <dsp:nvSpPr>
        <dsp:cNvPr id="0" name=""/>
        <dsp:cNvSpPr/>
      </dsp:nvSpPr>
      <dsp:spPr>
        <a:xfrm>
          <a:off x="4609633" y="3664505"/>
          <a:ext cx="3435747" cy="1326373"/>
        </a:xfrm>
        <a:prstGeom prst="roundRect">
          <a:avLst>
            <a:gd name="adj" fmla="val 1667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Calibri" panose="020F0502020204030204" pitchFamily="34" charset="0"/>
            </a:rPr>
            <a:t>Venous insufficiency in 3/1</a:t>
          </a:r>
        </a:p>
        <a:p>
          <a:pPr marL="0" lvl="0" indent="0" algn="ctr" defTabSz="889000">
            <a:lnSpc>
              <a:spcPct val="90000"/>
            </a:lnSpc>
            <a:spcBef>
              <a:spcPct val="0"/>
            </a:spcBef>
            <a:spcAft>
              <a:spcPct val="35000"/>
            </a:spcAft>
            <a:buNone/>
          </a:pPr>
          <a:r>
            <a:rPr lang="en-US" sz="2000" b="1" kern="1200" dirty="0">
              <a:latin typeface="Calibri" panose="020F0502020204030204" pitchFamily="34" charset="0"/>
            </a:rPr>
            <a:t>(edema, skin changes and ulcers)</a:t>
          </a:r>
          <a:endParaRPr lang="en-US" sz="2000" b="1" kern="1200" dirty="0"/>
        </a:p>
      </dsp:txBody>
      <dsp:txXfrm>
        <a:off x="4674393" y="3729265"/>
        <a:ext cx="3306227" cy="1196853"/>
      </dsp:txXfrm>
    </dsp:sp>
    <dsp:sp modelId="{4F344C7B-F4FC-4B36-BFE7-CBC4FCC785F0}">
      <dsp:nvSpPr>
        <dsp:cNvPr id="0" name=""/>
        <dsp:cNvSpPr/>
      </dsp:nvSpPr>
      <dsp:spPr>
        <a:xfrm>
          <a:off x="8018170" y="3534431"/>
          <a:ext cx="2306712" cy="1561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ct val="15000"/>
            </a:spcAft>
            <a:buChar char="•"/>
          </a:pPr>
          <a:r>
            <a:rPr lang="az-Latn-AZ" sz="1600" b="1" kern="1200" dirty="0"/>
            <a:t>Ulcers tend to recur in 70% of patients</a:t>
          </a:r>
          <a:endParaRPr lang="en-US" sz="1600" b="1" kern="1200" dirty="0"/>
        </a:p>
        <a:p>
          <a:pPr marL="171450" lvl="1" indent="-171450" algn="l" defTabSz="711200">
            <a:lnSpc>
              <a:spcPct val="90000"/>
            </a:lnSpc>
            <a:spcBef>
              <a:spcPct val="0"/>
            </a:spcBef>
            <a:spcAft>
              <a:spcPct val="15000"/>
            </a:spcAft>
            <a:buChar char="•"/>
          </a:pPr>
          <a:r>
            <a:rPr lang="az-Latn-AZ" sz="1600" b="1" kern="1200" dirty="0"/>
            <a:t>and are difficult to heal in 50%.</a:t>
          </a:r>
          <a:endParaRPr lang="en-US" sz="1600" b="1" kern="1200" dirty="0"/>
        </a:p>
      </dsp:txBody>
      <dsp:txXfrm>
        <a:off x="8018170" y="3534431"/>
        <a:ext cx="2306712" cy="15612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7BFCD7-37BA-4833-84D2-149964739066}">
      <dsp:nvSpPr>
        <dsp:cNvPr id="0" name=""/>
        <dsp:cNvSpPr/>
      </dsp:nvSpPr>
      <dsp:spPr>
        <a:xfrm>
          <a:off x="707838" y="5"/>
          <a:ext cx="4215098" cy="876171"/>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az-Latn-AZ" sz="4000" b="1" kern="1200" dirty="0"/>
            <a:t>Clinical Signs</a:t>
          </a:r>
          <a:endParaRPr lang="en-US" sz="4000" b="1" kern="1200" dirty="0"/>
        </a:p>
      </dsp:txBody>
      <dsp:txXfrm>
        <a:off x="733500" y="25667"/>
        <a:ext cx="4163774" cy="824847"/>
      </dsp:txXfrm>
    </dsp:sp>
    <dsp:sp modelId="{60CE31EE-8209-449A-8AAC-48D1D2662E2A}">
      <dsp:nvSpPr>
        <dsp:cNvPr id="0" name=""/>
        <dsp:cNvSpPr/>
      </dsp:nvSpPr>
      <dsp:spPr>
        <a:xfrm>
          <a:off x="1129348" y="876176"/>
          <a:ext cx="421509" cy="2446632"/>
        </a:xfrm>
        <a:custGeom>
          <a:avLst/>
          <a:gdLst/>
          <a:ahLst/>
          <a:cxnLst/>
          <a:rect l="0" t="0" r="0" b="0"/>
          <a:pathLst>
            <a:path>
              <a:moveTo>
                <a:pt x="0" y="0"/>
              </a:moveTo>
              <a:lnTo>
                <a:pt x="0" y="2446632"/>
              </a:lnTo>
              <a:lnTo>
                <a:pt x="421509" y="24466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C8A40A-7AC2-4438-A2C9-F78FE331E8D1}">
      <dsp:nvSpPr>
        <dsp:cNvPr id="0" name=""/>
        <dsp:cNvSpPr/>
      </dsp:nvSpPr>
      <dsp:spPr>
        <a:xfrm>
          <a:off x="1550858" y="1403063"/>
          <a:ext cx="3372078" cy="383949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z-Latn-AZ" sz="2400" kern="1200" dirty="0"/>
            <a:t>Characteristic complaints, telangiectasia, reticular varicose veins, </a:t>
          </a:r>
        </a:p>
        <a:p>
          <a:pPr marL="0" lvl="0" indent="0" algn="ctr" defTabSz="1066800">
            <a:lnSpc>
              <a:spcPct val="90000"/>
            </a:lnSpc>
            <a:spcBef>
              <a:spcPct val="0"/>
            </a:spcBef>
            <a:spcAft>
              <a:spcPct val="35000"/>
            </a:spcAft>
            <a:buNone/>
          </a:pPr>
          <a:r>
            <a:rPr lang="az-Latn-AZ" sz="2400" kern="1200" dirty="0"/>
            <a:t>edema, </a:t>
          </a:r>
        </a:p>
        <a:p>
          <a:pPr marL="0" lvl="0" indent="0" algn="ctr" defTabSz="1066800">
            <a:lnSpc>
              <a:spcPct val="90000"/>
            </a:lnSpc>
            <a:spcBef>
              <a:spcPct val="0"/>
            </a:spcBef>
            <a:spcAft>
              <a:spcPct val="35000"/>
            </a:spcAft>
            <a:buNone/>
          </a:pPr>
          <a:r>
            <a:rPr lang="az-Latn-AZ" sz="2400" kern="1200" dirty="0"/>
            <a:t>eczema, </a:t>
          </a:r>
        </a:p>
        <a:p>
          <a:pPr marL="0" lvl="0" indent="0" algn="ctr" defTabSz="1066800">
            <a:lnSpc>
              <a:spcPct val="90000"/>
            </a:lnSpc>
            <a:spcBef>
              <a:spcPct val="0"/>
            </a:spcBef>
            <a:spcAft>
              <a:spcPct val="35000"/>
            </a:spcAft>
            <a:buNone/>
          </a:pPr>
          <a:r>
            <a:rPr lang="az-Latn-AZ" sz="2400" kern="1200" dirty="0"/>
            <a:t>pigmentation, lipodermatosclerosis, ulcers, etc.</a:t>
          </a:r>
          <a:endParaRPr lang="en-US" sz="2400" kern="1200" dirty="0"/>
        </a:p>
      </dsp:txBody>
      <dsp:txXfrm>
        <a:off x="1649623" y="1501828"/>
        <a:ext cx="3174548" cy="3641960"/>
      </dsp:txXfrm>
    </dsp:sp>
    <dsp:sp modelId="{683E0693-A339-497A-8A2F-709AEDD31A75}">
      <dsp:nvSpPr>
        <dsp:cNvPr id="0" name=""/>
        <dsp:cNvSpPr/>
      </dsp:nvSpPr>
      <dsp:spPr>
        <a:xfrm>
          <a:off x="5976711" y="5"/>
          <a:ext cx="4215098" cy="892146"/>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az-Latn-AZ" sz="2800" b="1" kern="1200" dirty="0"/>
            <a:t>On imaging or functional examinations </a:t>
          </a:r>
          <a:endParaRPr lang="en-US" sz="2800" b="1" kern="1200" dirty="0"/>
        </a:p>
      </dsp:txBody>
      <dsp:txXfrm>
        <a:off x="6002841" y="26135"/>
        <a:ext cx="4162838" cy="839886"/>
      </dsp:txXfrm>
    </dsp:sp>
    <dsp:sp modelId="{3A8C9B17-DC17-4797-BD2C-91D49BE5BB33}">
      <dsp:nvSpPr>
        <dsp:cNvPr id="0" name=""/>
        <dsp:cNvSpPr/>
      </dsp:nvSpPr>
      <dsp:spPr>
        <a:xfrm>
          <a:off x="6398221" y="892151"/>
          <a:ext cx="421509" cy="1580661"/>
        </a:xfrm>
        <a:custGeom>
          <a:avLst/>
          <a:gdLst/>
          <a:ahLst/>
          <a:cxnLst/>
          <a:rect l="0" t="0" r="0" b="0"/>
          <a:pathLst>
            <a:path>
              <a:moveTo>
                <a:pt x="0" y="0"/>
              </a:moveTo>
              <a:lnTo>
                <a:pt x="0" y="1580661"/>
              </a:lnTo>
              <a:lnTo>
                <a:pt x="421509" y="15806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16BE99-2661-497C-B9B8-2CAE34FD58D3}">
      <dsp:nvSpPr>
        <dsp:cNvPr id="0" name=""/>
        <dsp:cNvSpPr/>
      </dsp:nvSpPr>
      <dsp:spPr>
        <a:xfrm>
          <a:off x="6819730" y="1419039"/>
          <a:ext cx="3372078" cy="210754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1435" tIns="34290" rIns="51435" bIns="34290" numCol="1" spcCol="1270" anchor="ctr" anchorCtr="0">
          <a:noAutofit/>
        </a:bodyPr>
        <a:lstStyle/>
        <a:p>
          <a:pPr marL="0" lvl="0" indent="0" algn="ctr" defTabSz="1200150">
            <a:lnSpc>
              <a:spcPct val="90000"/>
            </a:lnSpc>
            <a:spcBef>
              <a:spcPct val="0"/>
            </a:spcBef>
            <a:spcAft>
              <a:spcPct val="35000"/>
            </a:spcAft>
            <a:buNone/>
          </a:pPr>
          <a:r>
            <a:rPr lang="en-US" sz="2700" kern="1200" dirty="0"/>
            <a:t>S</a:t>
          </a:r>
          <a:r>
            <a:rPr lang="az-Latn-AZ" sz="2700" kern="1200" dirty="0"/>
            <a:t>igns of venous pathology (reflux, dilatation, narrowing of the lumen, changes in the wall, etc.)</a:t>
          </a:r>
          <a:endParaRPr lang="en-US" sz="2700" kern="1200" dirty="0"/>
        </a:p>
      </dsp:txBody>
      <dsp:txXfrm>
        <a:off x="6881458" y="1480767"/>
        <a:ext cx="3248622" cy="1984093"/>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25612154-3091-4428-9E11-7C68CF70DF33}"/>
              </a:ext>
            </a:extLst>
          </p:cNvPr>
          <p:cNvSpPr>
            <a:spLocks noGrp="1"/>
          </p:cNvSpPr>
          <p:nvPr>
            <p:ph type="ftr" sz="quarter" idx="11"/>
          </p:nvPr>
        </p:nvSpPr>
        <p:spPr>
          <a:xfrm>
            <a:off x="3904445" y="6533836"/>
            <a:ext cx="4114800" cy="365125"/>
          </a:xfrm>
          <a:prstGeom prst="rect">
            <a:avLst/>
          </a:prstGeom>
        </p:spPr>
        <p:txBody>
          <a:bodyPr/>
          <a:lstStyle/>
          <a:p>
            <a:endParaRPr lang="az-Latn-AZ"/>
          </a:p>
        </p:txBody>
      </p:sp>
    </p:spTree>
    <p:extLst>
      <p:ext uri="{BB962C8B-B14F-4D97-AF65-F5344CB8AC3E}">
        <p14:creationId xmlns:p14="http://schemas.microsoft.com/office/powerpoint/2010/main" val="302658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730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45690858-7F53-4513-A757-8235282E5FAA}"/>
              </a:ext>
            </a:extLst>
          </p:cNvPr>
          <p:cNvSpPr>
            <a:spLocks noGrp="1"/>
          </p:cNvSpPr>
          <p:nvPr>
            <p:ph type="ftr" sz="quarter" idx="11"/>
          </p:nvPr>
        </p:nvSpPr>
        <p:spPr>
          <a:xfrm>
            <a:off x="4038600" y="6451886"/>
            <a:ext cx="4114800" cy="365125"/>
          </a:xfrm>
          <a:prstGeom prst="rect">
            <a:avLst/>
          </a:prstGeom>
        </p:spPr>
        <p:txBody>
          <a:bodyPr/>
          <a:lstStyle/>
          <a:p>
            <a:endParaRPr lang="az-Latn-AZ"/>
          </a:p>
        </p:txBody>
      </p:sp>
    </p:spTree>
    <p:extLst>
      <p:ext uri="{BB962C8B-B14F-4D97-AF65-F5344CB8AC3E}">
        <p14:creationId xmlns:p14="http://schemas.microsoft.com/office/powerpoint/2010/main" val="235016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CDB09D4-83F9-4C4D-B666-8CCAC862341F}"/>
              </a:ext>
            </a:extLst>
          </p:cNvPr>
          <p:cNvSpPr>
            <a:spLocks noGrp="1"/>
          </p:cNvSpPr>
          <p:nvPr>
            <p:ph type="ftr" sz="quarter" idx="11"/>
          </p:nvPr>
        </p:nvSpPr>
        <p:spPr>
          <a:xfrm>
            <a:off x="4038600" y="6479182"/>
            <a:ext cx="4114800" cy="365125"/>
          </a:xfrm>
          <a:prstGeom prst="rect">
            <a:avLst/>
          </a:prstGeom>
        </p:spPr>
        <p:txBody>
          <a:bodyPr/>
          <a:lstStyle/>
          <a:p>
            <a:endParaRPr lang="az-Latn-AZ"/>
          </a:p>
        </p:txBody>
      </p:sp>
    </p:spTree>
    <p:extLst>
      <p:ext uri="{BB962C8B-B14F-4D97-AF65-F5344CB8AC3E}">
        <p14:creationId xmlns:p14="http://schemas.microsoft.com/office/powerpoint/2010/main" val="26159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65CF9A0E-E6D6-4282-BA9A-8BBEC5D00A67}"/>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23386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1595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B41DF10-B88B-4A72-AA02-F4240E0391E8}"/>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214429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99108975-190B-44D4-A51C-F431D79D9F88}"/>
              </a:ext>
            </a:extLst>
          </p:cNvPr>
          <p:cNvSpPr>
            <a:spLocks noGrp="1"/>
          </p:cNvSpPr>
          <p:nvPr>
            <p:ph type="ftr" sz="quarter" idx="11"/>
          </p:nvPr>
        </p:nvSpPr>
        <p:spPr>
          <a:xfrm>
            <a:off x="4038600" y="6465534"/>
            <a:ext cx="4114800" cy="365125"/>
          </a:xfrm>
          <a:prstGeom prst="rect">
            <a:avLst/>
          </a:prstGeom>
        </p:spPr>
        <p:txBody>
          <a:bodyPr/>
          <a:lstStyle/>
          <a:p>
            <a:endParaRPr lang="az-Latn-AZ"/>
          </a:p>
        </p:txBody>
      </p:sp>
    </p:spTree>
    <p:extLst>
      <p:ext uri="{BB962C8B-B14F-4D97-AF65-F5344CB8AC3E}">
        <p14:creationId xmlns:p14="http://schemas.microsoft.com/office/powerpoint/2010/main" val="3952864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24348229-9151-4720-B081-EBA35B1AA3C4}"/>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20001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398EFDEB-AA1C-42DD-9F08-809A7CA1B6A4}"/>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9242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56669A3-57E8-4ED1-AD67-69586AA3C495}"/>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145228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1600" b="1" dirty="0">
                <a:solidFill>
                  <a:srgbClr val="002060"/>
                </a:solidFill>
              </a:rPr>
              <a:t>Prof. Dr.</a:t>
            </a:r>
            <a:r>
              <a:rPr lang="az-Latn-AZ" sz="1600" b="1" baseline="0" dirty="0">
                <a:solidFill>
                  <a:srgbClr val="002060"/>
                </a:solidFill>
              </a:rPr>
              <a:t> </a:t>
            </a:r>
            <a:r>
              <a:rPr lang="az-Latn-AZ" sz="1600" b="1" dirty="0">
                <a:solidFill>
                  <a:srgbClr val="002060"/>
                </a:solidFill>
              </a:rPr>
              <a:t>M.Kərimov., Dr. N. Süleymanova</a:t>
            </a:r>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1400" b="1" dirty="0">
              <a:solidFill>
                <a:srgbClr val="002060"/>
              </a:solidFill>
            </a:endParaRPr>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Tree>
    <p:extLst>
      <p:ext uri="{BB962C8B-B14F-4D97-AF65-F5344CB8AC3E}">
        <p14:creationId xmlns:p14="http://schemas.microsoft.com/office/powerpoint/2010/main" val="294463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3200" b="1" kern="1200">
          <a:solidFill>
            <a:srgbClr val="7030A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diagramLayout" Target="../diagrams/layout1.xml"/><Relationship Id="rId7" Type="http://schemas.openxmlformats.org/officeDocument/2006/relationships/image" Target="../media/image3.jp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6.xml"/><Relationship Id="rId5" Type="http://schemas.openxmlformats.org/officeDocument/2006/relationships/image" Target="../media/image14.jpg"/><Relationship Id="rId4" Type="http://schemas.openxmlformats.org/officeDocument/2006/relationships/image" Target="../media/image13.jpg"/></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6.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30428-36A6-F9AA-1603-EDD826D23840}"/>
              </a:ext>
            </a:extLst>
          </p:cNvPr>
          <p:cNvSpPr>
            <a:spLocks noGrp="1"/>
          </p:cNvSpPr>
          <p:nvPr>
            <p:ph type="ctrTitle"/>
          </p:nvPr>
        </p:nvSpPr>
        <p:spPr/>
        <p:txBody>
          <a:bodyPr/>
          <a:lstStyle/>
          <a:p>
            <a:br>
              <a:rPr lang="az-Latn-AZ" dirty="0"/>
            </a:br>
            <a:br>
              <a:rPr lang="az-Latn-AZ" dirty="0"/>
            </a:br>
            <a:br>
              <a:rPr lang="az-Latn-AZ" dirty="0"/>
            </a:br>
            <a:r>
              <a:rPr lang="az-Latn-AZ" dirty="0"/>
              <a:t>  Chronic venous diseases and insufficiency</a:t>
            </a:r>
          </a:p>
        </p:txBody>
      </p:sp>
      <p:sp>
        <p:nvSpPr>
          <p:cNvPr id="3" name="Subtitle 2">
            <a:extLst>
              <a:ext uri="{FF2B5EF4-FFF2-40B4-BE49-F238E27FC236}">
                <a16:creationId xmlns:a16="http://schemas.microsoft.com/office/drawing/2014/main" id="{B495664F-5609-F1C6-F4B8-3778176D7B65}"/>
              </a:ext>
            </a:extLst>
          </p:cNvPr>
          <p:cNvSpPr>
            <a:spLocks noGrp="1"/>
          </p:cNvSpPr>
          <p:nvPr>
            <p:ph type="subTitle" idx="1"/>
          </p:nvPr>
        </p:nvSpPr>
        <p:spPr/>
        <p:txBody>
          <a:bodyPr/>
          <a:lstStyle/>
          <a:p>
            <a:r>
              <a:rPr lang="az-Latn-AZ" b="1" dirty="0"/>
              <a:t>Prof. Dr. Mamed Kərimov.,</a:t>
            </a:r>
          </a:p>
          <a:p>
            <a:r>
              <a:rPr lang="az-Latn-AZ" b="1" dirty="0"/>
              <a:t>Dr. Nuranə Süleymanova</a:t>
            </a:r>
            <a:endParaRPr lang="en-US" b="1" dirty="0"/>
          </a:p>
          <a:p>
            <a:r>
              <a:rPr lang="en-US" b="1" dirty="0"/>
              <a:t>1-st Department of Surgery, Azerbaijan Medical University</a:t>
            </a:r>
            <a:endParaRPr lang="az-Latn-AZ" b="1" dirty="0"/>
          </a:p>
        </p:txBody>
      </p:sp>
    </p:spTree>
    <p:extLst>
      <p:ext uri="{BB962C8B-B14F-4D97-AF65-F5344CB8AC3E}">
        <p14:creationId xmlns:p14="http://schemas.microsoft.com/office/powerpoint/2010/main" val="21542513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442693" y="0"/>
            <a:ext cx="5862851" cy="835878"/>
          </a:xfrm>
        </p:spPr>
        <p:txBody>
          <a:bodyPr>
            <a:noAutofit/>
          </a:bodyPr>
          <a:lstStyle/>
          <a:p>
            <a:r>
              <a:rPr lang="en-US" dirty="0"/>
              <a:t>How is it defined?</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sz="half" idx="1"/>
          </p:nvPr>
        </p:nvSpPr>
        <p:spPr>
          <a:xfrm>
            <a:off x="280416" y="1133856"/>
            <a:ext cx="5227320" cy="5047488"/>
          </a:xfrm>
        </p:spPr>
        <p:txBody>
          <a:bodyPr>
            <a:normAutofit/>
          </a:bodyPr>
          <a:lstStyle/>
          <a:p>
            <a:pPr marL="0" indent="0">
              <a:buNone/>
            </a:pPr>
            <a:r>
              <a:rPr lang="en-US" sz="2400" b="1" i="1" dirty="0">
                <a:solidFill>
                  <a:srgbClr val="002060"/>
                </a:solidFill>
              </a:rPr>
              <a:t>Pathologies that cause long-term stasis in the vessels are gathered under a common name and named as follows:</a:t>
            </a:r>
            <a:endParaRPr lang="az-Latn-AZ" sz="2400" b="1" i="1" dirty="0">
              <a:solidFill>
                <a:srgbClr val="002060"/>
              </a:solidFill>
            </a:endParaRPr>
          </a:p>
          <a:p>
            <a:pPr marL="0" indent="0">
              <a:buNone/>
            </a:pPr>
            <a:endParaRPr lang="az-Latn-AZ" sz="2400" dirty="0"/>
          </a:p>
          <a:p>
            <a:pPr>
              <a:buFont typeface="Wingdings" panose="05000000000000000000" pitchFamily="2" charset="2"/>
              <a:buChar char="§"/>
            </a:pPr>
            <a:r>
              <a:rPr lang="az-Latn-AZ" b="1" dirty="0"/>
              <a:t>Chronic venous disorders</a:t>
            </a:r>
            <a:r>
              <a:rPr lang="az-Latn-AZ" dirty="0"/>
              <a:t> </a:t>
            </a:r>
          </a:p>
          <a:p>
            <a:pPr>
              <a:buFont typeface="Wingdings" panose="05000000000000000000" pitchFamily="2" charset="2"/>
              <a:buChar char="§"/>
            </a:pPr>
            <a:r>
              <a:rPr lang="az-Latn-AZ" b="1" dirty="0"/>
              <a:t>Chronic venous diseases (chronic diseases of the veins)</a:t>
            </a:r>
            <a:r>
              <a:rPr lang="az-Latn-AZ" dirty="0"/>
              <a:t> </a:t>
            </a:r>
          </a:p>
          <a:p>
            <a:pPr>
              <a:buFont typeface="Wingdings" panose="05000000000000000000" pitchFamily="2" charset="2"/>
              <a:buChar char="§"/>
            </a:pPr>
            <a:r>
              <a:rPr lang="az-Latn-AZ" b="1" dirty="0"/>
              <a:t>Chronic venous insufficiency</a:t>
            </a:r>
            <a:endParaRPr lang="az-Latn-AZ" sz="2000" dirty="0"/>
          </a:p>
        </p:txBody>
      </p:sp>
      <p:pic>
        <p:nvPicPr>
          <p:cNvPr id="10" name="Content Placeholder 9"/>
          <p:cNvPicPr>
            <a:picLocks noGrp="1" noChangeAspect="1"/>
          </p:cNvPicPr>
          <p:nvPr>
            <p:ph sz="half" idx="2"/>
          </p:nvPr>
        </p:nvPicPr>
        <p:blipFill>
          <a:blip r:embed="rId2" cstate="hqprint">
            <a:extLst>
              <a:ext uri="{28A0092B-C50C-407E-A947-70E740481C1C}">
                <a14:useLocalDpi xmlns:a14="http://schemas.microsoft.com/office/drawing/2010/main" val="0"/>
              </a:ext>
            </a:extLst>
          </a:blip>
          <a:stretch>
            <a:fillRect/>
          </a:stretch>
        </p:blipFill>
        <p:spPr>
          <a:xfrm>
            <a:off x="5679174" y="987552"/>
            <a:ext cx="6437376" cy="5357219"/>
          </a:xfrm>
        </p:spPr>
      </p:pic>
      <p:sp>
        <p:nvSpPr>
          <p:cNvPr id="4" name="TextBox 3">
            <a:extLst>
              <a:ext uri="{FF2B5EF4-FFF2-40B4-BE49-F238E27FC236}">
                <a16:creationId xmlns:a16="http://schemas.microsoft.com/office/drawing/2014/main" id="{717D2FF9-D1C0-EBF6-F0A1-6DB39E7F90B2}"/>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107519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684514" y="103517"/>
            <a:ext cx="7176539" cy="561062"/>
          </a:xfrm>
        </p:spPr>
        <p:txBody>
          <a:bodyPr>
            <a:noAutofit/>
          </a:bodyPr>
          <a:lstStyle/>
          <a:p>
            <a:r>
              <a:rPr lang="en-US" sz="2400" dirty="0"/>
              <a:t>What is the most commonly used classification?</a:t>
            </a:r>
            <a:endParaRPr lang="az-Latn-AZ" sz="2000" dirty="0"/>
          </a:p>
        </p:txBody>
      </p:sp>
      <p:sp>
        <p:nvSpPr>
          <p:cNvPr id="18" name="Oval 17"/>
          <p:cNvSpPr/>
          <p:nvPr/>
        </p:nvSpPr>
        <p:spPr>
          <a:xfrm>
            <a:off x="1243584" y="780288"/>
            <a:ext cx="9887712" cy="7924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chemeClr val="tx1">
                    <a:lumMod val="95000"/>
                    <a:lumOff val="5000"/>
                  </a:schemeClr>
                </a:solidFill>
              </a:rPr>
              <a:t>(CEAP- Clinical -Etiology-Anatomy-Pathophysiology) </a:t>
            </a:r>
            <a:endParaRPr lang="en-US" sz="2400" b="1" dirty="0">
              <a:solidFill>
                <a:schemeClr val="tx1">
                  <a:lumMod val="95000"/>
                  <a:lumOff val="5000"/>
                </a:schemeClr>
              </a:solidFill>
            </a:endParaRPr>
          </a:p>
        </p:txBody>
      </p:sp>
      <p:sp>
        <p:nvSpPr>
          <p:cNvPr id="37" name="Rectangle 36"/>
          <p:cNvSpPr/>
          <p:nvPr/>
        </p:nvSpPr>
        <p:spPr>
          <a:xfrm>
            <a:off x="318988" y="2115312"/>
            <a:ext cx="3460532" cy="42489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z-Latn-AZ" sz="2000" b="1" dirty="0">
                <a:solidFill>
                  <a:srgbClr val="7030A0"/>
                </a:solidFill>
              </a:rPr>
              <a:t>Clinical manifestations (C):</a:t>
            </a:r>
          </a:p>
          <a:p>
            <a:endParaRPr lang="en-US" dirty="0">
              <a:solidFill>
                <a:srgbClr val="7030A0"/>
              </a:solidFill>
            </a:endParaRPr>
          </a:p>
          <a:p>
            <a:r>
              <a:rPr lang="az-Latn-AZ" sz="1500" b="1" dirty="0">
                <a:solidFill>
                  <a:schemeClr val="tx1"/>
                </a:solidFill>
              </a:rPr>
              <a:t>C0</a:t>
            </a:r>
            <a:r>
              <a:rPr lang="az-Latn-AZ" sz="1500" dirty="0">
                <a:solidFill>
                  <a:schemeClr val="tx1"/>
                </a:solidFill>
              </a:rPr>
              <a:t> - no visible or palpable signs of venous disease</a:t>
            </a:r>
            <a:endParaRPr lang="en-US" sz="1500" dirty="0">
              <a:solidFill>
                <a:schemeClr val="tx1"/>
              </a:solidFill>
            </a:endParaRPr>
          </a:p>
          <a:p>
            <a:r>
              <a:rPr lang="az-Latn-AZ" sz="1500" b="1" dirty="0">
                <a:solidFill>
                  <a:schemeClr val="tx1"/>
                </a:solidFill>
              </a:rPr>
              <a:t>C1</a:t>
            </a:r>
            <a:r>
              <a:rPr lang="az-Latn-AZ" sz="1500" dirty="0">
                <a:solidFill>
                  <a:schemeClr val="tx1"/>
                </a:solidFill>
              </a:rPr>
              <a:t> – telangiectasias or reticular vessels</a:t>
            </a:r>
            <a:endParaRPr lang="en-US" sz="1500" dirty="0">
              <a:solidFill>
                <a:schemeClr val="tx1"/>
              </a:solidFill>
            </a:endParaRPr>
          </a:p>
          <a:p>
            <a:r>
              <a:rPr lang="az-Latn-AZ" sz="1500" b="1" dirty="0">
                <a:solidFill>
                  <a:schemeClr val="tx1"/>
                </a:solidFill>
              </a:rPr>
              <a:t>C2</a:t>
            </a:r>
            <a:r>
              <a:rPr lang="az-Latn-AZ" sz="1500" dirty="0">
                <a:solidFill>
                  <a:schemeClr val="tx1"/>
                </a:solidFill>
              </a:rPr>
              <a:t> – Varicose veins; diameter &gt; 3mm</a:t>
            </a:r>
            <a:endParaRPr lang="en-US" sz="1500" dirty="0">
              <a:solidFill>
                <a:schemeClr val="tx1"/>
              </a:solidFill>
            </a:endParaRPr>
          </a:p>
          <a:p>
            <a:r>
              <a:rPr lang="az-Latn-AZ" sz="1500" b="1" dirty="0">
                <a:solidFill>
                  <a:schemeClr val="tx1"/>
                </a:solidFill>
              </a:rPr>
              <a:t>C2r</a:t>
            </a:r>
            <a:r>
              <a:rPr lang="az-Latn-AZ" sz="1500" dirty="0">
                <a:solidFill>
                  <a:schemeClr val="tx1"/>
                </a:solidFill>
              </a:rPr>
              <a:t> – Recurrence of varicose veins</a:t>
            </a:r>
            <a:endParaRPr lang="en-US" sz="1500" dirty="0">
              <a:solidFill>
                <a:schemeClr val="tx1"/>
              </a:solidFill>
            </a:endParaRPr>
          </a:p>
          <a:p>
            <a:r>
              <a:rPr lang="az-Latn-AZ" sz="1500" b="1" dirty="0">
                <a:solidFill>
                  <a:schemeClr val="tx1"/>
                </a:solidFill>
              </a:rPr>
              <a:t>C3</a:t>
            </a:r>
            <a:r>
              <a:rPr lang="az-Latn-AZ" sz="1500" dirty="0">
                <a:solidFill>
                  <a:schemeClr val="tx1"/>
                </a:solidFill>
              </a:rPr>
              <a:t> – edema</a:t>
            </a:r>
            <a:endParaRPr lang="en-US" sz="1500" dirty="0">
              <a:solidFill>
                <a:schemeClr val="tx1"/>
              </a:solidFill>
            </a:endParaRPr>
          </a:p>
          <a:p>
            <a:r>
              <a:rPr lang="az-Latn-AZ" sz="1500" b="1" dirty="0">
                <a:solidFill>
                  <a:schemeClr val="tx1"/>
                </a:solidFill>
              </a:rPr>
              <a:t>C4</a:t>
            </a:r>
            <a:r>
              <a:rPr lang="az-Latn-AZ" sz="1500" dirty="0">
                <a:solidFill>
                  <a:schemeClr val="tx1"/>
                </a:solidFill>
              </a:rPr>
              <a:t> – secondary skin and subcutaneous tissue changes:</a:t>
            </a:r>
            <a:endParaRPr lang="en-US" sz="1500" dirty="0">
              <a:solidFill>
                <a:schemeClr val="tx1"/>
              </a:solidFill>
            </a:endParaRPr>
          </a:p>
          <a:p>
            <a:r>
              <a:rPr lang="az-Latn-AZ" sz="1500" b="1" dirty="0">
                <a:solidFill>
                  <a:schemeClr val="tx1"/>
                </a:solidFill>
              </a:rPr>
              <a:t>C4a</a:t>
            </a:r>
            <a:r>
              <a:rPr lang="az-Latn-AZ" sz="1500" dirty="0">
                <a:solidFill>
                  <a:schemeClr val="tx1"/>
                </a:solidFill>
              </a:rPr>
              <a:t> - pigmentation or eczema</a:t>
            </a:r>
            <a:endParaRPr lang="en-US" sz="1500" dirty="0">
              <a:solidFill>
                <a:schemeClr val="tx1"/>
              </a:solidFill>
            </a:endParaRPr>
          </a:p>
          <a:p>
            <a:r>
              <a:rPr lang="az-Latn-AZ" sz="1500" b="1" dirty="0">
                <a:solidFill>
                  <a:schemeClr val="tx1"/>
                </a:solidFill>
              </a:rPr>
              <a:t>C4b</a:t>
            </a:r>
            <a:r>
              <a:rPr lang="az-Latn-AZ" sz="1500" dirty="0">
                <a:solidFill>
                  <a:schemeClr val="tx1"/>
                </a:solidFill>
              </a:rPr>
              <a:t>- lipodermatosclerosis or white scars (atrophy blanche)</a:t>
            </a:r>
            <a:endParaRPr lang="en-US" sz="1500" dirty="0">
              <a:solidFill>
                <a:schemeClr val="tx1"/>
              </a:solidFill>
            </a:endParaRPr>
          </a:p>
          <a:p>
            <a:r>
              <a:rPr lang="az-Latn-AZ" sz="1500" b="1" dirty="0">
                <a:solidFill>
                  <a:schemeClr val="tx1"/>
                </a:solidFill>
              </a:rPr>
              <a:t>C4c</a:t>
            </a:r>
            <a:r>
              <a:rPr lang="az-Latn-AZ" sz="1500" dirty="0">
                <a:solidFill>
                  <a:schemeClr val="tx1"/>
                </a:solidFill>
              </a:rPr>
              <a:t>- phlebectatic crown</a:t>
            </a:r>
            <a:endParaRPr lang="en-US" sz="1500" dirty="0">
              <a:solidFill>
                <a:schemeClr val="tx1"/>
              </a:solidFill>
            </a:endParaRPr>
          </a:p>
          <a:p>
            <a:r>
              <a:rPr lang="az-Latn-AZ" sz="1500" b="1" dirty="0">
                <a:solidFill>
                  <a:schemeClr val="tx1"/>
                </a:solidFill>
              </a:rPr>
              <a:t>C5</a:t>
            </a:r>
            <a:r>
              <a:rPr lang="az-Latn-AZ" sz="1500" dirty="0">
                <a:solidFill>
                  <a:schemeClr val="tx1"/>
                </a:solidFill>
              </a:rPr>
              <a:t> – Healed venous ulcer</a:t>
            </a:r>
            <a:endParaRPr lang="en-US" sz="1500" dirty="0">
              <a:solidFill>
                <a:schemeClr val="tx1"/>
              </a:solidFill>
            </a:endParaRPr>
          </a:p>
          <a:p>
            <a:r>
              <a:rPr lang="az-Latn-AZ" sz="1500" b="1" dirty="0">
                <a:solidFill>
                  <a:schemeClr val="tx1"/>
                </a:solidFill>
              </a:rPr>
              <a:t>C6</a:t>
            </a:r>
            <a:r>
              <a:rPr lang="az-Latn-AZ" sz="1500" dirty="0">
                <a:solidFill>
                  <a:schemeClr val="tx1"/>
                </a:solidFill>
              </a:rPr>
              <a:t> – Active venous ulcer</a:t>
            </a:r>
            <a:endParaRPr lang="en-US" sz="1500" dirty="0">
              <a:solidFill>
                <a:schemeClr val="tx1"/>
              </a:solidFill>
            </a:endParaRPr>
          </a:p>
          <a:p>
            <a:r>
              <a:rPr lang="az-Latn-AZ" sz="1500" b="1" dirty="0">
                <a:solidFill>
                  <a:schemeClr val="tx1"/>
                </a:solidFill>
              </a:rPr>
              <a:t>C6r</a:t>
            </a:r>
            <a:r>
              <a:rPr lang="az-Latn-AZ" sz="1500" dirty="0">
                <a:solidFill>
                  <a:schemeClr val="tx1"/>
                </a:solidFill>
              </a:rPr>
              <a:t> – Recurrent (recurrent) venous ulcer</a:t>
            </a:r>
            <a:endParaRPr lang="en-US" sz="1500" dirty="0">
              <a:solidFill>
                <a:schemeClr val="tx1"/>
              </a:solidFill>
            </a:endParaRPr>
          </a:p>
        </p:txBody>
      </p:sp>
      <p:sp>
        <p:nvSpPr>
          <p:cNvPr id="39" name="Rectangle 38"/>
          <p:cNvSpPr/>
          <p:nvPr/>
        </p:nvSpPr>
        <p:spPr>
          <a:xfrm>
            <a:off x="4152533" y="2572512"/>
            <a:ext cx="2369134" cy="329183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z-Latn-AZ" b="1" dirty="0">
                <a:solidFill>
                  <a:srgbClr val="7030A0"/>
                </a:solidFill>
              </a:rPr>
              <a:t>Etiological (E):</a:t>
            </a:r>
          </a:p>
          <a:p>
            <a:endParaRPr lang="en-US" sz="1600" dirty="0">
              <a:solidFill>
                <a:srgbClr val="7030A0"/>
              </a:solidFill>
            </a:endParaRPr>
          </a:p>
          <a:p>
            <a:r>
              <a:rPr lang="az-Latn-AZ" sz="1500" b="1" dirty="0">
                <a:solidFill>
                  <a:schemeClr val="tx1"/>
                </a:solidFill>
              </a:rPr>
              <a:t>Ep</a:t>
            </a:r>
            <a:r>
              <a:rPr lang="az-Latn-AZ" sz="1500" dirty="0">
                <a:solidFill>
                  <a:schemeClr val="tx1"/>
                </a:solidFill>
              </a:rPr>
              <a:t> - primary disease</a:t>
            </a:r>
            <a:endParaRPr lang="en-US" sz="1500" dirty="0">
              <a:solidFill>
                <a:schemeClr val="tx1"/>
              </a:solidFill>
            </a:endParaRPr>
          </a:p>
          <a:p>
            <a:r>
              <a:rPr lang="az-Latn-AZ" sz="1500" b="1" dirty="0">
                <a:solidFill>
                  <a:schemeClr val="tx1"/>
                </a:solidFill>
              </a:rPr>
              <a:t>Es</a:t>
            </a:r>
            <a:r>
              <a:rPr lang="az-Latn-AZ" sz="1500" dirty="0">
                <a:solidFill>
                  <a:schemeClr val="tx1"/>
                </a:solidFill>
              </a:rPr>
              <a:t> - secondary (postthrombotic, trauma)</a:t>
            </a:r>
            <a:endParaRPr lang="en-US" sz="1500" dirty="0">
              <a:solidFill>
                <a:schemeClr val="tx1"/>
              </a:solidFill>
            </a:endParaRPr>
          </a:p>
          <a:p>
            <a:r>
              <a:rPr lang="az-Latn-AZ" sz="1500" b="1" dirty="0">
                <a:solidFill>
                  <a:schemeClr val="tx1"/>
                </a:solidFill>
              </a:rPr>
              <a:t>Esi</a:t>
            </a:r>
            <a:r>
              <a:rPr lang="az-Latn-AZ" sz="1500" dirty="0">
                <a:solidFill>
                  <a:schemeClr val="tx1"/>
                </a:solidFill>
              </a:rPr>
              <a:t> - secondary intravenous disease</a:t>
            </a:r>
            <a:endParaRPr lang="en-US" sz="1500" dirty="0">
              <a:solidFill>
                <a:schemeClr val="tx1"/>
              </a:solidFill>
            </a:endParaRPr>
          </a:p>
          <a:p>
            <a:r>
              <a:rPr lang="az-Latn-AZ" sz="1500" b="1" dirty="0">
                <a:solidFill>
                  <a:schemeClr val="tx1"/>
                </a:solidFill>
              </a:rPr>
              <a:t>Ese</a:t>
            </a:r>
            <a:r>
              <a:rPr lang="az-Latn-AZ" sz="1500" dirty="0">
                <a:solidFill>
                  <a:schemeClr val="tx1"/>
                </a:solidFill>
              </a:rPr>
              <a:t> - secondary extravenous disease</a:t>
            </a:r>
            <a:endParaRPr lang="en-US" sz="1500" dirty="0">
              <a:solidFill>
                <a:schemeClr val="tx1"/>
              </a:solidFill>
            </a:endParaRPr>
          </a:p>
          <a:p>
            <a:r>
              <a:rPr lang="az-Latn-AZ" sz="1500" b="1" dirty="0">
                <a:solidFill>
                  <a:schemeClr val="tx1"/>
                </a:solidFill>
              </a:rPr>
              <a:t>Ec</a:t>
            </a:r>
            <a:r>
              <a:rPr lang="az-Latn-AZ" sz="1500" dirty="0">
                <a:solidFill>
                  <a:schemeClr val="tx1"/>
                </a:solidFill>
              </a:rPr>
              <a:t>- is a congenital disease</a:t>
            </a:r>
            <a:endParaRPr lang="en-US" sz="1500" dirty="0">
              <a:solidFill>
                <a:schemeClr val="tx1"/>
              </a:solidFill>
            </a:endParaRPr>
          </a:p>
          <a:p>
            <a:r>
              <a:rPr lang="az-Latn-AZ" sz="1500" b="1" dirty="0">
                <a:solidFill>
                  <a:schemeClr val="tx1"/>
                </a:solidFill>
              </a:rPr>
              <a:t>En</a:t>
            </a:r>
            <a:r>
              <a:rPr lang="az-Latn-AZ" sz="1500" dirty="0">
                <a:solidFill>
                  <a:schemeClr val="tx1"/>
                </a:solidFill>
              </a:rPr>
              <a:t> -it is not possible to determine the etiological factor.</a:t>
            </a:r>
            <a:endParaRPr lang="en-US" sz="1500" dirty="0">
              <a:solidFill>
                <a:schemeClr val="tx1"/>
              </a:solidFill>
            </a:endParaRPr>
          </a:p>
        </p:txBody>
      </p:sp>
      <p:sp>
        <p:nvSpPr>
          <p:cNvPr id="45" name="Rectangle 44"/>
          <p:cNvSpPr/>
          <p:nvPr/>
        </p:nvSpPr>
        <p:spPr>
          <a:xfrm>
            <a:off x="6957530" y="2593848"/>
            <a:ext cx="2247429" cy="329183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z-Latn-AZ" b="1" dirty="0">
                <a:solidFill>
                  <a:srgbClr val="7030A0"/>
                </a:solidFill>
              </a:rPr>
              <a:t>Anatomical region (A):</a:t>
            </a:r>
            <a:endParaRPr lang="en-US" dirty="0">
              <a:solidFill>
                <a:srgbClr val="7030A0"/>
              </a:solidFill>
            </a:endParaRPr>
          </a:p>
          <a:p>
            <a:r>
              <a:rPr lang="az-Latn-AZ" b="1" dirty="0">
                <a:solidFill>
                  <a:schemeClr val="tx1"/>
                </a:solidFill>
              </a:rPr>
              <a:t>As</a:t>
            </a:r>
            <a:r>
              <a:rPr lang="az-Latn-AZ" dirty="0">
                <a:solidFill>
                  <a:schemeClr val="tx1"/>
                </a:solidFill>
              </a:rPr>
              <a:t>- superficial veins</a:t>
            </a:r>
            <a:endParaRPr lang="en-US" dirty="0">
              <a:solidFill>
                <a:schemeClr val="tx1"/>
              </a:solidFill>
            </a:endParaRPr>
          </a:p>
          <a:p>
            <a:r>
              <a:rPr lang="az-Latn-AZ" b="1" dirty="0">
                <a:solidFill>
                  <a:schemeClr val="tx1"/>
                </a:solidFill>
              </a:rPr>
              <a:t>Ad</a:t>
            </a:r>
            <a:r>
              <a:rPr lang="az-Latn-AZ" dirty="0">
                <a:solidFill>
                  <a:schemeClr val="tx1"/>
                </a:solidFill>
              </a:rPr>
              <a:t> -deep veins</a:t>
            </a:r>
            <a:endParaRPr lang="en-US" dirty="0">
              <a:solidFill>
                <a:schemeClr val="tx1"/>
              </a:solidFill>
            </a:endParaRPr>
          </a:p>
          <a:p>
            <a:r>
              <a:rPr lang="az-Latn-AZ" b="1" dirty="0">
                <a:solidFill>
                  <a:schemeClr val="tx1"/>
                </a:solidFill>
              </a:rPr>
              <a:t>Ap</a:t>
            </a:r>
            <a:r>
              <a:rPr lang="az-Latn-AZ" dirty="0">
                <a:solidFill>
                  <a:schemeClr val="tx1"/>
                </a:solidFill>
              </a:rPr>
              <a:t>- perforating veins</a:t>
            </a:r>
            <a:endParaRPr lang="en-US" dirty="0">
              <a:solidFill>
                <a:schemeClr val="tx1"/>
              </a:solidFill>
            </a:endParaRPr>
          </a:p>
          <a:p>
            <a:r>
              <a:rPr lang="az-Latn-AZ" b="1" dirty="0">
                <a:solidFill>
                  <a:schemeClr val="tx1"/>
                </a:solidFill>
              </a:rPr>
              <a:t>An</a:t>
            </a:r>
            <a:r>
              <a:rPr lang="az-Latn-AZ" dirty="0">
                <a:solidFill>
                  <a:schemeClr val="tx1"/>
                </a:solidFill>
              </a:rPr>
              <a:t> – it is impossible to determine the localization of changes in the </a:t>
            </a:r>
            <a:r>
              <a:rPr lang="az-Latn-AZ" dirty="0"/>
              <a:t>venous system.</a:t>
            </a:r>
            <a:endParaRPr lang="en-US" dirty="0"/>
          </a:p>
        </p:txBody>
      </p:sp>
      <p:sp>
        <p:nvSpPr>
          <p:cNvPr id="46" name="Rectangle 45"/>
          <p:cNvSpPr/>
          <p:nvPr/>
        </p:nvSpPr>
        <p:spPr>
          <a:xfrm>
            <a:off x="9523005" y="2115312"/>
            <a:ext cx="2388579" cy="374903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z-Latn-AZ" b="1" dirty="0">
                <a:solidFill>
                  <a:srgbClr val="7030A0"/>
                </a:solidFill>
              </a:rPr>
              <a:t>Pathophysiological mechanism (P)</a:t>
            </a:r>
            <a:endParaRPr lang="en-US" dirty="0">
              <a:solidFill>
                <a:srgbClr val="7030A0"/>
              </a:solidFill>
            </a:endParaRPr>
          </a:p>
          <a:p>
            <a:r>
              <a:rPr lang="az-Latn-AZ" b="1" dirty="0">
                <a:solidFill>
                  <a:schemeClr val="tx1"/>
                </a:solidFill>
              </a:rPr>
              <a:t>Pr</a:t>
            </a:r>
            <a:r>
              <a:rPr lang="az-Latn-AZ" dirty="0">
                <a:solidFill>
                  <a:schemeClr val="tx1"/>
                </a:solidFill>
              </a:rPr>
              <a:t> - reflux</a:t>
            </a:r>
            <a:endParaRPr lang="en-US" dirty="0">
              <a:solidFill>
                <a:schemeClr val="tx1"/>
              </a:solidFill>
            </a:endParaRPr>
          </a:p>
          <a:p>
            <a:r>
              <a:rPr lang="az-Latn-AZ" b="1" dirty="0">
                <a:solidFill>
                  <a:schemeClr val="tx1"/>
                </a:solidFill>
              </a:rPr>
              <a:t>Po</a:t>
            </a:r>
            <a:r>
              <a:rPr lang="az-Latn-AZ" dirty="0">
                <a:solidFill>
                  <a:schemeClr val="tx1"/>
                </a:solidFill>
              </a:rPr>
              <a:t> – occlusion</a:t>
            </a:r>
            <a:endParaRPr lang="en-US" dirty="0">
              <a:solidFill>
                <a:schemeClr val="tx1"/>
              </a:solidFill>
            </a:endParaRPr>
          </a:p>
          <a:p>
            <a:r>
              <a:rPr lang="az-Latn-AZ" b="1" dirty="0">
                <a:solidFill>
                  <a:schemeClr val="tx1"/>
                </a:solidFill>
              </a:rPr>
              <a:t>Pr,o</a:t>
            </a:r>
            <a:r>
              <a:rPr lang="az-Latn-AZ" dirty="0">
                <a:solidFill>
                  <a:schemeClr val="tx1"/>
                </a:solidFill>
              </a:rPr>
              <a:t> – reflux and occlusion</a:t>
            </a:r>
            <a:endParaRPr lang="en-US" dirty="0">
              <a:solidFill>
                <a:schemeClr val="tx1"/>
              </a:solidFill>
            </a:endParaRPr>
          </a:p>
          <a:p>
            <a:r>
              <a:rPr lang="az-Latn-AZ" b="1" dirty="0">
                <a:solidFill>
                  <a:schemeClr val="tx1"/>
                </a:solidFill>
              </a:rPr>
              <a:t>Pn</a:t>
            </a:r>
            <a:r>
              <a:rPr lang="az-Latn-AZ" dirty="0">
                <a:solidFill>
                  <a:schemeClr val="tx1"/>
                </a:solidFill>
              </a:rPr>
              <a:t> – it is not possible to determine the pathophysiological changes in the venous system.</a:t>
            </a:r>
            <a:endParaRPr lang="en-US" sz="1600" dirty="0">
              <a:solidFill>
                <a:schemeClr val="tx1"/>
              </a:solidFill>
            </a:endParaRPr>
          </a:p>
        </p:txBody>
      </p:sp>
      <p:cxnSp>
        <p:nvCxnSpPr>
          <p:cNvPr id="11" name="Elbow Connector 10"/>
          <p:cNvCxnSpPr>
            <a:stCxn id="18" idx="5"/>
            <a:endCxn id="45" idx="0"/>
          </p:cNvCxnSpPr>
          <p:nvPr/>
        </p:nvCxnSpPr>
        <p:spPr>
          <a:xfrm rot="5400000">
            <a:off x="8313692" y="1224266"/>
            <a:ext cx="1137136" cy="1602029"/>
          </a:xfrm>
          <a:prstGeom prst="bent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a:stCxn id="18" idx="4"/>
            <a:endCxn id="39" idx="0"/>
          </p:cNvCxnSpPr>
          <p:nvPr/>
        </p:nvCxnSpPr>
        <p:spPr>
          <a:xfrm rot="5400000">
            <a:off x="5262398" y="1647470"/>
            <a:ext cx="999744" cy="850340"/>
          </a:xfrm>
          <a:prstGeom prst="bent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16"/>
          <p:cNvCxnSpPr>
            <a:stCxn id="18" idx="2"/>
            <a:endCxn id="37" idx="0"/>
          </p:cNvCxnSpPr>
          <p:nvPr/>
        </p:nvCxnSpPr>
        <p:spPr>
          <a:xfrm rot="10800000" flipH="1" flipV="1">
            <a:off x="1243584" y="1176528"/>
            <a:ext cx="805670" cy="938784"/>
          </a:xfrm>
          <a:prstGeom prst="bentConnector4">
            <a:avLst>
              <a:gd name="adj1" fmla="val -28374"/>
              <a:gd name="adj2" fmla="val 71104"/>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Elbow Connector 22"/>
          <p:cNvCxnSpPr>
            <a:stCxn id="18" idx="6"/>
            <a:endCxn id="46" idx="0"/>
          </p:cNvCxnSpPr>
          <p:nvPr/>
        </p:nvCxnSpPr>
        <p:spPr>
          <a:xfrm flipH="1">
            <a:off x="10717295" y="1176528"/>
            <a:ext cx="414001" cy="938784"/>
          </a:xfrm>
          <a:prstGeom prst="bentConnector4">
            <a:avLst>
              <a:gd name="adj1" fmla="val -55217"/>
              <a:gd name="adj2" fmla="val 71104"/>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B6B4D318-4BFD-9494-A23E-F6A21B146EF8}"/>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654378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47749" y="0"/>
            <a:ext cx="6908315" cy="487910"/>
          </a:xfrm>
          <a:prstGeom prst="rect">
            <a:avLst/>
          </a:prstGeom>
        </p:spPr>
        <p:txBody>
          <a:bodyPr>
            <a:noAutofit/>
          </a:bodyPr>
          <a:lstStyle/>
          <a:p>
            <a:r>
              <a:rPr lang="en-US" sz="2800" dirty="0"/>
              <a:t>What are the main causes and risk factors?</a:t>
            </a:r>
            <a:endParaRPr lang="az-Latn-AZ" sz="2000" dirty="0"/>
          </a:p>
        </p:txBody>
      </p:sp>
      <p:sp>
        <p:nvSpPr>
          <p:cNvPr id="15" name="Content Placeholder 14"/>
          <p:cNvSpPr>
            <a:spLocks noGrp="1"/>
          </p:cNvSpPr>
          <p:nvPr>
            <p:ph idx="1"/>
          </p:nvPr>
        </p:nvSpPr>
        <p:spPr>
          <a:xfrm>
            <a:off x="838200" y="963168"/>
            <a:ext cx="10515600" cy="5213795"/>
          </a:xfrm>
        </p:spPr>
        <p:txBody>
          <a:bodyPr>
            <a:normAutofit fontScale="92500" lnSpcReduction="20000"/>
          </a:bodyPr>
          <a:lstStyle/>
          <a:p>
            <a:pPr marL="0" indent="0">
              <a:buNone/>
            </a:pPr>
            <a:endParaRPr lang="en-US" dirty="0"/>
          </a:p>
          <a:p>
            <a:r>
              <a:rPr lang="az-Latn-AZ" b="1" dirty="0"/>
              <a:t>Advanced age,</a:t>
            </a:r>
          </a:p>
          <a:p>
            <a:r>
              <a:rPr lang="az-Latn-AZ" b="1" dirty="0"/>
              <a:t>Female gender, </a:t>
            </a:r>
          </a:p>
          <a:p>
            <a:r>
              <a:rPr lang="az-Latn-AZ" b="1" dirty="0"/>
              <a:t>Family history of venous disease, </a:t>
            </a:r>
          </a:p>
          <a:p>
            <a:r>
              <a:rPr lang="az-Latn-AZ" b="1" dirty="0"/>
              <a:t>Connective tissue weakness, </a:t>
            </a:r>
          </a:p>
          <a:p>
            <a:r>
              <a:rPr lang="az-Latn-AZ" b="1" dirty="0"/>
              <a:t>Prolonged standing, </a:t>
            </a:r>
          </a:p>
          <a:p>
            <a:r>
              <a:rPr lang="az-Latn-AZ" b="1" dirty="0"/>
              <a:t>Obesity,</a:t>
            </a:r>
          </a:p>
          <a:p>
            <a:r>
              <a:rPr lang="az-Latn-AZ" b="1" dirty="0"/>
              <a:t>Smoking, </a:t>
            </a:r>
          </a:p>
          <a:p>
            <a:r>
              <a:rPr lang="az-Latn-AZ" b="1" dirty="0"/>
              <a:t>Trauma,</a:t>
            </a:r>
          </a:p>
          <a:p>
            <a:r>
              <a:rPr lang="az-Latn-AZ" b="1" dirty="0"/>
              <a:t>Deep vein thrombosis,</a:t>
            </a:r>
          </a:p>
          <a:p>
            <a:r>
              <a:rPr lang="az-Latn-AZ" b="1" dirty="0"/>
              <a:t>High estrogen levels,</a:t>
            </a:r>
          </a:p>
          <a:p>
            <a:r>
              <a:rPr lang="az-Latn-AZ" b="1" dirty="0"/>
              <a:t>Multiple births and some congenital conditions are the </a:t>
            </a:r>
            <a:r>
              <a:rPr lang="az-Latn-AZ" b="1" dirty="0">
                <a:solidFill>
                  <a:srgbClr val="FF0000"/>
                </a:solidFill>
              </a:rPr>
              <a:t>main risk factors.</a:t>
            </a:r>
            <a:endParaRPr lang="en-US" b="1" dirty="0">
              <a:solidFill>
                <a:srgbClr val="FF0000"/>
              </a:solidFill>
            </a:endParaRPr>
          </a:p>
        </p:txBody>
      </p:sp>
      <p:sp>
        <p:nvSpPr>
          <p:cNvPr id="3" name="TextBox 2">
            <a:extLst>
              <a:ext uri="{FF2B5EF4-FFF2-40B4-BE49-F238E27FC236}">
                <a16:creationId xmlns:a16="http://schemas.microsoft.com/office/drawing/2014/main" id="{48702973-6768-0BE8-E993-9CD4EB3E82F1}"/>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1847406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BACEE6-D3F0-E18B-E5EE-5ECCB85D6E7E}"/>
              </a:ext>
            </a:extLst>
          </p:cNvPr>
          <p:cNvSpPr txBox="1"/>
          <p:nvPr/>
        </p:nvSpPr>
        <p:spPr>
          <a:xfrm>
            <a:off x="3681984" y="70815"/>
            <a:ext cx="5352288" cy="400110"/>
          </a:xfrm>
          <a:prstGeom prst="rect">
            <a:avLst/>
          </a:prstGeom>
          <a:noFill/>
        </p:spPr>
        <p:txBody>
          <a:bodyPr wrap="square" rtlCol="0">
            <a:spAutoFit/>
          </a:bodyPr>
          <a:lstStyle/>
          <a:p>
            <a:pPr algn="ctr"/>
            <a:r>
              <a:rPr lang="en-US" sz="2000" b="1" dirty="0">
                <a:solidFill>
                  <a:srgbClr val="7030A0"/>
                </a:solidFill>
              </a:rPr>
              <a:t>What is the main </a:t>
            </a:r>
            <a:r>
              <a:rPr lang="en-US" sz="2000" b="1" dirty="0" err="1">
                <a:solidFill>
                  <a:srgbClr val="7030A0"/>
                </a:solidFill>
              </a:rPr>
              <a:t>pathogenetic</a:t>
            </a:r>
            <a:r>
              <a:rPr lang="en-US" sz="2000" b="1" dirty="0">
                <a:solidFill>
                  <a:srgbClr val="7030A0"/>
                </a:solidFill>
              </a:rPr>
              <a:t> mechanism?</a:t>
            </a:r>
            <a:endParaRPr lang="az-Latn-AZ" sz="2800" b="1" dirty="0">
              <a:solidFill>
                <a:srgbClr val="7030A0"/>
              </a:solidFill>
            </a:endParaRPr>
          </a:p>
        </p:txBody>
      </p:sp>
      <p:sp>
        <p:nvSpPr>
          <p:cNvPr id="22" name="Rectangle 21"/>
          <p:cNvSpPr/>
          <p:nvPr/>
        </p:nvSpPr>
        <p:spPr>
          <a:xfrm>
            <a:off x="633984" y="3261223"/>
            <a:ext cx="3986784" cy="707886"/>
          </a:xfrm>
          <a:prstGeom prst="rect">
            <a:avLst/>
          </a:prstGeom>
          <a:solidFill>
            <a:schemeClr val="bg1">
              <a:lumMod val="95000"/>
            </a:schemeClr>
          </a:solidFill>
        </p:spPr>
        <p:txBody>
          <a:bodyPr wrap="square">
            <a:spAutoFit/>
          </a:bodyPr>
          <a:lstStyle/>
          <a:p>
            <a:r>
              <a:rPr lang="az-Latn-AZ" sz="2000" b="1" dirty="0">
                <a:solidFill>
                  <a:srgbClr val="C00000"/>
                </a:solidFill>
              </a:rPr>
              <a:t>Macrovascular</a:t>
            </a:r>
            <a:r>
              <a:rPr lang="az-Latn-AZ" sz="2000" b="1" dirty="0"/>
              <a:t> venous stasis (venous hypertension) </a:t>
            </a:r>
            <a:endParaRPr lang="en-US" sz="2400" b="1" dirty="0"/>
          </a:p>
        </p:txBody>
      </p:sp>
      <p:sp>
        <p:nvSpPr>
          <p:cNvPr id="24" name="Rectangle 23"/>
          <p:cNvSpPr/>
          <p:nvPr/>
        </p:nvSpPr>
        <p:spPr>
          <a:xfrm>
            <a:off x="5370696" y="3261223"/>
            <a:ext cx="3468504" cy="400110"/>
          </a:xfrm>
          <a:prstGeom prst="rect">
            <a:avLst/>
          </a:prstGeom>
          <a:solidFill>
            <a:schemeClr val="bg1">
              <a:lumMod val="95000"/>
            </a:schemeClr>
          </a:solidFill>
        </p:spPr>
        <p:txBody>
          <a:bodyPr wrap="square">
            <a:spAutoFit/>
          </a:bodyPr>
          <a:lstStyle/>
          <a:p>
            <a:r>
              <a:rPr lang="az-Latn-AZ" sz="2000" b="1" dirty="0">
                <a:solidFill>
                  <a:srgbClr val="C00000"/>
                </a:solidFill>
              </a:rPr>
              <a:t>Microvascular</a:t>
            </a:r>
            <a:r>
              <a:rPr lang="az-Latn-AZ" b="1" dirty="0"/>
              <a:t> </a:t>
            </a:r>
            <a:r>
              <a:rPr lang="az-Latn-AZ" sz="2000" b="1" dirty="0"/>
              <a:t>venous damage</a:t>
            </a:r>
            <a:r>
              <a:rPr lang="az-Latn-AZ" sz="2000" b="1" dirty="0">
                <a:latin typeface="Calibri" panose="020F0502020204030204" pitchFamily="34" charset="0"/>
                <a:ea typeface="Calibri" panose="020F0502020204030204" pitchFamily="34" charset="0"/>
                <a:cs typeface="Calibri" panose="020F0502020204030204" pitchFamily="34" charset="0"/>
              </a:rPr>
              <a:t> </a:t>
            </a:r>
            <a:endParaRPr lang="en-US" b="1" dirty="0"/>
          </a:p>
        </p:txBody>
      </p:sp>
      <p:sp>
        <p:nvSpPr>
          <p:cNvPr id="25" name="Rectangle 24"/>
          <p:cNvSpPr/>
          <p:nvPr/>
        </p:nvSpPr>
        <p:spPr>
          <a:xfrm>
            <a:off x="9266988" y="2742147"/>
            <a:ext cx="2704487" cy="3416320"/>
          </a:xfrm>
          <a:prstGeom prst="rect">
            <a:avLst/>
          </a:prstGeom>
        </p:spPr>
        <p:txBody>
          <a:bodyPr wrap="square">
            <a:spAutoFit/>
          </a:bodyPr>
          <a:lstStyle/>
          <a:p>
            <a:pPr marL="285750" indent="-285750">
              <a:buFont typeface="Wingdings" panose="05000000000000000000" pitchFamily="2" charset="2"/>
              <a:buChar char="§"/>
            </a:pPr>
            <a:r>
              <a:rPr lang="az-Latn-AZ" b="1" dirty="0"/>
              <a:t>Venous ischemia,</a:t>
            </a:r>
          </a:p>
          <a:p>
            <a:pPr marL="285750" indent="-285750">
              <a:buFont typeface="Wingdings" panose="05000000000000000000" pitchFamily="2" charset="2"/>
              <a:buChar char="§"/>
            </a:pPr>
            <a:r>
              <a:rPr lang="az-Latn-AZ" b="1" dirty="0"/>
              <a:t> Edema,</a:t>
            </a:r>
          </a:p>
          <a:p>
            <a:pPr marL="285750" indent="-285750">
              <a:buFont typeface="Wingdings" panose="05000000000000000000" pitchFamily="2" charset="2"/>
              <a:buChar char="§"/>
            </a:pPr>
            <a:r>
              <a:rPr lang="az-Latn-AZ" b="1" dirty="0"/>
              <a:t> İnflammation, </a:t>
            </a:r>
          </a:p>
          <a:p>
            <a:pPr marL="285750" indent="-285750">
              <a:buFont typeface="Wingdings" panose="05000000000000000000" pitchFamily="2" charset="2"/>
              <a:buChar char="§"/>
            </a:pPr>
            <a:r>
              <a:rPr lang="az-Latn-AZ" b="1" dirty="0"/>
              <a:t>Extravasation (transendothelial infiltration of protein and other blood components), </a:t>
            </a:r>
          </a:p>
          <a:p>
            <a:pPr marL="285750" indent="-285750">
              <a:buFont typeface="Wingdings" panose="05000000000000000000" pitchFamily="2" charset="2"/>
              <a:buChar char="§"/>
            </a:pPr>
            <a:r>
              <a:rPr lang="az-Latn-AZ" b="1" dirty="0"/>
              <a:t>İnduration, </a:t>
            </a:r>
          </a:p>
          <a:p>
            <a:pPr marL="285750" indent="-285750">
              <a:buFont typeface="Wingdings" panose="05000000000000000000" pitchFamily="2" charset="2"/>
              <a:buChar char="§"/>
            </a:pPr>
            <a:r>
              <a:rPr lang="az-Latn-AZ" b="1" dirty="0"/>
              <a:t>Pigmentation,</a:t>
            </a:r>
          </a:p>
          <a:p>
            <a:pPr marL="285750" indent="-285750">
              <a:buFont typeface="Wingdings" panose="05000000000000000000" pitchFamily="2" charset="2"/>
              <a:buChar char="§"/>
            </a:pPr>
            <a:r>
              <a:rPr lang="az-Latn-AZ" b="1" dirty="0"/>
              <a:t>Fibrosis and sclerosis,</a:t>
            </a:r>
          </a:p>
          <a:p>
            <a:pPr marL="285750" indent="-285750">
              <a:buFont typeface="Wingdings" panose="05000000000000000000" pitchFamily="2" charset="2"/>
              <a:buChar char="§"/>
            </a:pPr>
            <a:r>
              <a:rPr lang="az-Latn-AZ" b="1" dirty="0"/>
              <a:t>Ulceration</a:t>
            </a:r>
            <a:endParaRPr lang="en-US" b="1" dirty="0"/>
          </a:p>
        </p:txBody>
      </p:sp>
      <p:sp>
        <p:nvSpPr>
          <p:cNvPr id="26" name="Rectangle 25"/>
          <p:cNvSpPr/>
          <p:nvPr/>
        </p:nvSpPr>
        <p:spPr>
          <a:xfrm>
            <a:off x="633984" y="890171"/>
            <a:ext cx="6096000" cy="1323439"/>
          </a:xfrm>
          <a:prstGeom prst="rect">
            <a:avLst/>
          </a:prstGeom>
        </p:spPr>
        <p:txBody>
          <a:bodyPr>
            <a:spAutoFit/>
          </a:bodyPr>
          <a:lstStyle/>
          <a:p>
            <a:pPr marL="285750" lvl="0" indent="-285750">
              <a:buFont typeface="Wingdings" panose="05000000000000000000" pitchFamily="2" charset="2"/>
              <a:buChar char="§"/>
            </a:pPr>
            <a:r>
              <a:rPr lang="az-Latn-AZ" sz="1600" b="1" dirty="0"/>
              <a:t>V</a:t>
            </a:r>
            <a:r>
              <a:rPr lang="ru-RU" sz="1600" b="1" dirty="0"/>
              <a:t>alve insufficiency and reflux.</a:t>
            </a:r>
            <a:endParaRPr lang="en-US" sz="1600" b="1" dirty="0"/>
          </a:p>
          <a:p>
            <a:pPr marL="285750" lvl="0" indent="-285750">
              <a:buFont typeface="Wingdings" panose="05000000000000000000" pitchFamily="2" charset="2"/>
              <a:buChar char="§"/>
            </a:pPr>
            <a:r>
              <a:rPr lang="az-Latn-AZ" sz="1600" b="1" dirty="0"/>
              <a:t>V</a:t>
            </a:r>
            <a:r>
              <a:rPr lang="ru-RU" sz="1600" b="1" dirty="0"/>
              <a:t>ascular occlusion (DVT, tumors).</a:t>
            </a:r>
            <a:endParaRPr lang="en-US" sz="1600" b="1" dirty="0"/>
          </a:p>
          <a:p>
            <a:pPr marL="285750" lvl="0" indent="-285750">
              <a:buFont typeface="Wingdings" panose="05000000000000000000" pitchFamily="2" charset="2"/>
              <a:buChar char="§"/>
            </a:pPr>
            <a:r>
              <a:rPr lang="az-Latn-AZ" sz="1600" b="1" dirty="0"/>
              <a:t>D</a:t>
            </a:r>
            <a:r>
              <a:rPr lang="en-US" sz="1600" b="1" dirty="0" err="1"/>
              <a:t>ysfunction</a:t>
            </a:r>
            <a:r>
              <a:rPr lang="en-US" sz="1600" b="1" dirty="0"/>
              <a:t> of the calf muscle venous pump (muscle dysfunction, valve failure, prolonged immobility, trauma, etc.)</a:t>
            </a:r>
          </a:p>
          <a:p>
            <a:pPr marL="285750" lvl="0" indent="-285750">
              <a:buFont typeface="Wingdings" panose="05000000000000000000" pitchFamily="2" charset="2"/>
              <a:buChar char="§"/>
            </a:pPr>
            <a:r>
              <a:rPr lang="az-Latn-AZ" sz="1600" b="1" dirty="0"/>
              <a:t>N</a:t>
            </a:r>
            <a:r>
              <a:rPr lang="en-US" sz="1600" b="1" dirty="0"/>
              <a:t>on-obstructive central hypertension (obesity, pregnancy, etc.)</a:t>
            </a:r>
          </a:p>
        </p:txBody>
      </p:sp>
      <p:sp>
        <p:nvSpPr>
          <p:cNvPr id="29" name="Down Arrow 28"/>
          <p:cNvSpPr/>
          <p:nvPr/>
        </p:nvSpPr>
        <p:spPr>
          <a:xfrm>
            <a:off x="1989432" y="2300415"/>
            <a:ext cx="414528" cy="787199"/>
          </a:xfrm>
          <a:prstGeom prst="downArrow">
            <a:avLst>
              <a:gd name="adj1" fmla="val 38235"/>
              <a:gd name="adj2" fmla="val 50000"/>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Curved Up Arrow 32"/>
          <p:cNvSpPr/>
          <p:nvPr/>
        </p:nvSpPr>
        <p:spPr>
          <a:xfrm>
            <a:off x="3464664" y="4269098"/>
            <a:ext cx="3557927" cy="1007885"/>
          </a:xfrm>
          <a:prstGeom prst="curvedUpArrow">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U-Turn Arrow 34"/>
          <p:cNvSpPr/>
          <p:nvPr/>
        </p:nvSpPr>
        <p:spPr>
          <a:xfrm>
            <a:off x="7657644" y="2187079"/>
            <a:ext cx="3048000" cy="677406"/>
          </a:xfrm>
          <a:prstGeom prst="uturnArrow">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TextBox 2">
            <a:extLst>
              <a:ext uri="{FF2B5EF4-FFF2-40B4-BE49-F238E27FC236}">
                <a16:creationId xmlns:a16="http://schemas.microsoft.com/office/drawing/2014/main" id="{8E8CCF1F-30E1-59CB-EB54-1912BE598FDA}"/>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607919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F29CBCA-288D-AB5A-0320-F329970B7C60}"/>
              </a:ext>
            </a:extLst>
          </p:cNvPr>
          <p:cNvSpPr>
            <a:spLocks noGrp="1"/>
          </p:cNvSpPr>
          <p:nvPr>
            <p:ph type="title"/>
          </p:nvPr>
        </p:nvSpPr>
        <p:spPr>
          <a:xfrm>
            <a:off x="2810379" y="91461"/>
            <a:ext cx="6796917" cy="450248"/>
          </a:xfrm>
        </p:spPr>
        <p:txBody>
          <a:bodyPr>
            <a:noAutofit/>
          </a:bodyPr>
          <a:lstStyle/>
          <a:p>
            <a:r>
              <a:rPr lang="en-US" sz="2400" dirty="0"/>
              <a:t>What is natural history? (clinical course)</a:t>
            </a:r>
            <a:endParaRPr lang="az-Latn-AZ" sz="1800" dirty="0"/>
          </a:p>
        </p:txBody>
      </p:sp>
      <p:graphicFrame>
        <p:nvGraphicFramePr>
          <p:cNvPr id="13" name="Diagram 12"/>
          <p:cNvGraphicFramePr/>
          <p:nvPr>
            <p:extLst>
              <p:ext uri="{D42A27DB-BD31-4B8C-83A1-F6EECF244321}">
                <p14:modId xmlns:p14="http://schemas.microsoft.com/office/powerpoint/2010/main" val="607338026"/>
              </p:ext>
            </p:extLst>
          </p:nvPr>
        </p:nvGraphicFramePr>
        <p:xfrm>
          <a:off x="414528" y="1011769"/>
          <a:ext cx="11228832" cy="51307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54368" y="888826"/>
            <a:ext cx="2231136" cy="1610534"/>
          </a:xfrm>
          <a:prstGeom prst="rect">
            <a:avLst/>
          </a:prstGeom>
        </p:spPr>
      </p:pic>
      <p:pic>
        <p:nvPicPr>
          <p:cNvPr id="3" name="Picture 2"/>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506725" y="4240578"/>
            <a:ext cx="2535302" cy="1901952"/>
          </a:xfrm>
          <a:prstGeom prst="rect">
            <a:avLst/>
          </a:prstGeom>
        </p:spPr>
      </p:pic>
      <p:pic>
        <p:nvPicPr>
          <p:cNvPr id="4" name="Picture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05005" y="1449658"/>
            <a:ext cx="2130552" cy="3044952"/>
          </a:xfrm>
          <a:prstGeom prst="rect">
            <a:avLst/>
          </a:prstGeom>
        </p:spPr>
      </p:pic>
      <p:sp>
        <p:nvSpPr>
          <p:cNvPr id="5" name="TextBox 4">
            <a:extLst>
              <a:ext uri="{FF2B5EF4-FFF2-40B4-BE49-F238E27FC236}">
                <a16:creationId xmlns:a16="http://schemas.microsoft.com/office/drawing/2014/main" id="{3DA07CC6-A618-F9BE-30EB-40A4B41A4CC4}"/>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492486" y="16499"/>
            <a:ext cx="6944122" cy="421292"/>
          </a:xfrm>
        </p:spPr>
        <p:txBody>
          <a:bodyPr>
            <a:noAutofit/>
          </a:bodyPr>
          <a:lstStyle/>
          <a:p>
            <a:r>
              <a:rPr lang="en-US" sz="2400" dirty="0"/>
              <a:t>Clinical examination </a:t>
            </a:r>
            <a:endParaRPr lang="az-Latn-AZ" sz="2400" dirty="0"/>
          </a:p>
        </p:txBody>
      </p:sp>
      <p:cxnSp>
        <p:nvCxnSpPr>
          <p:cNvPr id="9" name="Straight Connector 8"/>
          <p:cNvCxnSpPr/>
          <p:nvPr/>
        </p:nvCxnSpPr>
        <p:spPr>
          <a:xfrm flipV="1">
            <a:off x="585216" y="1682496"/>
            <a:ext cx="3401568" cy="1219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6230112" y="1682496"/>
            <a:ext cx="3072384" cy="0"/>
          </a:xfrm>
          <a:prstGeom prst="line">
            <a:avLst/>
          </a:prstGeom>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1871" y="3169921"/>
            <a:ext cx="2109985" cy="298497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0480" y="3152509"/>
            <a:ext cx="2194560" cy="2897564"/>
          </a:xfrm>
          <a:prstGeom prst="rect">
            <a:avLst/>
          </a:prstGeom>
        </p:spPr>
      </p:pic>
      <p:sp>
        <p:nvSpPr>
          <p:cNvPr id="10" name="Rectangle 9"/>
          <p:cNvSpPr/>
          <p:nvPr/>
        </p:nvSpPr>
        <p:spPr>
          <a:xfrm>
            <a:off x="6388608" y="1246088"/>
            <a:ext cx="6096000" cy="3816429"/>
          </a:xfrm>
          <a:prstGeom prst="rect">
            <a:avLst/>
          </a:prstGeom>
        </p:spPr>
        <p:txBody>
          <a:bodyPr>
            <a:spAutoFit/>
          </a:bodyPr>
          <a:lstStyle/>
          <a:p>
            <a:pPr algn="just">
              <a:buFont typeface="Wingdings" panose="05000000000000000000" pitchFamily="2" charset="2"/>
              <a:buChar char="§"/>
            </a:pPr>
            <a:r>
              <a:rPr lang="en-US" sz="2400" b="1" dirty="0">
                <a:solidFill>
                  <a:srgbClr val="7030A0"/>
                </a:solidFill>
              </a:rPr>
              <a:t>Sings</a:t>
            </a:r>
            <a:endParaRPr lang="az-Latn-AZ" sz="2400" b="1" dirty="0">
              <a:solidFill>
                <a:srgbClr val="7030A0"/>
              </a:solidFill>
            </a:endParaRPr>
          </a:p>
          <a:p>
            <a:pPr algn="just">
              <a:buFont typeface="Wingdings" panose="05000000000000000000" pitchFamily="2" charset="2"/>
              <a:buChar char="§"/>
            </a:pPr>
            <a:endParaRPr lang="az-Latn-AZ" dirty="0"/>
          </a:p>
          <a:p>
            <a:pPr algn="just">
              <a:buFont typeface="Wingdings" panose="05000000000000000000" pitchFamily="2" charset="2"/>
              <a:buChar char="§"/>
            </a:pPr>
            <a:r>
              <a:rPr lang="az-Latn-AZ" sz="2000" b="1" dirty="0"/>
              <a:t>telangiectoses,</a:t>
            </a:r>
          </a:p>
          <a:p>
            <a:pPr algn="just">
              <a:buFont typeface="Wingdings" panose="05000000000000000000" pitchFamily="2" charset="2"/>
              <a:buChar char="§"/>
            </a:pPr>
            <a:r>
              <a:rPr lang="az-Latn-AZ" sz="2000" b="1" dirty="0"/>
              <a:t> reticular</a:t>
            </a:r>
          </a:p>
          <a:p>
            <a:pPr algn="just">
              <a:buFont typeface="Wingdings" panose="05000000000000000000" pitchFamily="2" charset="2"/>
              <a:buChar char="§"/>
            </a:pPr>
            <a:r>
              <a:rPr lang="az-Latn-AZ" sz="2000" b="1" dirty="0"/>
              <a:t> veins, </a:t>
            </a:r>
          </a:p>
          <a:p>
            <a:pPr algn="just">
              <a:buFont typeface="Wingdings" panose="05000000000000000000" pitchFamily="2" charset="2"/>
              <a:buChar char="§"/>
            </a:pPr>
            <a:r>
              <a:rPr lang="az-Latn-AZ" sz="2000" b="1" dirty="0"/>
              <a:t>varicose veins,</a:t>
            </a:r>
          </a:p>
          <a:p>
            <a:pPr algn="just">
              <a:buFont typeface="Wingdings" panose="05000000000000000000" pitchFamily="2" charset="2"/>
              <a:buChar char="§"/>
            </a:pPr>
            <a:r>
              <a:rPr lang="az-Latn-AZ" sz="2000" b="1" dirty="0"/>
              <a:t> edema,</a:t>
            </a:r>
          </a:p>
          <a:p>
            <a:pPr algn="just">
              <a:buFont typeface="Wingdings" panose="05000000000000000000" pitchFamily="2" charset="2"/>
              <a:buChar char="§"/>
            </a:pPr>
            <a:r>
              <a:rPr lang="az-Latn-AZ" sz="2000" b="1" dirty="0"/>
              <a:t> pigmentation,</a:t>
            </a:r>
          </a:p>
          <a:p>
            <a:pPr algn="just">
              <a:buFont typeface="Wingdings" panose="05000000000000000000" pitchFamily="2" charset="2"/>
              <a:buChar char="§"/>
            </a:pPr>
            <a:r>
              <a:rPr lang="az-Latn-AZ" sz="2000" b="1" dirty="0"/>
              <a:t> eczema, </a:t>
            </a:r>
          </a:p>
          <a:p>
            <a:pPr algn="just">
              <a:buFont typeface="Wingdings" panose="05000000000000000000" pitchFamily="2" charset="2"/>
              <a:buChar char="§"/>
            </a:pPr>
            <a:r>
              <a:rPr lang="az-Latn-AZ" sz="2000" b="1" dirty="0"/>
              <a:t>lipodermatosclerosis,</a:t>
            </a:r>
          </a:p>
          <a:p>
            <a:pPr algn="just">
              <a:buFont typeface="Wingdings" panose="05000000000000000000" pitchFamily="2" charset="2"/>
              <a:buChar char="§"/>
            </a:pPr>
            <a:r>
              <a:rPr lang="az-Latn-AZ" sz="2000" b="1" dirty="0"/>
              <a:t> phlebectatic crown,</a:t>
            </a:r>
          </a:p>
          <a:p>
            <a:pPr algn="just">
              <a:buFont typeface="Wingdings" panose="05000000000000000000" pitchFamily="2" charset="2"/>
              <a:buChar char="§"/>
            </a:pPr>
            <a:r>
              <a:rPr lang="az-Latn-AZ" sz="2000" b="1" dirty="0"/>
              <a:t> ulcers</a:t>
            </a:r>
            <a:endParaRPr lang="az-Latn-AZ" sz="1600" b="1"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810768" y="955054"/>
            <a:ext cx="2962656" cy="2800767"/>
          </a:xfrm>
          <a:prstGeom prst="rect">
            <a:avLst/>
          </a:prstGeom>
        </p:spPr>
        <p:txBody>
          <a:bodyPr wrap="square">
            <a:spAutoFit/>
          </a:bodyPr>
          <a:lstStyle/>
          <a:p>
            <a:pPr algn="just"/>
            <a:endParaRPr lang="az-Latn-AZ" b="1" dirty="0">
              <a:solidFill>
                <a:srgbClr val="7030A0"/>
              </a:solidFill>
            </a:endParaRPr>
          </a:p>
          <a:p>
            <a:pPr algn="just">
              <a:buFont typeface="Wingdings" panose="05000000000000000000" pitchFamily="2" charset="2"/>
              <a:buChar char="§"/>
            </a:pPr>
            <a:r>
              <a:rPr lang="en-US" sz="2000" b="1" dirty="0">
                <a:solidFill>
                  <a:srgbClr val="7030A0"/>
                </a:solidFill>
              </a:rPr>
              <a:t>S</a:t>
            </a:r>
            <a:r>
              <a:rPr lang="az-Latn-AZ" sz="2000" b="1" dirty="0">
                <a:solidFill>
                  <a:srgbClr val="7030A0"/>
                </a:solidFill>
              </a:rPr>
              <a:t>ymptoms</a:t>
            </a:r>
            <a:endParaRPr lang="en-US" sz="2000" dirty="0"/>
          </a:p>
          <a:p>
            <a:pPr algn="just"/>
            <a:endParaRPr lang="az-Latn-AZ" b="1" dirty="0">
              <a:solidFill>
                <a:srgbClr val="7030A0"/>
              </a:solidFill>
            </a:endParaRPr>
          </a:p>
          <a:p>
            <a:pPr marL="285750" indent="-285750">
              <a:buFont typeface="Wingdings" panose="05000000000000000000" pitchFamily="2" charset="2"/>
              <a:buChar char="§"/>
            </a:pPr>
            <a:r>
              <a:rPr lang="en-US" sz="2000" b="1" dirty="0"/>
              <a:t>L</a:t>
            </a:r>
            <a:r>
              <a:rPr lang="az-Latn-AZ" sz="2000" b="1" dirty="0"/>
              <a:t>eg fatigue,</a:t>
            </a:r>
            <a:endParaRPr lang="en-US" sz="2000" b="1" dirty="0"/>
          </a:p>
          <a:p>
            <a:pPr marL="285750" indent="-285750">
              <a:buFont typeface="Wingdings" panose="05000000000000000000" pitchFamily="2" charset="2"/>
              <a:buChar char="§"/>
            </a:pPr>
            <a:r>
              <a:rPr lang="en-US" sz="2000" b="1" dirty="0"/>
              <a:t>B</a:t>
            </a:r>
            <a:r>
              <a:rPr lang="az-Latn-AZ" sz="2000" b="1" dirty="0"/>
              <a:t>urning, </a:t>
            </a:r>
            <a:endParaRPr lang="en-US" sz="2000" b="1" dirty="0"/>
          </a:p>
          <a:p>
            <a:pPr marL="285750" indent="-285750">
              <a:buFont typeface="Wingdings" panose="05000000000000000000" pitchFamily="2" charset="2"/>
              <a:buChar char="§"/>
            </a:pPr>
            <a:r>
              <a:rPr lang="en-US" sz="2000" b="1" dirty="0"/>
              <a:t>A</a:t>
            </a:r>
            <a:r>
              <a:rPr lang="az-Latn-AZ" sz="2000" b="1" dirty="0"/>
              <a:t>ching, </a:t>
            </a:r>
            <a:endParaRPr lang="en-US" sz="2000" b="1" dirty="0"/>
          </a:p>
          <a:p>
            <a:pPr marL="285750" indent="-285750">
              <a:buFont typeface="Wingdings" panose="05000000000000000000" pitchFamily="2" charset="2"/>
              <a:buChar char="§"/>
            </a:pPr>
            <a:r>
              <a:rPr lang="en-US" sz="2000" b="1" dirty="0"/>
              <a:t>C</a:t>
            </a:r>
            <a:r>
              <a:rPr lang="az-Latn-AZ" sz="2000" b="1" dirty="0"/>
              <a:t>onvulsions, </a:t>
            </a:r>
            <a:endParaRPr lang="en-US" sz="2000" b="1" dirty="0"/>
          </a:p>
          <a:p>
            <a:pPr marL="285750" indent="-285750">
              <a:buFont typeface="Wingdings" panose="05000000000000000000" pitchFamily="2" charset="2"/>
              <a:buChar char="§"/>
            </a:pPr>
            <a:r>
              <a:rPr lang="en-US" sz="2000" b="1" dirty="0"/>
              <a:t>S</a:t>
            </a:r>
            <a:r>
              <a:rPr lang="az-Latn-AZ" sz="2000" b="1" dirty="0"/>
              <a:t>ometimes venous laxity</a:t>
            </a:r>
            <a:endParaRPr lang="en-US" sz="2000" b="1" dirty="0"/>
          </a:p>
        </p:txBody>
      </p:sp>
      <p:sp>
        <p:nvSpPr>
          <p:cNvPr id="3" name="TextBox 2">
            <a:extLst>
              <a:ext uri="{FF2B5EF4-FFF2-40B4-BE49-F238E27FC236}">
                <a16:creationId xmlns:a16="http://schemas.microsoft.com/office/drawing/2014/main" id="{FFC3D6A4-6CA6-6A39-5084-221F44C6ECF4}"/>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417158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10250"/>
            <a:ext cx="7211445" cy="422106"/>
          </a:xfrm>
        </p:spPr>
        <p:txBody>
          <a:bodyPr>
            <a:noAutofit/>
          </a:bodyPr>
          <a:lstStyle/>
          <a:p>
            <a:r>
              <a:rPr lang="en-US" sz="2000" dirty="0"/>
              <a:t>Laboratory examination</a:t>
            </a:r>
            <a:endParaRPr lang="az-Latn-AZ" sz="16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765048" y="1874643"/>
            <a:ext cx="10515600" cy="4351338"/>
          </a:xfrm>
        </p:spPr>
        <p:txBody>
          <a:bodyPr>
            <a:normAutofit/>
          </a:bodyPr>
          <a:lstStyle/>
          <a:p>
            <a:pPr marL="0" marR="0" indent="0">
              <a:lnSpc>
                <a:spcPct val="107000"/>
              </a:lnSpc>
              <a:spcBef>
                <a:spcPts val="0"/>
              </a:spcBef>
              <a:spcAft>
                <a:spcPts val="800"/>
              </a:spcAft>
              <a:buNone/>
            </a:pPr>
            <a:r>
              <a:rPr lang="az-Latn-AZ" b="1" i="1" dirty="0">
                <a:solidFill>
                  <a:srgbClr val="FF0000"/>
                </a:solidFill>
              </a:rPr>
              <a:t>CV</a:t>
            </a:r>
            <a:r>
              <a:rPr lang="en-US" b="1" i="1" dirty="0">
                <a:solidFill>
                  <a:srgbClr val="FF0000"/>
                </a:solidFill>
              </a:rPr>
              <a:t>D</a:t>
            </a:r>
            <a:r>
              <a:rPr lang="az-Latn-AZ" b="1" i="1" dirty="0">
                <a:solidFill>
                  <a:srgbClr val="FF0000"/>
                </a:solidFill>
              </a:rPr>
              <a:t> does not have specific laboratory findings, </a:t>
            </a:r>
          </a:p>
          <a:p>
            <a:pPr marL="0" marR="0" indent="0">
              <a:lnSpc>
                <a:spcPct val="107000"/>
              </a:lnSpc>
              <a:spcBef>
                <a:spcPts val="0"/>
              </a:spcBef>
              <a:spcAft>
                <a:spcPts val="800"/>
              </a:spcAft>
              <a:buNone/>
            </a:pPr>
            <a:endParaRPr lang="az-Latn-AZ" dirty="0"/>
          </a:p>
          <a:p>
            <a:pPr marR="0">
              <a:lnSpc>
                <a:spcPct val="107000"/>
              </a:lnSpc>
              <a:spcBef>
                <a:spcPts val="0"/>
              </a:spcBef>
              <a:spcAft>
                <a:spcPts val="800"/>
              </a:spcAft>
              <a:buFont typeface="Wingdings" panose="05000000000000000000" pitchFamily="2" charset="2"/>
              <a:buChar char="Ø"/>
            </a:pPr>
            <a:r>
              <a:rPr lang="az-Latn-AZ" dirty="0"/>
              <a:t>when complicated with thrombosis, the amount of D-dimer in the blood increases.</a:t>
            </a:r>
            <a:endParaRPr lang="az-Latn-AZ"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6E7F147-8F91-2BF5-A6A9-61AEFA0AD07B}"/>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1682987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7418709" cy="389288"/>
          </a:xfrm>
        </p:spPr>
        <p:txBody>
          <a:bodyPr>
            <a:noAutofit/>
          </a:bodyPr>
          <a:lstStyle/>
          <a:p>
            <a:r>
              <a:rPr lang="en-US" sz="2400" dirty="0"/>
              <a:t>Imaging</a:t>
            </a:r>
            <a:endParaRPr lang="az-Latn-AZ" sz="18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693543" y="847724"/>
            <a:ext cx="4233672" cy="5000305"/>
          </a:xfrm>
        </p:spPr>
        <p:txBody>
          <a:bodyPr>
            <a:normAutofit/>
          </a:bodyPr>
          <a:lstStyle/>
          <a:p>
            <a:pPr>
              <a:buFont typeface="Wingdings" panose="05000000000000000000" pitchFamily="2" charset="2"/>
              <a:buChar char="Ø"/>
            </a:pPr>
            <a:endParaRPr lang="az-Latn-AZ" sz="2000" b="1" dirty="0"/>
          </a:p>
          <a:p>
            <a:pPr>
              <a:buFont typeface="Wingdings" panose="05000000000000000000" pitchFamily="2" charset="2"/>
              <a:buChar char="§"/>
            </a:pPr>
            <a:r>
              <a:rPr lang="az-Latn-AZ" sz="2000" b="1" dirty="0"/>
              <a:t>Duplex USM (DUS) </a:t>
            </a:r>
            <a:r>
              <a:rPr lang="az-Latn-AZ" sz="2000" dirty="0"/>
              <a:t>is the </a:t>
            </a:r>
            <a:r>
              <a:rPr lang="az-Latn-AZ" sz="2000" dirty="0">
                <a:solidFill>
                  <a:srgbClr val="FF0000"/>
                </a:solidFill>
              </a:rPr>
              <a:t>standard examination </a:t>
            </a:r>
            <a:r>
              <a:rPr lang="az-Latn-AZ" sz="2000" dirty="0"/>
              <a:t>and reflux, dilatation, and narrowing of the lumen are characteristic signs of CV</a:t>
            </a:r>
            <a:r>
              <a:rPr lang="en-US" sz="2000" dirty="0"/>
              <a:t>D</a:t>
            </a:r>
            <a:r>
              <a:rPr lang="az-Latn-AZ" sz="2000" dirty="0"/>
              <a:t>.</a:t>
            </a:r>
            <a:endParaRPr lang="en-US" sz="2000" dirty="0"/>
          </a:p>
          <a:p>
            <a:pPr marL="0" indent="0">
              <a:buNone/>
            </a:pPr>
            <a:endParaRPr lang="en-US" sz="2000" dirty="0"/>
          </a:p>
          <a:p>
            <a:pPr>
              <a:buFont typeface="Wingdings" panose="05000000000000000000" pitchFamily="2" charset="2"/>
              <a:buChar char="§"/>
            </a:pPr>
            <a:r>
              <a:rPr lang="az-Latn-AZ" sz="2000" b="1" dirty="0"/>
              <a:t>CT venography,</a:t>
            </a:r>
          </a:p>
          <a:p>
            <a:pPr>
              <a:buFont typeface="Wingdings" panose="05000000000000000000" pitchFamily="2" charset="2"/>
              <a:buChar char="§"/>
            </a:pPr>
            <a:r>
              <a:rPr lang="az-Latn-AZ" sz="2000" b="1" dirty="0"/>
              <a:t>MR-venography</a:t>
            </a:r>
          </a:p>
          <a:p>
            <a:pPr>
              <a:buFont typeface="Wingdings" panose="05000000000000000000" pitchFamily="2" charset="2"/>
              <a:buChar char="§"/>
            </a:pPr>
            <a:r>
              <a:rPr lang="az-Latn-AZ" sz="2000" b="1" dirty="0"/>
              <a:t>Phlebography </a:t>
            </a:r>
          </a:p>
          <a:p>
            <a:pPr>
              <a:buFont typeface="Wingdings" panose="05000000000000000000" pitchFamily="2" charset="2"/>
              <a:buChar char="§"/>
            </a:pPr>
            <a:r>
              <a:rPr lang="az-Latn-AZ" sz="2000" b="1" dirty="0"/>
              <a:t>İntravenous ultrasound - </a:t>
            </a:r>
            <a:r>
              <a:rPr lang="az-Latn-AZ" sz="2000" dirty="0"/>
              <a:t>the use of intravenous ultrasound  examination is gradually increasing.</a:t>
            </a:r>
            <a:endParaRPr lang="en-US" sz="2000" dirty="0"/>
          </a:p>
          <a:p>
            <a:pPr marL="0" marR="0" indent="0">
              <a:lnSpc>
                <a:spcPct val="107000"/>
              </a:lnSpc>
              <a:spcBef>
                <a:spcPts val="0"/>
              </a:spcBef>
              <a:spcAft>
                <a:spcPts val="800"/>
              </a:spcAft>
              <a:buNone/>
            </a:pPr>
            <a:endParaRPr lang="az-Latn-AZ"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8340" y="3472654"/>
            <a:ext cx="6108172" cy="265992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3230" y="987552"/>
            <a:ext cx="3043282" cy="2310384"/>
          </a:xfrm>
          <a:prstGeom prst="rect">
            <a:avLst/>
          </a:prstGeom>
        </p:spPr>
      </p:pic>
      <p:pic>
        <p:nvPicPr>
          <p:cNvPr id="7" name="Picture 6"/>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608340" y="987552"/>
            <a:ext cx="2974828" cy="2310384"/>
          </a:xfrm>
          <a:prstGeom prst="rect">
            <a:avLst/>
          </a:prstGeom>
        </p:spPr>
      </p:pic>
      <p:sp>
        <p:nvSpPr>
          <p:cNvPr id="4" name="TextBox 3">
            <a:extLst>
              <a:ext uri="{FF2B5EF4-FFF2-40B4-BE49-F238E27FC236}">
                <a16:creationId xmlns:a16="http://schemas.microsoft.com/office/drawing/2014/main" id="{B6FDB045-9AE6-872A-D436-F0545E9CFFB2}"/>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772297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47749" y="0"/>
            <a:ext cx="7335035" cy="585446"/>
          </a:xfrm>
        </p:spPr>
        <p:txBody>
          <a:bodyPr>
            <a:noAutofit/>
          </a:bodyPr>
          <a:lstStyle/>
          <a:p>
            <a:r>
              <a:rPr lang="en-US" dirty="0"/>
              <a:t>In what cases should be suspected?</a:t>
            </a:r>
            <a:r>
              <a:rPr lang="az-Latn-AZ" sz="2400" dirty="0"/>
              <a:t> </a:t>
            </a:r>
          </a:p>
        </p:txBody>
      </p:sp>
      <p:sp>
        <p:nvSpPr>
          <p:cNvPr id="8" name="Rectangle 7"/>
          <p:cNvSpPr/>
          <p:nvPr/>
        </p:nvSpPr>
        <p:spPr>
          <a:xfrm>
            <a:off x="841248" y="1234131"/>
            <a:ext cx="6096000" cy="2862322"/>
          </a:xfrm>
          <a:prstGeom prst="rect">
            <a:avLst/>
          </a:prstGeom>
        </p:spPr>
        <p:txBody>
          <a:bodyPr>
            <a:spAutoFit/>
          </a:bodyPr>
          <a:lstStyle/>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L</a:t>
            </a:r>
            <a:r>
              <a:rPr lang="az-Latn-AZ" sz="2000" b="1" dirty="0">
                <a:solidFill>
                  <a:srgbClr val="202124"/>
                </a:solidFill>
                <a:latin typeface="Calibri" panose="020F0502020204030204" pitchFamily="34" charset="0"/>
                <a:ea typeface="Calibri" panose="020F0502020204030204" pitchFamily="34" charset="0"/>
              </a:rPr>
              <a:t>eg pain,</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F</a:t>
            </a:r>
            <a:r>
              <a:rPr lang="az-Latn-AZ" sz="2000" b="1" dirty="0">
                <a:solidFill>
                  <a:srgbClr val="202124"/>
                </a:solidFill>
                <a:latin typeface="Calibri" panose="020F0502020204030204" pitchFamily="34" charset="0"/>
                <a:ea typeface="Calibri" panose="020F0502020204030204" pitchFamily="34" charset="0"/>
              </a:rPr>
              <a:t>atigue,</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C</a:t>
            </a:r>
            <a:r>
              <a:rPr lang="az-Latn-AZ" sz="2000" b="1" dirty="0">
                <a:solidFill>
                  <a:srgbClr val="202124"/>
                </a:solidFill>
                <a:latin typeface="Calibri" panose="020F0502020204030204" pitchFamily="34" charset="0"/>
                <a:ea typeface="Calibri" panose="020F0502020204030204" pitchFamily="34" charset="0"/>
              </a:rPr>
              <a:t>onvulsions, </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T</a:t>
            </a:r>
            <a:r>
              <a:rPr lang="az-Latn-AZ" sz="2000" b="1" dirty="0">
                <a:solidFill>
                  <a:srgbClr val="202124"/>
                </a:solidFill>
                <a:latin typeface="Calibri" panose="020F0502020204030204" pitchFamily="34" charset="0"/>
                <a:ea typeface="Calibri" panose="020F0502020204030204" pitchFamily="34" charset="0"/>
              </a:rPr>
              <a:t>elangiectasia, </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V</a:t>
            </a:r>
            <a:r>
              <a:rPr lang="az-Latn-AZ" sz="2000" b="1" dirty="0">
                <a:solidFill>
                  <a:srgbClr val="202124"/>
                </a:solidFill>
                <a:latin typeface="Calibri" panose="020F0502020204030204" pitchFamily="34" charset="0"/>
                <a:ea typeface="Calibri" panose="020F0502020204030204" pitchFamily="34" charset="0"/>
              </a:rPr>
              <a:t>ascular network,</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V</a:t>
            </a:r>
            <a:r>
              <a:rPr lang="az-Latn-AZ" sz="2000" b="1" dirty="0">
                <a:solidFill>
                  <a:srgbClr val="202124"/>
                </a:solidFill>
                <a:latin typeface="Calibri" panose="020F0502020204030204" pitchFamily="34" charset="0"/>
                <a:ea typeface="Calibri" panose="020F0502020204030204" pitchFamily="34" charset="0"/>
              </a:rPr>
              <a:t>aricose veins, </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E</a:t>
            </a:r>
            <a:r>
              <a:rPr lang="az-Latn-AZ" sz="2000" b="1" dirty="0">
                <a:solidFill>
                  <a:srgbClr val="202124"/>
                </a:solidFill>
                <a:latin typeface="Calibri" panose="020F0502020204030204" pitchFamily="34" charset="0"/>
                <a:ea typeface="Calibri" panose="020F0502020204030204" pitchFamily="34" charset="0"/>
              </a:rPr>
              <a:t>dema, </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P</a:t>
            </a:r>
            <a:r>
              <a:rPr lang="az-Latn-AZ" sz="2000" b="1" dirty="0">
                <a:solidFill>
                  <a:srgbClr val="202124"/>
                </a:solidFill>
                <a:latin typeface="Calibri" panose="020F0502020204030204" pitchFamily="34" charset="0"/>
                <a:ea typeface="Calibri" panose="020F0502020204030204" pitchFamily="34" charset="0"/>
              </a:rPr>
              <a:t>igmentation, </a:t>
            </a:r>
          </a:p>
          <a:p>
            <a:pPr marL="342900" indent="-342900">
              <a:buFont typeface="Wingdings" panose="05000000000000000000" pitchFamily="2" charset="2"/>
              <a:buChar char="§"/>
            </a:pPr>
            <a:r>
              <a:rPr lang="en-US" sz="2000" b="1" dirty="0">
                <a:solidFill>
                  <a:srgbClr val="202124"/>
                </a:solidFill>
                <a:latin typeface="Calibri" panose="020F0502020204030204" pitchFamily="34" charset="0"/>
                <a:ea typeface="Calibri" panose="020F0502020204030204" pitchFamily="34" charset="0"/>
              </a:rPr>
              <a:t>A</a:t>
            </a:r>
            <a:r>
              <a:rPr lang="az-Latn-AZ" sz="2000" b="1" dirty="0">
                <a:solidFill>
                  <a:srgbClr val="202124"/>
                </a:solidFill>
                <a:latin typeface="Calibri" panose="020F0502020204030204" pitchFamily="34" charset="0"/>
                <a:ea typeface="Calibri" panose="020F0502020204030204" pitchFamily="34" charset="0"/>
              </a:rPr>
              <a:t>nd ulcers in the extremities. </a:t>
            </a:r>
            <a:endParaRPr lang="en-US" sz="2000" b="1" dirty="0"/>
          </a:p>
        </p:txBody>
      </p:sp>
      <p:sp>
        <p:nvSpPr>
          <p:cNvPr id="9" name="Rectangle 8"/>
          <p:cNvSpPr/>
          <p:nvPr/>
        </p:nvSpPr>
        <p:spPr>
          <a:xfrm>
            <a:off x="5730240" y="4222141"/>
            <a:ext cx="6096000" cy="1754326"/>
          </a:xfrm>
          <a:prstGeom prst="rect">
            <a:avLst/>
          </a:prstGeom>
        </p:spPr>
        <p:txBody>
          <a:bodyPr>
            <a:spAutoFit/>
          </a:bodyPr>
          <a:lstStyle/>
          <a:p>
            <a:pPr marL="285750" indent="-285750">
              <a:buFont typeface="Wingdings" panose="05000000000000000000" pitchFamily="2" charset="2"/>
              <a:buChar char="Ø"/>
            </a:pPr>
            <a:r>
              <a:rPr lang="az-Latn-AZ" b="1" i="1" dirty="0">
                <a:solidFill>
                  <a:srgbClr val="202124"/>
                </a:solidFill>
                <a:latin typeface="Calibri" panose="020F0502020204030204" pitchFamily="34" charset="0"/>
                <a:ea typeface="Calibri" panose="020F0502020204030204" pitchFamily="34" charset="0"/>
              </a:rPr>
              <a:t>Symptoms such as changes in complaints and edema depending on the situation (increased in the evening, decreased while lying down, increased when standing and sitting for a long time), depression when pressing on the edema, vein diseases in the anamnesis, and hard and pigmented skin </a:t>
            </a:r>
            <a:r>
              <a:rPr lang="az-Latn-AZ" b="1" i="1" dirty="0">
                <a:solidFill>
                  <a:srgbClr val="FF0000"/>
                </a:solidFill>
                <a:latin typeface="Calibri" panose="020F0502020204030204" pitchFamily="34" charset="0"/>
                <a:ea typeface="Calibri" panose="020F0502020204030204" pitchFamily="34" charset="0"/>
              </a:rPr>
              <a:t>increase suspicion.</a:t>
            </a:r>
            <a:endParaRPr lang="en-US" b="1" i="1" dirty="0">
              <a:solidFill>
                <a:srgbClr val="FF0000"/>
              </a:solidFill>
            </a:endParaRPr>
          </a:p>
        </p:txBody>
      </p:sp>
      <p:sp>
        <p:nvSpPr>
          <p:cNvPr id="3" name="TextBox 2">
            <a:extLst>
              <a:ext uri="{FF2B5EF4-FFF2-40B4-BE49-F238E27FC236}">
                <a16:creationId xmlns:a16="http://schemas.microsoft.com/office/drawing/2014/main" id="{B01A0D56-B8CA-3823-A3B0-8350D2E56EE7}"/>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753096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91461"/>
            <a:ext cx="6553077" cy="415843"/>
          </a:xfrm>
        </p:spPr>
        <p:txBody>
          <a:bodyPr>
            <a:noAutofit/>
          </a:bodyPr>
          <a:lstStyle/>
          <a:p>
            <a:r>
              <a:rPr lang="en-US" sz="2800" dirty="0"/>
              <a:t>How is the diagnosis confirmed?</a:t>
            </a:r>
            <a:endParaRPr lang="az-Latn-AZ" sz="20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L="0" marR="0">
              <a:lnSpc>
                <a:spcPct val="107000"/>
              </a:lnSpc>
              <a:spcBef>
                <a:spcPts val="0"/>
              </a:spcBef>
              <a:spcAft>
                <a:spcPts val="800"/>
              </a:spcAft>
            </a:pPr>
            <a:r>
              <a:rPr lang="az-Latn-AZ" b="1" dirty="0"/>
              <a:t>DUS is the </a:t>
            </a:r>
            <a:r>
              <a:rPr lang="az-Latn-AZ" b="1" dirty="0">
                <a:solidFill>
                  <a:srgbClr val="FF0000"/>
                </a:solidFill>
              </a:rPr>
              <a:t>first examination </a:t>
            </a:r>
            <a:r>
              <a:rPr lang="az-Latn-AZ" b="1" dirty="0"/>
              <a:t>to confirm the diagnosis of CV</a:t>
            </a:r>
            <a:r>
              <a:rPr lang="en-US" b="1" dirty="0"/>
              <a:t>D</a:t>
            </a:r>
            <a:r>
              <a:rPr lang="az-Latn-AZ" b="1" dirty="0"/>
              <a:t>.</a:t>
            </a:r>
          </a:p>
          <a:p>
            <a:pPr marL="0" marR="0">
              <a:lnSpc>
                <a:spcPct val="107000"/>
              </a:lnSpc>
              <a:spcBef>
                <a:spcPts val="0"/>
              </a:spcBef>
              <a:spcAft>
                <a:spcPts val="800"/>
              </a:spcAft>
            </a:pPr>
            <a:endParaRPr lang="az-Latn-AZ" dirty="0"/>
          </a:p>
          <a:p>
            <a:pPr marL="0" marR="0">
              <a:lnSpc>
                <a:spcPct val="107000"/>
              </a:lnSpc>
              <a:spcBef>
                <a:spcPts val="0"/>
              </a:spcBef>
              <a:spcAft>
                <a:spcPts val="800"/>
              </a:spcAft>
            </a:pPr>
            <a:r>
              <a:rPr lang="az-Latn-AZ" dirty="0"/>
              <a:t> CT venography, MR venography and plethysmography are used when DUS result is doubtful and inguinal occlusion is suspected.</a:t>
            </a:r>
            <a:endParaRPr lang="az-Latn-AZ" sz="4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79146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371968" y="47620"/>
            <a:ext cx="7625973" cy="401480"/>
          </a:xfrm>
        </p:spPr>
        <p:txBody>
          <a:bodyPr>
            <a:noAutofit/>
          </a:bodyPr>
          <a:lstStyle/>
          <a:p>
            <a:r>
              <a:rPr lang="en-US" dirty="0"/>
              <a:t>Differential diagnosis?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r>
              <a:rPr lang="en-US" b="1" dirty="0"/>
              <a:t>Kidney failure</a:t>
            </a:r>
          </a:p>
          <a:p>
            <a:r>
              <a:rPr lang="en-US" b="1" dirty="0"/>
              <a:t>Heart failure</a:t>
            </a:r>
          </a:p>
          <a:p>
            <a:r>
              <a:rPr lang="en-US" b="1" dirty="0"/>
              <a:t>Cirrhosis</a:t>
            </a:r>
          </a:p>
          <a:p>
            <a:r>
              <a:rPr lang="en-US" b="1" dirty="0"/>
              <a:t>lymphedema</a:t>
            </a:r>
          </a:p>
          <a:p>
            <a:r>
              <a:rPr lang="en-US" b="1" dirty="0"/>
              <a:t>Arterial ulcers</a:t>
            </a:r>
          </a:p>
          <a:p>
            <a:r>
              <a:rPr lang="en-US" b="1" dirty="0"/>
              <a:t>Diabetic foot</a:t>
            </a:r>
          </a:p>
          <a:p>
            <a:r>
              <a:rPr lang="en-US" b="1" dirty="0"/>
              <a:t>Pyoderma</a:t>
            </a:r>
          </a:p>
          <a:p>
            <a:r>
              <a:rPr lang="en-US" b="1" dirty="0"/>
              <a:t>Scleroderma</a:t>
            </a:r>
          </a:p>
        </p:txBody>
      </p:sp>
      <p:sp>
        <p:nvSpPr>
          <p:cNvPr id="4" name="TextBox 3">
            <a:extLst>
              <a:ext uri="{FF2B5EF4-FFF2-40B4-BE49-F238E27FC236}">
                <a16:creationId xmlns:a16="http://schemas.microsoft.com/office/drawing/2014/main" id="{BD15C80C-07F4-1EF7-DCD8-A2A14F605782}"/>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290620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47749" y="0"/>
            <a:ext cx="6042683" cy="689344"/>
          </a:xfrm>
        </p:spPr>
        <p:txBody>
          <a:bodyPr>
            <a:noAutofit/>
          </a:bodyPr>
          <a:lstStyle/>
          <a:p>
            <a:r>
              <a:rPr lang="en-US" dirty="0"/>
              <a:t>Diagnostic criteria?</a:t>
            </a:r>
            <a:endParaRPr lang="az-Latn-AZ" sz="2400" dirty="0"/>
          </a:p>
        </p:txBody>
      </p:sp>
      <p:sp>
        <p:nvSpPr>
          <p:cNvPr id="12" name="Content Placeholder 5">
            <a:extLst>
              <a:ext uri="{FF2B5EF4-FFF2-40B4-BE49-F238E27FC236}">
                <a16:creationId xmlns:a16="http://schemas.microsoft.com/office/drawing/2014/main" id="{DEA27A5F-CB28-E63E-AA9B-32C36F70DE05}"/>
              </a:ext>
            </a:extLst>
          </p:cNvPr>
          <p:cNvSpPr txBox="1">
            <a:spLocks/>
          </p:cNvSpPr>
          <p:nvPr/>
        </p:nvSpPr>
        <p:spPr>
          <a:xfrm>
            <a:off x="3329835" y="1694102"/>
            <a:ext cx="384444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az-Latn-AZ" sz="2000" dirty="0"/>
          </a:p>
        </p:txBody>
      </p:sp>
      <p:graphicFrame>
        <p:nvGraphicFramePr>
          <p:cNvPr id="18" name="Content Placeholder 17"/>
          <p:cNvGraphicFramePr>
            <a:graphicFrameLocks noGrp="1"/>
          </p:cNvGraphicFramePr>
          <p:nvPr>
            <p:ph idx="1"/>
            <p:extLst>
              <p:ext uri="{D42A27DB-BD31-4B8C-83A1-F6EECF244321}">
                <p14:modId xmlns:p14="http://schemas.microsoft.com/office/powerpoint/2010/main" val="2029091701"/>
              </p:ext>
            </p:extLst>
          </p:nvPr>
        </p:nvGraphicFramePr>
        <p:xfrm>
          <a:off x="633984" y="975360"/>
          <a:ext cx="10899648" cy="5242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DFBB10A-B196-939C-2CF3-50175A770DD0}"/>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4180653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772533" cy="389288"/>
          </a:xfrm>
        </p:spPr>
        <p:txBody>
          <a:bodyPr>
            <a:noAutofit/>
          </a:bodyPr>
          <a:lstStyle/>
          <a:p>
            <a:r>
              <a:rPr lang="en-US" dirty="0"/>
              <a:t>How to deny it?</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587630"/>
            <a:ext cx="10515600" cy="4351338"/>
          </a:xfrm>
        </p:spPr>
        <p:txBody>
          <a:bodyPr>
            <a:normAutofit/>
          </a:bodyPr>
          <a:lstStyle/>
          <a:p>
            <a:pPr marR="0">
              <a:lnSpc>
                <a:spcPct val="107000"/>
              </a:lnSpc>
              <a:spcBef>
                <a:spcPts val="0"/>
              </a:spcBef>
              <a:spcAft>
                <a:spcPts val="800"/>
              </a:spcAft>
              <a:buFont typeface="Wingdings" panose="05000000000000000000" pitchFamily="2" charset="2"/>
              <a:buChar char="§"/>
            </a:pPr>
            <a:r>
              <a:rPr lang="az-Latn-AZ" dirty="0"/>
              <a:t>The absence of venous pathology on imaging </a:t>
            </a:r>
          </a:p>
          <a:p>
            <a:pPr marR="0">
              <a:lnSpc>
                <a:spcPct val="107000"/>
              </a:lnSpc>
              <a:spcBef>
                <a:spcPts val="0"/>
              </a:spcBef>
              <a:spcAft>
                <a:spcPts val="800"/>
              </a:spcAft>
              <a:buFont typeface="Wingdings" panose="05000000000000000000" pitchFamily="2" charset="2"/>
              <a:buChar char="§"/>
            </a:pPr>
            <a:r>
              <a:rPr lang="en-US" dirty="0"/>
              <a:t>A</a:t>
            </a:r>
            <a:r>
              <a:rPr lang="az-Latn-AZ" dirty="0"/>
              <a:t>nd the absence of a problem with venous flow on functional examination </a:t>
            </a:r>
          </a:p>
          <a:p>
            <a:pPr marR="0">
              <a:lnSpc>
                <a:spcPct val="107000"/>
              </a:lnSpc>
              <a:spcBef>
                <a:spcPts val="0"/>
              </a:spcBef>
              <a:spcAft>
                <a:spcPts val="800"/>
              </a:spcAft>
              <a:buFont typeface="Wingdings" panose="05000000000000000000" pitchFamily="2" charset="2"/>
              <a:buChar char="§"/>
            </a:pPr>
            <a:endParaRPr lang="az-Latn-AZ" dirty="0"/>
          </a:p>
          <a:p>
            <a:pPr marL="0" marR="0" indent="0">
              <a:lnSpc>
                <a:spcPct val="107000"/>
              </a:lnSpc>
              <a:spcBef>
                <a:spcPts val="0"/>
              </a:spcBef>
              <a:spcAft>
                <a:spcPts val="800"/>
              </a:spcAft>
              <a:buNone/>
            </a:pPr>
            <a:r>
              <a:rPr lang="az-Latn-AZ" dirty="0"/>
              <a:t>                  </a:t>
            </a:r>
            <a:r>
              <a:rPr lang="az-Latn-AZ" b="1" dirty="0"/>
              <a:t>allow the diagnosis to be excluded.</a:t>
            </a:r>
            <a:endParaRPr lang="az-Latn-AZ" sz="5400" b="1" i="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9081B106-21AB-FC0D-5810-8080E5CF3478}"/>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617998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278019" y="55163"/>
            <a:ext cx="6818375" cy="466580"/>
          </a:xfrm>
        </p:spPr>
        <p:txBody>
          <a:bodyPr>
            <a:noAutofit/>
          </a:bodyPr>
          <a:lstStyle/>
          <a:p>
            <a:r>
              <a:rPr lang="en-US" sz="2000" dirty="0"/>
              <a:t>How to determine the severity and complications?</a:t>
            </a:r>
            <a:endParaRPr lang="az-Latn-AZ" sz="1600" dirty="0"/>
          </a:p>
        </p:txBody>
      </p:sp>
      <p:sp>
        <p:nvSpPr>
          <p:cNvPr id="7" name="Rounded Rectangle 6"/>
          <p:cNvSpPr/>
          <p:nvPr/>
        </p:nvSpPr>
        <p:spPr>
          <a:xfrm>
            <a:off x="621791" y="933168"/>
            <a:ext cx="3032039" cy="888620"/>
          </a:xfrm>
          <a:prstGeom prst="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az-Latn-AZ" sz="2400" b="1" dirty="0">
                <a:solidFill>
                  <a:srgbClr val="C00000"/>
                </a:solidFill>
              </a:rPr>
              <a:t>Clinical Signs</a:t>
            </a:r>
            <a:endParaRPr lang="en-US" sz="2400" b="1" dirty="0">
              <a:solidFill>
                <a:srgbClr val="C00000"/>
              </a:solidFill>
            </a:endParaRPr>
          </a:p>
        </p:txBody>
      </p:sp>
      <p:sp>
        <p:nvSpPr>
          <p:cNvPr id="8" name="Rounded Rectangle 7"/>
          <p:cNvSpPr/>
          <p:nvPr/>
        </p:nvSpPr>
        <p:spPr>
          <a:xfrm>
            <a:off x="902207" y="2233213"/>
            <a:ext cx="3032039" cy="1003746"/>
          </a:xfrm>
          <a:prstGeom prst="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solidFill>
                  <a:srgbClr val="C00000"/>
                </a:solidFill>
              </a:rPr>
              <a:t> Laboratory </a:t>
            </a:r>
            <a:endParaRPr lang="en-US" sz="3200" b="1" dirty="0">
              <a:solidFill>
                <a:srgbClr val="C00000"/>
              </a:solidFill>
            </a:endParaRPr>
          </a:p>
        </p:txBody>
      </p:sp>
      <p:sp>
        <p:nvSpPr>
          <p:cNvPr id="9" name="Rounded Rectangle 8"/>
          <p:cNvSpPr/>
          <p:nvPr/>
        </p:nvSpPr>
        <p:spPr>
          <a:xfrm>
            <a:off x="1164843" y="3938470"/>
            <a:ext cx="3032039" cy="939701"/>
          </a:xfrm>
          <a:prstGeom prst="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000" b="1" dirty="0">
                <a:solidFill>
                  <a:srgbClr val="C00000"/>
                </a:solidFill>
              </a:rPr>
              <a:t>DUS</a:t>
            </a:r>
            <a:r>
              <a:rPr lang="az-Latn-AZ" dirty="0"/>
              <a:t> </a:t>
            </a:r>
            <a:endParaRPr lang="en-US" dirty="0"/>
          </a:p>
        </p:txBody>
      </p:sp>
      <p:cxnSp>
        <p:nvCxnSpPr>
          <p:cNvPr id="13" name="Elbow Connector 12"/>
          <p:cNvCxnSpPr>
            <a:stCxn id="7" idx="2"/>
            <a:endCxn id="8" idx="0"/>
          </p:cNvCxnSpPr>
          <p:nvPr/>
        </p:nvCxnSpPr>
        <p:spPr>
          <a:xfrm rot="16200000" flipH="1">
            <a:off x="2072307" y="1887292"/>
            <a:ext cx="411425" cy="28041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a:stCxn id="8" idx="2"/>
            <a:endCxn id="9" idx="0"/>
          </p:cNvCxnSpPr>
          <p:nvPr/>
        </p:nvCxnSpPr>
        <p:spPr>
          <a:xfrm rot="16200000" flipH="1">
            <a:off x="2198790" y="3456396"/>
            <a:ext cx="701511" cy="26263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4739934" y="1332164"/>
            <a:ext cx="5379425" cy="85020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z-Latn-AZ" b="1" i="1" dirty="0">
                <a:solidFill>
                  <a:schemeClr val="tx1"/>
                </a:solidFill>
              </a:rPr>
              <a:t> (CEAP- Clinical -Etiology-Anatomy-Pathophysiology)</a:t>
            </a:r>
            <a:endParaRPr lang="en-US" b="1" i="1" dirty="0">
              <a:solidFill>
                <a:schemeClr val="tx1"/>
              </a:solidFill>
            </a:endParaRPr>
          </a:p>
        </p:txBody>
      </p:sp>
      <p:sp>
        <p:nvSpPr>
          <p:cNvPr id="25" name="Rectangle 24"/>
          <p:cNvSpPr/>
          <p:nvPr/>
        </p:nvSpPr>
        <p:spPr>
          <a:xfrm>
            <a:off x="5056915" y="2841851"/>
            <a:ext cx="5376368" cy="939701"/>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nSpc>
                <a:spcPct val="107000"/>
              </a:lnSpc>
              <a:spcBef>
                <a:spcPts val="0"/>
              </a:spcBef>
              <a:spcAft>
                <a:spcPts val="800"/>
              </a:spcAft>
            </a:pPr>
            <a:r>
              <a:rPr lang="az-Latn-AZ" b="1" dirty="0">
                <a:solidFill>
                  <a:schemeClr val="tx1"/>
                </a:solidFill>
              </a:rPr>
              <a:t>when complicated with thrombosis, the amount of D-dimer in the blood increases.</a:t>
            </a:r>
            <a:endParaRPr lang="az-Latn-AZ" sz="1400" b="1"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7" name="Rectangle 26"/>
          <p:cNvSpPr/>
          <p:nvPr/>
        </p:nvSpPr>
        <p:spPr>
          <a:xfrm>
            <a:off x="5591653" y="4757287"/>
            <a:ext cx="4951517" cy="79906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az-Latn-AZ" b="1" dirty="0">
                <a:solidFill>
                  <a:schemeClr val="tx1"/>
                </a:solidFill>
              </a:rPr>
              <a:t>reflux, dilatation, narrowing of the lumen, changes in the wall, </a:t>
            </a:r>
            <a:endParaRPr lang="en-US" b="1" dirty="0">
              <a:solidFill>
                <a:schemeClr val="tx1"/>
              </a:solidFill>
            </a:endParaRPr>
          </a:p>
        </p:txBody>
      </p:sp>
      <p:cxnSp>
        <p:nvCxnSpPr>
          <p:cNvPr id="49" name="Elbow Connector 48"/>
          <p:cNvCxnSpPr>
            <a:stCxn id="7" idx="3"/>
            <a:endCxn id="21" idx="1"/>
          </p:cNvCxnSpPr>
          <p:nvPr/>
        </p:nvCxnSpPr>
        <p:spPr>
          <a:xfrm>
            <a:off x="3653830" y="1377478"/>
            <a:ext cx="1086104" cy="37978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Elbow Connector 52"/>
          <p:cNvCxnSpPr>
            <a:stCxn id="8" idx="3"/>
            <a:endCxn id="25" idx="1"/>
          </p:cNvCxnSpPr>
          <p:nvPr/>
        </p:nvCxnSpPr>
        <p:spPr>
          <a:xfrm>
            <a:off x="3934246" y="2735086"/>
            <a:ext cx="1122669" cy="57661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Elbow Connector 54"/>
          <p:cNvCxnSpPr>
            <a:stCxn id="9" idx="3"/>
            <a:endCxn id="27" idx="1"/>
          </p:cNvCxnSpPr>
          <p:nvPr/>
        </p:nvCxnSpPr>
        <p:spPr>
          <a:xfrm>
            <a:off x="4196882" y="4408321"/>
            <a:ext cx="1394771" cy="74849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a:off x="304800" y="5865728"/>
            <a:ext cx="6096000" cy="646331"/>
          </a:xfrm>
          <a:prstGeom prst="rect">
            <a:avLst/>
          </a:prstGeom>
        </p:spPr>
        <p:txBody>
          <a:bodyPr>
            <a:spAutoFit/>
          </a:bodyPr>
          <a:lstStyle/>
          <a:p>
            <a:r>
              <a:rPr lang="az-Latn-AZ" b="1" dirty="0"/>
              <a:t>Various clinical scales are available to determine the degree of severity.</a:t>
            </a:r>
            <a:endParaRPr lang="en-US" b="1" dirty="0"/>
          </a:p>
        </p:txBody>
      </p:sp>
      <p:sp>
        <p:nvSpPr>
          <p:cNvPr id="3" name="TextBox 2">
            <a:extLst>
              <a:ext uri="{FF2B5EF4-FFF2-40B4-BE49-F238E27FC236}">
                <a16:creationId xmlns:a16="http://schemas.microsoft.com/office/drawing/2014/main" id="{2A46A190-E071-559A-F1AC-1071AB514C63}"/>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443312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321429" cy="413672"/>
          </a:xfrm>
        </p:spPr>
        <p:txBody>
          <a:bodyPr>
            <a:noAutofit/>
          </a:bodyPr>
          <a:lstStyle/>
          <a:p>
            <a:r>
              <a:rPr lang="en-US" sz="2800" dirty="0"/>
              <a:t>What are the treatment principles? </a:t>
            </a:r>
            <a:endParaRPr lang="az-Latn-AZ" sz="20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342900" indent="-342900" algn="just">
              <a:lnSpc>
                <a:spcPct val="115000"/>
              </a:lnSpc>
              <a:spcBef>
                <a:spcPts val="0"/>
              </a:spcBef>
              <a:buFont typeface="Symbol" panose="05050102010706020507" pitchFamily="18" charset="2"/>
              <a:buChar char=""/>
            </a:pPr>
            <a:r>
              <a:rPr lang="az-Latn-AZ" b="1" dirty="0">
                <a:solidFill>
                  <a:srgbClr val="C00000"/>
                </a:solidFill>
              </a:rPr>
              <a:t>Elimination of venous stasis, </a:t>
            </a:r>
          </a:p>
          <a:p>
            <a:pPr marL="342900" indent="-342900" algn="just">
              <a:lnSpc>
                <a:spcPct val="115000"/>
              </a:lnSpc>
              <a:spcBef>
                <a:spcPts val="0"/>
              </a:spcBef>
              <a:buFont typeface="Symbol" panose="05050102010706020507" pitchFamily="18" charset="2"/>
              <a:buChar char=""/>
            </a:pPr>
            <a:endParaRPr lang="az-Latn-AZ" b="1" dirty="0">
              <a:solidFill>
                <a:srgbClr val="C00000"/>
              </a:solidFill>
            </a:endParaRPr>
          </a:p>
          <a:p>
            <a:pPr marL="342900" indent="-342900" algn="just">
              <a:lnSpc>
                <a:spcPct val="115000"/>
              </a:lnSpc>
              <a:spcBef>
                <a:spcPts val="0"/>
              </a:spcBef>
              <a:buFont typeface="Symbol" panose="05050102010706020507" pitchFamily="18" charset="2"/>
              <a:buChar char=""/>
            </a:pPr>
            <a:r>
              <a:rPr lang="az-Latn-AZ" b="1" dirty="0">
                <a:solidFill>
                  <a:srgbClr val="C00000"/>
                </a:solidFill>
              </a:rPr>
              <a:t>Prevention of its progression, </a:t>
            </a:r>
          </a:p>
          <a:p>
            <a:pPr marL="342900" indent="-342900" algn="just">
              <a:lnSpc>
                <a:spcPct val="115000"/>
              </a:lnSpc>
              <a:spcBef>
                <a:spcPts val="0"/>
              </a:spcBef>
              <a:buFont typeface="Symbol" panose="05050102010706020507" pitchFamily="18" charset="2"/>
              <a:buChar char=""/>
            </a:pPr>
            <a:endParaRPr lang="az-Latn-AZ" b="1" dirty="0">
              <a:solidFill>
                <a:srgbClr val="C00000"/>
              </a:solidFill>
            </a:endParaRPr>
          </a:p>
          <a:p>
            <a:pPr marL="342900" indent="-342900" algn="just">
              <a:lnSpc>
                <a:spcPct val="115000"/>
              </a:lnSpc>
              <a:spcBef>
                <a:spcPts val="0"/>
              </a:spcBef>
              <a:buFont typeface="Symbol" panose="05050102010706020507" pitchFamily="18" charset="2"/>
              <a:buChar char=""/>
            </a:pPr>
            <a:r>
              <a:rPr lang="az-Latn-AZ" b="1" dirty="0">
                <a:solidFill>
                  <a:srgbClr val="C00000"/>
                </a:solidFill>
              </a:rPr>
              <a:t>Prevention and treatment of complications </a:t>
            </a:r>
            <a:endParaRPr lang="az-Latn-AZ"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5C033F68-AACC-0B5D-2EB4-DE4902F17046}"/>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189198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571678" y="0"/>
            <a:ext cx="6681216" cy="512066"/>
          </a:xfrm>
        </p:spPr>
        <p:txBody>
          <a:bodyPr>
            <a:noAutofit/>
          </a:bodyPr>
          <a:lstStyle/>
          <a:p>
            <a:r>
              <a:rPr lang="en-US" sz="2400" dirty="0"/>
              <a:t>Treatment methods</a:t>
            </a:r>
            <a:endParaRPr lang="az-Latn-AZ" sz="1800" dirty="0"/>
          </a:p>
        </p:txBody>
      </p:sp>
      <p:sp>
        <p:nvSpPr>
          <p:cNvPr id="7" name="Rectangle 6"/>
          <p:cNvSpPr/>
          <p:nvPr/>
        </p:nvSpPr>
        <p:spPr>
          <a:xfrm>
            <a:off x="365760" y="1333454"/>
            <a:ext cx="4669536" cy="4616648"/>
          </a:xfrm>
          <a:prstGeom prst="rect">
            <a:avLst/>
          </a:prstGeom>
        </p:spPr>
        <p:txBody>
          <a:bodyPr wrap="square">
            <a:spAutoFit/>
          </a:bodyPr>
          <a:lstStyle/>
          <a:p>
            <a:r>
              <a:rPr lang="az-Latn-AZ" sz="2400" b="1" dirty="0">
                <a:solidFill>
                  <a:srgbClr val="C00000"/>
                </a:solidFill>
              </a:rPr>
              <a:t>Conservative treatments:</a:t>
            </a:r>
          </a:p>
          <a:p>
            <a:endParaRPr lang="en-US" dirty="0"/>
          </a:p>
          <a:p>
            <a:pPr marL="285750" indent="-285750">
              <a:buFont typeface="Wingdings" panose="05000000000000000000" pitchFamily="2" charset="2"/>
              <a:buChar char="§"/>
            </a:pPr>
            <a:r>
              <a:rPr lang="az-Latn-AZ" b="1" dirty="0"/>
              <a:t>Physical methods </a:t>
            </a:r>
            <a:r>
              <a:rPr lang="az-Latn-AZ" dirty="0"/>
              <a:t>– periodic leg elevation, compression (with and without pressure), walking, neuromuscular electrostimulation, etc.</a:t>
            </a:r>
            <a:endParaRPr lang="en-US" dirty="0"/>
          </a:p>
          <a:p>
            <a:pPr marL="285750" indent="-285750">
              <a:buFont typeface="Wingdings" panose="05000000000000000000" pitchFamily="2" charset="2"/>
              <a:buChar char="§"/>
            </a:pPr>
            <a:r>
              <a:rPr lang="az-Latn-AZ" b="1" dirty="0"/>
              <a:t>Venoactive drugs </a:t>
            </a:r>
            <a:r>
              <a:rPr lang="az-Latn-AZ" dirty="0"/>
              <a:t>- natural (ruscus extract, micronized refined flavonoids, horse chestnut extract, red grape leaf extract) and synthetic (calcium dobesilate, hydroxy-ethyl-rutoside, sulodexide, etc.)</a:t>
            </a:r>
            <a:endParaRPr lang="en-US" dirty="0"/>
          </a:p>
          <a:p>
            <a:pPr marL="285750" indent="-285750">
              <a:buFont typeface="Wingdings" panose="05000000000000000000" pitchFamily="2" charset="2"/>
              <a:buChar char="§"/>
            </a:pPr>
            <a:r>
              <a:rPr lang="az-Latn-AZ" b="1" dirty="0"/>
              <a:t>Skin emollients</a:t>
            </a:r>
            <a:endParaRPr lang="en-US" b="1" dirty="0"/>
          </a:p>
          <a:p>
            <a:pPr marL="285750" indent="-285750">
              <a:buFont typeface="Wingdings" panose="05000000000000000000" pitchFamily="2" charset="2"/>
              <a:buChar char="§"/>
            </a:pPr>
            <a:r>
              <a:rPr lang="az-Latn-AZ" b="1" dirty="0"/>
              <a:t>Anti-edema drugs</a:t>
            </a:r>
            <a:endParaRPr lang="en-US" b="1" dirty="0"/>
          </a:p>
          <a:p>
            <a:pPr marL="285750" indent="-285750">
              <a:buFont typeface="Wingdings" panose="05000000000000000000" pitchFamily="2" charset="2"/>
              <a:buChar char="§"/>
            </a:pPr>
            <a:r>
              <a:rPr lang="az-Latn-AZ" b="1" dirty="0"/>
              <a:t>Ulcer treatments </a:t>
            </a:r>
            <a:r>
              <a:rPr lang="az-Latn-AZ" dirty="0"/>
              <a:t>(antibiotics, ointments, regeneratives, stem cells, exosomes, etc.)</a:t>
            </a:r>
            <a:endParaRPr lang="en-US" dirty="0"/>
          </a:p>
          <a:p>
            <a:pPr marL="285750" indent="-285750">
              <a:buFont typeface="Wingdings" panose="05000000000000000000" pitchFamily="2" charset="2"/>
              <a:buChar char="§"/>
            </a:pPr>
            <a:r>
              <a:rPr lang="az-Latn-AZ" b="1" dirty="0"/>
              <a:t>Lose weight</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0547" y="1102994"/>
            <a:ext cx="3194942" cy="2383918"/>
          </a:xfrm>
          <a:prstGeom prst="rect">
            <a:avLst/>
          </a:prstGeom>
        </p:spPr>
      </p:pic>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2688" y="3919345"/>
            <a:ext cx="3016567" cy="2007388"/>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5489" y="3919345"/>
            <a:ext cx="3409950" cy="2105025"/>
          </a:xfrm>
          <a:prstGeom prst="rect">
            <a:avLst/>
          </a:prstGeom>
        </p:spPr>
      </p:pic>
      <p:pic>
        <p:nvPicPr>
          <p:cNvPr id="22" name="Picture 2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906256" y="984313"/>
            <a:ext cx="2639568" cy="2462784"/>
          </a:xfrm>
          <a:prstGeom prst="rect">
            <a:avLst/>
          </a:prstGeom>
        </p:spPr>
      </p:pic>
      <p:sp>
        <p:nvSpPr>
          <p:cNvPr id="3" name="TextBox 2">
            <a:extLst>
              <a:ext uri="{FF2B5EF4-FFF2-40B4-BE49-F238E27FC236}">
                <a16:creationId xmlns:a16="http://schemas.microsoft.com/office/drawing/2014/main" id="{A102CFF7-9044-B8CB-950B-D270036B7EE7}"/>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822643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918926"/>
            <a:ext cx="4547616" cy="4985980"/>
          </a:xfrm>
          <a:prstGeom prst="rect">
            <a:avLst/>
          </a:prstGeom>
        </p:spPr>
        <p:txBody>
          <a:bodyPr wrap="square">
            <a:spAutoFit/>
          </a:bodyPr>
          <a:lstStyle/>
          <a:p>
            <a:r>
              <a:rPr lang="az-Latn-AZ" sz="2400" b="1" dirty="0">
                <a:solidFill>
                  <a:srgbClr val="C00000"/>
                </a:solidFill>
              </a:rPr>
              <a:t>Endovenous interventions:</a:t>
            </a:r>
          </a:p>
          <a:p>
            <a:endParaRPr lang="en-US" sz="2400" dirty="0">
              <a:solidFill>
                <a:srgbClr val="C00000"/>
              </a:solidFill>
            </a:endParaRPr>
          </a:p>
          <a:p>
            <a:pPr marL="285750" indent="-285750">
              <a:buFont typeface="Wingdings" panose="05000000000000000000" pitchFamily="2" charset="2"/>
              <a:buChar char="§"/>
            </a:pPr>
            <a:r>
              <a:rPr lang="az-Latn-AZ" b="1" dirty="0"/>
              <a:t>Endovenous laser ablation (EVLA</a:t>
            </a:r>
            <a:r>
              <a:rPr lang="az-Latn-AZ" dirty="0"/>
              <a:t>) - laser obliteration or ablation of a vessel or vessel segment</a:t>
            </a:r>
            <a:endParaRPr lang="en-US" dirty="0"/>
          </a:p>
          <a:p>
            <a:pPr marL="285750" indent="-285750">
              <a:buFont typeface="Wingdings" panose="05000000000000000000" pitchFamily="2" charset="2"/>
              <a:buChar char="§"/>
            </a:pPr>
            <a:r>
              <a:rPr lang="az-Latn-AZ" b="1" dirty="0"/>
              <a:t>Mechano-chemical ablation </a:t>
            </a:r>
            <a:r>
              <a:rPr lang="az-Latn-AZ" dirty="0"/>
              <a:t>- obliteration or ablation of a vessel or vessel section by mechanochemical means</a:t>
            </a:r>
            <a:endParaRPr lang="en-US" dirty="0"/>
          </a:p>
          <a:p>
            <a:pPr marL="285750" indent="-285750">
              <a:buFont typeface="Wingdings" panose="05000000000000000000" pitchFamily="2" charset="2"/>
              <a:buChar char="§"/>
            </a:pPr>
            <a:r>
              <a:rPr lang="az-Latn-AZ" b="1" dirty="0"/>
              <a:t>Radiofrequency ablation (RFA) </a:t>
            </a:r>
            <a:r>
              <a:rPr lang="az-Latn-AZ" dirty="0"/>
              <a:t>- the destruction or ablation of a vessel or part of a vessel with radiofrequency energy</a:t>
            </a:r>
            <a:endParaRPr lang="en-US" dirty="0"/>
          </a:p>
          <a:p>
            <a:pPr marL="285750" indent="-285750">
              <a:buFont typeface="Wingdings" panose="05000000000000000000" pitchFamily="2" charset="2"/>
              <a:buChar char="§"/>
            </a:pPr>
            <a:r>
              <a:rPr lang="az-Latn-AZ" b="1" dirty="0"/>
              <a:t>Cyanoacrylate embolization </a:t>
            </a:r>
            <a:r>
              <a:rPr lang="az-Latn-AZ" dirty="0"/>
              <a:t>- obliteration of a vessel or portion of a vessel by injection of cyanoacrylate</a:t>
            </a:r>
            <a:endParaRPr lang="en-US" dirty="0"/>
          </a:p>
          <a:p>
            <a:pPr marL="285750" indent="-285750">
              <a:buFont typeface="Wingdings" panose="05000000000000000000" pitchFamily="2" charset="2"/>
              <a:buChar char="§"/>
            </a:pPr>
            <a:r>
              <a:rPr lang="az-Latn-AZ" b="1" dirty="0"/>
              <a:t>Sclerotherapy (liquid or foam) </a:t>
            </a:r>
            <a:r>
              <a:rPr lang="az-Latn-AZ" dirty="0"/>
              <a:t>- destruction of a vein or part of a vein with a chemical (liquid or foam)</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5504" y="881650"/>
            <a:ext cx="2865120" cy="2390648"/>
          </a:xfrm>
          <a:prstGeom prst="rect">
            <a:avLst/>
          </a:prstGeom>
        </p:spPr>
      </p:pic>
      <p:pic>
        <p:nvPicPr>
          <p:cNvPr id="6" name="Picture 5"/>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425313" y="881650"/>
            <a:ext cx="3462528" cy="239064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313" y="3411916"/>
            <a:ext cx="6425311" cy="2890520"/>
          </a:xfrm>
          <a:prstGeom prst="rect">
            <a:avLst/>
          </a:prstGeom>
        </p:spPr>
      </p:pic>
      <p:sp>
        <p:nvSpPr>
          <p:cNvPr id="4" name="Title 3"/>
          <p:cNvSpPr>
            <a:spLocks noGrp="1"/>
          </p:cNvSpPr>
          <p:nvPr>
            <p:ph type="title"/>
          </p:nvPr>
        </p:nvSpPr>
        <p:spPr>
          <a:xfrm>
            <a:off x="2784325" y="22704"/>
            <a:ext cx="7322843" cy="453285"/>
          </a:xfrm>
        </p:spPr>
        <p:txBody>
          <a:bodyPr/>
          <a:lstStyle/>
          <a:p>
            <a:r>
              <a:rPr lang="en-US" sz="2000" dirty="0"/>
              <a:t>Treatment methods</a:t>
            </a:r>
          </a:p>
        </p:txBody>
      </p:sp>
      <p:sp>
        <p:nvSpPr>
          <p:cNvPr id="2" name="TextBox 1">
            <a:extLst>
              <a:ext uri="{FF2B5EF4-FFF2-40B4-BE49-F238E27FC236}">
                <a16:creationId xmlns:a16="http://schemas.microsoft.com/office/drawing/2014/main" id="{58C80BDE-3C94-2384-216B-267D5FB364C2}"/>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4289730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5013" y="0"/>
            <a:ext cx="7005851" cy="646406"/>
          </a:xfrm>
        </p:spPr>
        <p:txBody>
          <a:bodyPr/>
          <a:lstStyle/>
          <a:p>
            <a:r>
              <a:rPr lang="en-US" sz="2000" dirty="0"/>
              <a:t>Treatment methods</a:t>
            </a:r>
          </a:p>
        </p:txBody>
      </p:sp>
      <p:sp>
        <p:nvSpPr>
          <p:cNvPr id="3" name="Rectangle 2"/>
          <p:cNvSpPr/>
          <p:nvPr/>
        </p:nvSpPr>
        <p:spPr>
          <a:xfrm>
            <a:off x="193525" y="826747"/>
            <a:ext cx="5522976" cy="5262979"/>
          </a:xfrm>
          <a:prstGeom prst="rect">
            <a:avLst/>
          </a:prstGeom>
        </p:spPr>
        <p:txBody>
          <a:bodyPr wrap="square">
            <a:spAutoFit/>
          </a:bodyPr>
          <a:lstStyle/>
          <a:p>
            <a:r>
              <a:rPr lang="az-Latn-AZ" sz="2800" b="1" dirty="0">
                <a:solidFill>
                  <a:srgbClr val="C00000"/>
                </a:solidFill>
              </a:rPr>
              <a:t>Surgical interventions:</a:t>
            </a:r>
          </a:p>
          <a:p>
            <a:endParaRPr lang="az-Latn-AZ" b="1" dirty="0"/>
          </a:p>
          <a:p>
            <a:endParaRPr lang="en-US" dirty="0"/>
          </a:p>
          <a:p>
            <a:pPr marL="285750" indent="-285750">
              <a:buFont typeface="Wingdings" panose="05000000000000000000" pitchFamily="2" charset="2"/>
              <a:buChar char="§"/>
            </a:pPr>
            <a:r>
              <a:rPr lang="az-Latn-AZ" sz="1600" b="1" dirty="0"/>
              <a:t>High ligation </a:t>
            </a:r>
            <a:r>
              <a:rPr lang="az-Latn-AZ" sz="1600" dirty="0"/>
              <a:t>- insertion and cutting of the ligature at the junction of the femoral vein of the great Saphenous vein, the junction of the knee vein of the small Saphenous vein, including the closure and cutting of branches.</a:t>
            </a:r>
            <a:endParaRPr lang="en-US" sz="1600" dirty="0"/>
          </a:p>
          <a:p>
            <a:pPr marL="285750" indent="-285750">
              <a:buFont typeface="Wingdings" panose="05000000000000000000" pitchFamily="2" charset="2"/>
              <a:buChar char="§"/>
            </a:pPr>
            <a:r>
              <a:rPr lang="az-Latn-AZ" sz="1600" b="1" dirty="0"/>
              <a:t>Phlebectomy</a:t>
            </a:r>
            <a:r>
              <a:rPr lang="az-Latn-AZ" sz="1600" dirty="0"/>
              <a:t> - removal of a long section of a vein, usually large and small subcutaneous veins</a:t>
            </a:r>
            <a:endParaRPr lang="en-US" sz="1600" dirty="0"/>
          </a:p>
          <a:p>
            <a:pPr marL="285750" indent="-285750">
              <a:buFont typeface="Wingdings" panose="05000000000000000000" pitchFamily="2" charset="2"/>
              <a:buChar char="§"/>
            </a:pPr>
            <a:r>
              <a:rPr lang="az-Latn-AZ" sz="1600" b="1" dirty="0"/>
              <a:t>Miniphlebectomy </a:t>
            </a:r>
            <a:r>
              <a:rPr lang="az-Latn-AZ" sz="1600" dirty="0"/>
              <a:t>- removal of a segment of a vessel from small skin incisions</a:t>
            </a:r>
            <a:endParaRPr lang="en-US" sz="1600" dirty="0"/>
          </a:p>
          <a:p>
            <a:pPr marL="285750" indent="-285750">
              <a:buFont typeface="Wingdings" panose="05000000000000000000" pitchFamily="2" charset="2"/>
              <a:buChar char="§"/>
            </a:pPr>
            <a:r>
              <a:rPr lang="az-Latn-AZ" sz="1600" b="1" dirty="0"/>
              <a:t>Cryostripping </a:t>
            </a:r>
            <a:r>
              <a:rPr lang="az-Latn-AZ" sz="1600" dirty="0"/>
              <a:t>- inserting a rigid cryoprobe into a vein, freezing it with liquid nitrous oxide, and then removing it with the probe.</a:t>
            </a:r>
            <a:endParaRPr lang="en-US" sz="1600" dirty="0"/>
          </a:p>
          <a:p>
            <a:pPr marL="285750" indent="-285750">
              <a:buFont typeface="Wingdings" panose="05000000000000000000" pitchFamily="2" charset="2"/>
              <a:buChar char="§"/>
            </a:pPr>
            <a:r>
              <a:rPr lang="az-Latn-AZ" sz="1600" b="1" dirty="0"/>
              <a:t>Subfascial closure of perforators (open or endoscopic)</a:t>
            </a:r>
            <a:endParaRPr lang="en-US" sz="1600" b="1" dirty="0"/>
          </a:p>
          <a:p>
            <a:pPr marL="285750" indent="-285750">
              <a:buFont typeface="Wingdings" panose="05000000000000000000" pitchFamily="2" charset="2"/>
              <a:buChar char="§"/>
            </a:pPr>
            <a:r>
              <a:rPr lang="az-Latn-AZ" sz="1600" b="1" dirty="0"/>
              <a:t>Valvuloplasty</a:t>
            </a:r>
            <a:endParaRPr lang="en-US" sz="1600" b="1" dirty="0"/>
          </a:p>
          <a:p>
            <a:pPr marL="285750" indent="-285750">
              <a:buFont typeface="Wingdings" panose="05000000000000000000" pitchFamily="2" charset="2"/>
              <a:buChar char="§"/>
            </a:pPr>
            <a:r>
              <a:rPr lang="az-Latn-AZ" sz="1600" b="1" dirty="0"/>
              <a:t>Reconstruction</a:t>
            </a:r>
            <a:endParaRPr lang="en-US" sz="1600" b="1" dirty="0"/>
          </a:p>
          <a:p>
            <a:pPr marL="285750" indent="-285750">
              <a:buFont typeface="Wingdings" panose="05000000000000000000" pitchFamily="2" charset="2"/>
              <a:buChar char="§"/>
            </a:pPr>
            <a:r>
              <a:rPr lang="az-Latn-AZ" sz="1600" b="1" dirty="0"/>
              <a:t>Vascular transplantation</a:t>
            </a:r>
            <a:endParaRPr lang="en-US" sz="1600" b="1" dirty="0"/>
          </a:p>
          <a:p>
            <a:pPr marL="285750" indent="-285750">
              <a:buFont typeface="Wingdings" panose="05000000000000000000" pitchFamily="2" charset="2"/>
              <a:buChar char="§"/>
            </a:pPr>
            <a:r>
              <a:rPr lang="az-Latn-AZ" sz="1600" b="1" dirty="0"/>
              <a:t>Surgical treatment of ulcer, skin transplant </a:t>
            </a:r>
            <a:r>
              <a:rPr lang="az-Latn-AZ" sz="1600" dirty="0"/>
              <a:t>(dermatome or small piece free skin transplant);</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5746" y="826747"/>
            <a:ext cx="5012898" cy="298399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5746" y="3991080"/>
            <a:ext cx="4911102" cy="2145377"/>
          </a:xfrm>
          <a:prstGeom prst="rect">
            <a:avLst/>
          </a:prstGeom>
        </p:spPr>
      </p:pic>
      <p:sp>
        <p:nvSpPr>
          <p:cNvPr id="6" name="TextBox 5">
            <a:extLst>
              <a:ext uri="{FF2B5EF4-FFF2-40B4-BE49-F238E27FC236}">
                <a16:creationId xmlns:a16="http://schemas.microsoft.com/office/drawing/2014/main" id="{4F4F70C8-4036-CFDE-3340-9F6578B95FDD}"/>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521825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70004" y="0"/>
            <a:ext cx="5862851" cy="462941"/>
          </a:xfrm>
        </p:spPr>
        <p:txBody>
          <a:bodyPr>
            <a:noAutofit/>
          </a:bodyPr>
          <a:lstStyle/>
          <a:p>
            <a:r>
              <a:rPr lang="en-US" sz="2000" dirty="0"/>
              <a:t>Indications for surgery</a:t>
            </a:r>
            <a:endParaRPr lang="az-Latn-AZ" sz="20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pPr marR="0" lvl="0">
              <a:lnSpc>
                <a:spcPct val="115000"/>
              </a:lnSpc>
              <a:spcBef>
                <a:spcPts val="0"/>
              </a:spcBef>
              <a:spcAft>
                <a:spcPts val="0"/>
              </a:spcAft>
            </a:pPr>
            <a:r>
              <a:rPr lang="az-Latn-AZ" b="1" dirty="0"/>
              <a:t>Symptomatic diseases,</a:t>
            </a:r>
          </a:p>
          <a:p>
            <a:pPr marR="0" lvl="0">
              <a:lnSpc>
                <a:spcPct val="115000"/>
              </a:lnSpc>
              <a:spcBef>
                <a:spcPts val="0"/>
              </a:spcBef>
              <a:spcAft>
                <a:spcPts val="0"/>
              </a:spcAft>
            </a:pPr>
            <a:endParaRPr lang="az-Latn-AZ" b="1" dirty="0"/>
          </a:p>
          <a:p>
            <a:pPr marR="0" lvl="0">
              <a:lnSpc>
                <a:spcPct val="115000"/>
              </a:lnSpc>
              <a:spcBef>
                <a:spcPts val="0"/>
              </a:spcBef>
              <a:spcAft>
                <a:spcPts val="0"/>
              </a:spcAft>
            </a:pPr>
            <a:r>
              <a:rPr lang="en-US" b="1" dirty="0"/>
              <a:t>I</a:t>
            </a:r>
            <a:r>
              <a:rPr lang="az-Latn-AZ" b="1" dirty="0"/>
              <a:t>n cases where endovenous methods are not helpful, </a:t>
            </a:r>
          </a:p>
          <a:p>
            <a:pPr marR="0" lvl="0">
              <a:lnSpc>
                <a:spcPct val="115000"/>
              </a:lnSpc>
              <a:spcBef>
                <a:spcPts val="0"/>
              </a:spcBef>
              <a:spcAft>
                <a:spcPts val="0"/>
              </a:spcAft>
            </a:pPr>
            <a:endParaRPr lang="az-Latn-AZ" b="1" dirty="0"/>
          </a:p>
          <a:p>
            <a:pPr marR="0" lvl="0">
              <a:lnSpc>
                <a:spcPct val="115000"/>
              </a:lnSpc>
              <a:spcBef>
                <a:spcPts val="0"/>
              </a:spcBef>
              <a:spcAft>
                <a:spcPts val="0"/>
              </a:spcAft>
            </a:pPr>
            <a:r>
              <a:rPr lang="en-US" b="1" dirty="0"/>
              <a:t>I</a:t>
            </a:r>
            <a:r>
              <a:rPr lang="az-Latn-AZ" b="1" dirty="0"/>
              <a:t>n non-healing ulcers </a:t>
            </a:r>
          </a:p>
          <a:p>
            <a:pPr marR="0" lvl="0">
              <a:lnSpc>
                <a:spcPct val="115000"/>
              </a:lnSpc>
              <a:spcBef>
                <a:spcPts val="0"/>
              </a:spcBef>
              <a:spcAft>
                <a:spcPts val="0"/>
              </a:spcAft>
            </a:pPr>
            <a:endParaRPr lang="az-Latn-AZ" b="1" dirty="0"/>
          </a:p>
          <a:p>
            <a:pPr marR="0" lvl="0">
              <a:lnSpc>
                <a:spcPct val="115000"/>
              </a:lnSpc>
              <a:spcBef>
                <a:spcPts val="0"/>
              </a:spcBef>
              <a:spcAft>
                <a:spcPts val="0"/>
              </a:spcAft>
            </a:pPr>
            <a:r>
              <a:rPr lang="az-Latn-AZ" b="1" dirty="0"/>
              <a:t>And for cosmetic purposes.</a:t>
            </a:r>
            <a:endParaRPr lang="az-Latn-AZ"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97965F44-0E2B-C368-1D47-53D0620A3C32}"/>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915755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60192" y="109582"/>
            <a:ext cx="5967233" cy="366407"/>
          </a:xfrm>
        </p:spPr>
        <p:txBody>
          <a:bodyPr>
            <a:noAutofit/>
          </a:bodyPr>
          <a:lstStyle/>
          <a:p>
            <a:r>
              <a:rPr lang="en-US" sz="2400" dirty="0"/>
              <a:t>Contraindications to the operation?</a:t>
            </a:r>
            <a:endParaRPr lang="az-Latn-AZ" sz="18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31055"/>
            <a:ext cx="10515600" cy="4351338"/>
          </a:xfrm>
        </p:spPr>
        <p:txBody>
          <a:bodyPr>
            <a:normAutofit/>
          </a:bodyPr>
          <a:lstStyle/>
          <a:p>
            <a:pPr marL="0" marR="0" lvl="0" indent="0" algn="ctr">
              <a:lnSpc>
                <a:spcPct val="115000"/>
              </a:lnSpc>
              <a:spcBef>
                <a:spcPts val="0"/>
              </a:spcBef>
              <a:spcAft>
                <a:spcPts val="0"/>
              </a:spcAft>
              <a:buNone/>
            </a:pPr>
            <a:r>
              <a:rPr lang="az-Latn-AZ" dirty="0"/>
              <a:t>Interventions on </a:t>
            </a:r>
            <a:r>
              <a:rPr lang="az-Latn-AZ" b="1" dirty="0"/>
              <a:t>compensatory dilated superficial veins </a:t>
            </a:r>
            <a:r>
              <a:rPr lang="az-Latn-AZ" dirty="0"/>
              <a:t>are </a:t>
            </a:r>
            <a:r>
              <a:rPr lang="az-Latn-AZ" b="1" dirty="0">
                <a:solidFill>
                  <a:srgbClr val="C00000"/>
                </a:solidFill>
              </a:rPr>
              <a:t>contraindicated</a:t>
            </a:r>
            <a:r>
              <a:rPr lang="az-Latn-AZ" dirty="0"/>
              <a:t> in deep vein occlusions.</a:t>
            </a:r>
            <a:endParaRPr lang="az-Latn-AZ"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A2CC7AF7-E95F-5217-B69E-762FACEC80BA}"/>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964072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6245" y="0"/>
            <a:ext cx="5862851" cy="523220"/>
          </a:xfrm>
        </p:spPr>
        <p:txBody>
          <a:bodyPr/>
          <a:lstStyle/>
          <a:p>
            <a:r>
              <a:rPr lang="en-US" dirty="0"/>
              <a:t>Treatment approach</a:t>
            </a:r>
            <a:br>
              <a:rPr lang="az-Latn-AZ" dirty="0"/>
            </a:br>
            <a:endParaRPr lang="en-US" dirty="0"/>
          </a:p>
        </p:txBody>
      </p:sp>
      <p:sp>
        <p:nvSpPr>
          <p:cNvPr id="4" name="Rectangle 3"/>
          <p:cNvSpPr/>
          <p:nvPr/>
        </p:nvSpPr>
        <p:spPr>
          <a:xfrm>
            <a:off x="2133600" y="1259284"/>
            <a:ext cx="2133600" cy="523220"/>
          </a:xfrm>
          <a:prstGeom prst="rect">
            <a:avLst/>
          </a:prstGeom>
        </p:spPr>
        <p:txBody>
          <a:bodyPr wrap="square">
            <a:spAutoFit/>
          </a:bodyPr>
          <a:lstStyle/>
          <a:p>
            <a:r>
              <a:rPr lang="az-Latn-AZ" sz="2800" b="1" dirty="0">
                <a:solidFill>
                  <a:srgbClr val="C00000"/>
                </a:solidFill>
              </a:rPr>
              <a:t>Conservative</a:t>
            </a:r>
            <a:endParaRPr lang="en-US" sz="4000" b="1" dirty="0">
              <a:solidFill>
                <a:srgbClr val="C00000"/>
              </a:solidFill>
            </a:endParaRPr>
          </a:p>
        </p:txBody>
      </p:sp>
      <p:sp>
        <p:nvSpPr>
          <p:cNvPr id="5" name="Rectangle 4"/>
          <p:cNvSpPr/>
          <p:nvPr/>
        </p:nvSpPr>
        <p:spPr>
          <a:xfrm>
            <a:off x="5272158" y="4509850"/>
            <a:ext cx="2096381" cy="523220"/>
          </a:xfrm>
          <a:prstGeom prst="rect">
            <a:avLst/>
          </a:prstGeom>
        </p:spPr>
        <p:txBody>
          <a:bodyPr wrap="square">
            <a:spAutoFit/>
          </a:bodyPr>
          <a:lstStyle/>
          <a:p>
            <a:r>
              <a:rPr lang="az-Latn-AZ" sz="2800" b="1" dirty="0">
                <a:solidFill>
                  <a:srgbClr val="C00000"/>
                </a:solidFill>
              </a:rPr>
              <a:t>Endovenous</a:t>
            </a:r>
            <a:endParaRPr lang="en-US" sz="4000" b="1" dirty="0">
              <a:solidFill>
                <a:srgbClr val="C00000"/>
              </a:solidFill>
            </a:endParaRPr>
          </a:p>
        </p:txBody>
      </p:sp>
      <p:sp>
        <p:nvSpPr>
          <p:cNvPr id="6" name="Rectangle 5"/>
          <p:cNvSpPr/>
          <p:nvPr/>
        </p:nvSpPr>
        <p:spPr>
          <a:xfrm>
            <a:off x="8769096" y="4605713"/>
            <a:ext cx="2801112" cy="523220"/>
          </a:xfrm>
          <a:prstGeom prst="rect">
            <a:avLst/>
          </a:prstGeom>
        </p:spPr>
        <p:txBody>
          <a:bodyPr wrap="square">
            <a:spAutoFit/>
          </a:bodyPr>
          <a:lstStyle/>
          <a:p>
            <a:r>
              <a:rPr lang="az-Latn-AZ" sz="2800" b="1" dirty="0">
                <a:solidFill>
                  <a:srgbClr val="C00000"/>
                </a:solidFill>
                <a:latin typeface="Calibri" panose="020F0502020204030204" pitchFamily="34" charset="0"/>
                <a:ea typeface="Calibri" panose="020F0502020204030204" pitchFamily="34" charset="0"/>
              </a:rPr>
              <a:t>        </a:t>
            </a:r>
            <a:r>
              <a:rPr lang="az-Latn-AZ" sz="2800" b="1" dirty="0">
                <a:solidFill>
                  <a:srgbClr val="C00000"/>
                </a:solidFill>
              </a:rPr>
              <a:t>Surgery </a:t>
            </a:r>
            <a:endParaRPr lang="en-US" sz="2800" b="1" dirty="0">
              <a:solidFill>
                <a:srgbClr val="C00000"/>
              </a:solidFill>
            </a:endParaRPr>
          </a:p>
        </p:txBody>
      </p:sp>
      <p:sp>
        <p:nvSpPr>
          <p:cNvPr id="13" name="Rectangle 12"/>
          <p:cNvSpPr/>
          <p:nvPr/>
        </p:nvSpPr>
        <p:spPr>
          <a:xfrm>
            <a:off x="679311" y="1915406"/>
            <a:ext cx="2449581" cy="369332"/>
          </a:xfrm>
          <a:prstGeom prst="rect">
            <a:avLst/>
          </a:prstGeom>
        </p:spPr>
        <p:txBody>
          <a:bodyPr wrap="none">
            <a:spAutoFit/>
          </a:bodyPr>
          <a:lstStyle/>
          <a:p>
            <a:r>
              <a:rPr lang="az-Latn-AZ" b="1" dirty="0"/>
              <a:t>Asymptomatic patients </a:t>
            </a:r>
            <a:endParaRPr lang="en-US" b="1" dirty="0"/>
          </a:p>
        </p:txBody>
      </p:sp>
      <p:cxnSp>
        <p:nvCxnSpPr>
          <p:cNvPr id="15" name="Straight Arrow Connector 14"/>
          <p:cNvCxnSpPr>
            <a:stCxn id="13" idx="2"/>
            <a:endCxn id="16" idx="0"/>
          </p:cNvCxnSpPr>
          <p:nvPr/>
        </p:nvCxnSpPr>
        <p:spPr>
          <a:xfrm flipH="1">
            <a:off x="1904101" y="2284738"/>
            <a:ext cx="1" cy="4722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831205" y="2756962"/>
            <a:ext cx="2145792" cy="1959960"/>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az-Latn-AZ" dirty="0"/>
              <a:t>are treated conservatively, </a:t>
            </a:r>
          </a:p>
          <a:p>
            <a:pPr marL="285750" indent="-285750">
              <a:lnSpc>
                <a:spcPct val="107000"/>
              </a:lnSpc>
              <a:spcAft>
                <a:spcPts val="800"/>
              </a:spcAft>
              <a:buFont typeface="Arial" panose="020B0604020202020204" pitchFamily="34" charset="0"/>
              <a:buChar char="•"/>
            </a:pPr>
            <a:r>
              <a:rPr lang="az-Latn-AZ" dirty="0"/>
              <a:t>ablation can be applied for cosmetic purposes</a:t>
            </a:r>
            <a:endParaRPr lang="az-Latn-AZ" sz="1600" dirty="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20"/>
          <p:cNvSpPr/>
          <p:nvPr/>
        </p:nvSpPr>
        <p:spPr>
          <a:xfrm>
            <a:off x="3618687" y="1939588"/>
            <a:ext cx="2275046" cy="369332"/>
          </a:xfrm>
          <a:prstGeom prst="rect">
            <a:avLst/>
          </a:prstGeom>
        </p:spPr>
        <p:txBody>
          <a:bodyPr wrap="none">
            <a:spAutoFit/>
          </a:bodyPr>
          <a:lstStyle/>
          <a:p>
            <a:r>
              <a:rPr lang="az-Latn-AZ" b="1" dirty="0"/>
              <a:t>Symptomatic patients</a:t>
            </a:r>
            <a:endParaRPr lang="en-US" b="1" dirty="0"/>
          </a:p>
        </p:txBody>
      </p:sp>
      <p:sp>
        <p:nvSpPr>
          <p:cNvPr id="22" name="Rectangle 21"/>
          <p:cNvSpPr/>
          <p:nvPr/>
        </p:nvSpPr>
        <p:spPr>
          <a:xfrm>
            <a:off x="3170933" y="2755360"/>
            <a:ext cx="3173065" cy="1569660"/>
          </a:xfrm>
          <a:prstGeom prst="rect">
            <a:avLst/>
          </a:prstGeom>
        </p:spPr>
        <p:txBody>
          <a:bodyPr wrap="square">
            <a:spAutoFit/>
          </a:bodyPr>
          <a:lstStyle/>
          <a:p>
            <a:pPr marL="285750" indent="-285750">
              <a:buFont typeface="Arial" panose="020B0604020202020204" pitchFamily="34" charset="0"/>
              <a:buChar char="•"/>
            </a:pPr>
            <a:r>
              <a:rPr lang="az-Latn-AZ" sz="1600" dirty="0"/>
              <a:t>usually started with a conservative method</a:t>
            </a:r>
          </a:p>
          <a:p>
            <a:pPr marL="285750" indent="-285750">
              <a:buFont typeface="Arial" panose="020B0604020202020204" pitchFamily="34" charset="0"/>
              <a:buChar char="•"/>
            </a:pPr>
            <a:endParaRPr lang="az-Latn-AZ" sz="16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az-Latn-AZ" sz="1600" dirty="0"/>
              <a:t>subsequent treatments are selected according to the reflux site.</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cxnSp>
        <p:nvCxnSpPr>
          <p:cNvPr id="24" name="Straight Arrow Connector 23"/>
          <p:cNvCxnSpPr>
            <a:stCxn id="21" idx="2"/>
            <a:endCxn id="22" idx="0"/>
          </p:cNvCxnSpPr>
          <p:nvPr/>
        </p:nvCxnSpPr>
        <p:spPr>
          <a:xfrm>
            <a:off x="4756210" y="2308920"/>
            <a:ext cx="1256" cy="4464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295120" y="5633966"/>
            <a:ext cx="6161367" cy="400110"/>
          </a:xfrm>
          <a:prstGeom prst="rect">
            <a:avLst/>
          </a:prstGeom>
        </p:spPr>
        <p:txBody>
          <a:bodyPr wrap="none">
            <a:spAutoFit/>
          </a:bodyPr>
          <a:lstStyle/>
          <a:p>
            <a:r>
              <a:rPr lang="az-Latn-AZ" sz="2000" b="1" dirty="0">
                <a:solidFill>
                  <a:srgbClr val="C00000"/>
                </a:solidFill>
              </a:rPr>
              <a:t>If the ulcer defects are not closed, skin plastic is applied.</a:t>
            </a:r>
            <a:endParaRPr lang="en-US" sz="2000" b="1" dirty="0">
              <a:solidFill>
                <a:srgbClr val="C00000"/>
              </a:solidFill>
            </a:endParaRPr>
          </a:p>
        </p:txBody>
      </p:sp>
      <p:cxnSp>
        <p:nvCxnSpPr>
          <p:cNvPr id="30" name="Elbow Connector 29"/>
          <p:cNvCxnSpPr>
            <a:stCxn id="4" idx="1"/>
            <a:endCxn id="13" idx="0"/>
          </p:cNvCxnSpPr>
          <p:nvPr/>
        </p:nvCxnSpPr>
        <p:spPr>
          <a:xfrm rot="10800000" flipV="1">
            <a:off x="1904102" y="1520894"/>
            <a:ext cx="229498" cy="39451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Elbow Connector 33"/>
          <p:cNvCxnSpPr>
            <a:stCxn id="4" idx="3"/>
            <a:endCxn id="21" idx="0"/>
          </p:cNvCxnSpPr>
          <p:nvPr/>
        </p:nvCxnSpPr>
        <p:spPr>
          <a:xfrm>
            <a:off x="4267200" y="1520894"/>
            <a:ext cx="489010" cy="41869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Elbow Connector 37"/>
          <p:cNvCxnSpPr>
            <a:stCxn id="22" idx="2"/>
            <a:endCxn id="5" idx="1"/>
          </p:cNvCxnSpPr>
          <p:nvPr/>
        </p:nvCxnSpPr>
        <p:spPr>
          <a:xfrm rot="16200000" flipH="1">
            <a:off x="4791592" y="4290894"/>
            <a:ext cx="446440" cy="51469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Elbow Connector 43"/>
          <p:cNvCxnSpPr>
            <a:stCxn id="5" idx="3"/>
            <a:endCxn id="49" idx="1"/>
          </p:cNvCxnSpPr>
          <p:nvPr/>
        </p:nvCxnSpPr>
        <p:spPr>
          <a:xfrm flipV="1">
            <a:off x="7368539" y="3965171"/>
            <a:ext cx="376015" cy="806289"/>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Elbow Connector 45"/>
          <p:cNvCxnSpPr>
            <a:stCxn id="6" idx="2"/>
            <a:endCxn id="27" idx="3"/>
          </p:cNvCxnSpPr>
          <p:nvPr/>
        </p:nvCxnSpPr>
        <p:spPr>
          <a:xfrm rot="5400000">
            <a:off x="9460526" y="5124895"/>
            <a:ext cx="705088" cy="713165"/>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Rectangle 48"/>
          <p:cNvSpPr/>
          <p:nvPr/>
        </p:nvSpPr>
        <p:spPr>
          <a:xfrm>
            <a:off x="7744554" y="3780505"/>
            <a:ext cx="1853905" cy="369332"/>
          </a:xfrm>
          <a:prstGeom prst="rect">
            <a:avLst/>
          </a:prstGeom>
        </p:spPr>
        <p:txBody>
          <a:bodyPr wrap="none">
            <a:spAutoFit/>
          </a:bodyPr>
          <a:lstStyle/>
          <a:p>
            <a:r>
              <a:rPr lang="az-Latn-AZ" b="1" dirty="0"/>
              <a:t>when ineffective.</a:t>
            </a:r>
            <a:endParaRPr lang="en-US" b="1" dirty="0"/>
          </a:p>
        </p:txBody>
      </p:sp>
      <p:cxnSp>
        <p:nvCxnSpPr>
          <p:cNvPr id="53" name="Elbow Connector 52"/>
          <p:cNvCxnSpPr>
            <a:stCxn id="49" idx="3"/>
            <a:endCxn id="6" idx="0"/>
          </p:cNvCxnSpPr>
          <p:nvPr/>
        </p:nvCxnSpPr>
        <p:spPr>
          <a:xfrm>
            <a:off x="9598459" y="3965171"/>
            <a:ext cx="571193" cy="64054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FDE0C90F-96B6-CCFF-B3AB-E396FBCFBAB0}"/>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447819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650613" cy="572168"/>
          </a:xfrm>
        </p:spPr>
        <p:txBody>
          <a:bodyPr>
            <a:noAutofit/>
          </a:bodyPr>
          <a:lstStyle/>
          <a:p>
            <a:r>
              <a:rPr lang="en-US" dirty="0"/>
              <a:t>Prognosis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r>
              <a:rPr lang="az-Latn-AZ" b="1" dirty="0"/>
              <a:t>If left untreated, the deficiency becomes progressive.</a:t>
            </a:r>
          </a:p>
          <a:p>
            <a:endParaRPr lang="az-Latn-AZ" b="1" dirty="0"/>
          </a:p>
          <a:p>
            <a:r>
              <a:rPr lang="az-Latn-AZ" b="1" dirty="0"/>
              <a:t> Venous ulcers recur in 70% of cases and are difficult to heal in 50% of cases.</a:t>
            </a:r>
          </a:p>
          <a:p>
            <a:endParaRPr lang="az-Latn-AZ" b="1" dirty="0"/>
          </a:p>
          <a:p>
            <a:r>
              <a:rPr lang="az-Latn-AZ" b="1" dirty="0"/>
              <a:t> </a:t>
            </a:r>
            <a:r>
              <a:rPr lang="az-Latn-AZ" b="1" dirty="0">
                <a:solidFill>
                  <a:srgbClr val="C00000"/>
                </a:solidFill>
              </a:rPr>
              <a:t>Results are good if treatment is done early.</a:t>
            </a:r>
            <a:endParaRPr lang="en-US" b="1" dirty="0">
              <a:solidFill>
                <a:srgbClr val="C00000"/>
              </a:solidFill>
            </a:endParaRPr>
          </a:p>
        </p:txBody>
      </p:sp>
      <p:sp>
        <p:nvSpPr>
          <p:cNvPr id="4" name="TextBox 3">
            <a:extLst>
              <a:ext uri="{FF2B5EF4-FFF2-40B4-BE49-F238E27FC236}">
                <a16:creationId xmlns:a16="http://schemas.microsoft.com/office/drawing/2014/main" id="{8CEF9AF1-4146-7EE6-A5CD-8AA1DD44A112}"/>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18794746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467733" cy="499016"/>
          </a:xfrm>
        </p:spPr>
        <p:txBody>
          <a:bodyPr>
            <a:noAutofit/>
          </a:bodyPr>
          <a:lstStyle/>
          <a:p>
            <a:r>
              <a:rPr lang="en-US" dirty="0"/>
              <a:t>Prophylaxis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670560" y="1097280"/>
            <a:ext cx="10683240" cy="5145024"/>
          </a:xfrm>
        </p:spPr>
        <p:txBody>
          <a:bodyPr>
            <a:normAutofit lnSpcReduction="10000"/>
          </a:bodyPr>
          <a:lstStyle/>
          <a:p>
            <a:pPr marL="0" indent="0">
              <a:lnSpc>
                <a:spcPct val="115000"/>
              </a:lnSpc>
              <a:spcBef>
                <a:spcPts val="0"/>
              </a:spcBef>
              <a:buNone/>
            </a:pPr>
            <a:r>
              <a:rPr lang="az-Latn-AZ" b="1" dirty="0">
                <a:solidFill>
                  <a:srgbClr val="C00000"/>
                </a:solidFill>
              </a:rPr>
              <a:t>It refers to specific primary prophylaxis:</a:t>
            </a:r>
          </a:p>
          <a:p>
            <a:pPr marL="0" indent="0">
              <a:lnSpc>
                <a:spcPct val="115000"/>
              </a:lnSpc>
              <a:spcBef>
                <a:spcPts val="0"/>
              </a:spcBef>
              <a:buNone/>
            </a:pPr>
            <a:endParaRPr lang="az-Latn-AZ" dirty="0"/>
          </a:p>
          <a:p>
            <a:pPr>
              <a:lnSpc>
                <a:spcPct val="115000"/>
              </a:lnSpc>
              <a:spcBef>
                <a:spcPts val="0"/>
              </a:spcBef>
              <a:buFont typeface="Wingdings" panose="05000000000000000000" pitchFamily="2" charset="2"/>
              <a:buChar char="§"/>
            </a:pPr>
            <a:r>
              <a:rPr lang="az-Latn-AZ" dirty="0"/>
              <a:t>Proper regulation of life and work style, </a:t>
            </a:r>
          </a:p>
          <a:p>
            <a:pPr>
              <a:lnSpc>
                <a:spcPct val="115000"/>
              </a:lnSpc>
              <a:spcBef>
                <a:spcPts val="0"/>
              </a:spcBef>
              <a:buFont typeface="Wingdings" panose="05000000000000000000" pitchFamily="2" charset="2"/>
              <a:buChar char="§"/>
            </a:pPr>
            <a:r>
              <a:rPr lang="az-Latn-AZ" dirty="0"/>
              <a:t>Avoiding prolonged standing or sitting, </a:t>
            </a:r>
          </a:p>
          <a:p>
            <a:pPr>
              <a:lnSpc>
                <a:spcPct val="115000"/>
              </a:lnSpc>
              <a:spcBef>
                <a:spcPts val="0"/>
              </a:spcBef>
              <a:buFont typeface="Wingdings" panose="05000000000000000000" pitchFamily="2" charset="2"/>
              <a:buChar char="§"/>
            </a:pPr>
            <a:r>
              <a:rPr lang="az-Latn-AZ" dirty="0"/>
              <a:t>Using compression stockings, </a:t>
            </a:r>
          </a:p>
          <a:p>
            <a:pPr>
              <a:lnSpc>
                <a:spcPct val="115000"/>
              </a:lnSpc>
              <a:spcBef>
                <a:spcPts val="0"/>
              </a:spcBef>
              <a:buFont typeface="Wingdings" panose="05000000000000000000" pitchFamily="2" charset="2"/>
              <a:buChar char="§"/>
            </a:pPr>
            <a:r>
              <a:rPr lang="az-Latn-AZ" dirty="0"/>
              <a:t>Preferring plant-based foods, </a:t>
            </a:r>
          </a:p>
          <a:p>
            <a:pPr>
              <a:lnSpc>
                <a:spcPct val="115000"/>
              </a:lnSpc>
              <a:spcBef>
                <a:spcPts val="0"/>
              </a:spcBef>
              <a:buFont typeface="Wingdings" panose="05000000000000000000" pitchFamily="2" charset="2"/>
              <a:buChar char="§"/>
            </a:pPr>
            <a:r>
              <a:rPr lang="az-Latn-AZ" dirty="0"/>
              <a:t>Eliminating constipation, </a:t>
            </a:r>
          </a:p>
          <a:p>
            <a:pPr>
              <a:lnSpc>
                <a:spcPct val="115000"/>
              </a:lnSpc>
              <a:spcBef>
                <a:spcPts val="0"/>
              </a:spcBef>
              <a:buFont typeface="Wingdings" panose="05000000000000000000" pitchFamily="2" charset="2"/>
              <a:buChar char="§"/>
            </a:pPr>
            <a:r>
              <a:rPr lang="en-US" dirty="0"/>
              <a:t>W</a:t>
            </a:r>
            <a:r>
              <a:rPr lang="az-Latn-AZ" dirty="0"/>
              <a:t>earing pregnancy stockings, </a:t>
            </a:r>
          </a:p>
          <a:p>
            <a:pPr>
              <a:lnSpc>
                <a:spcPct val="115000"/>
              </a:lnSpc>
              <a:spcBef>
                <a:spcPts val="0"/>
              </a:spcBef>
              <a:buFont typeface="Wingdings" panose="05000000000000000000" pitchFamily="2" charset="2"/>
              <a:buChar char="§"/>
            </a:pPr>
            <a:r>
              <a:rPr lang="en-US" dirty="0"/>
              <a:t>D</a:t>
            </a:r>
            <a:r>
              <a:rPr lang="az-Latn-AZ" dirty="0"/>
              <a:t>oing sports (walking, swimming, etc.), </a:t>
            </a:r>
          </a:p>
          <a:p>
            <a:pPr>
              <a:lnSpc>
                <a:spcPct val="115000"/>
              </a:lnSpc>
              <a:spcBef>
                <a:spcPts val="0"/>
              </a:spcBef>
              <a:buFont typeface="Wingdings" panose="05000000000000000000" pitchFamily="2" charset="2"/>
              <a:buChar char="§"/>
            </a:pPr>
            <a:r>
              <a:rPr lang="en-US" dirty="0"/>
              <a:t>I</a:t>
            </a:r>
            <a:r>
              <a:rPr lang="az-Latn-AZ" dirty="0"/>
              <a:t>n heredity, being under the supervision of a phlebologist, etc., especially if both parents have varicose veins.</a:t>
            </a:r>
            <a:endParaRPr lang="az-Latn-AZ"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9176FCE6-CAA9-E818-2758-FDA656656E5A}"/>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7502743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833493" cy="535592"/>
          </a:xfrm>
        </p:spPr>
        <p:txBody>
          <a:bodyPr>
            <a:noAutofit/>
          </a:bodyPr>
          <a:lstStyle/>
          <a:p>
            <a:r>
              <a:rPr lang="en-US" dirty="0"/>
              <a:t>Screening</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endParaRPr lang="az-Latn-AZ" b="1" dirty="0"/>
          </a:p>
          <a:p>
            <a:pPr>
              <a:lnSpc>
                <a:spcPct val="115000"/>
              </a:lnSpc>
              <a:spcBef>
                <a:spcPts val="0"/>
              </a:spcBef>
              <a:buFont typeface="Wingdings" panose="05000000000000000000" pitchFamily="2" charset="2"/>
              <a:buChar char="Ø"/>
            </a:pPr>
            <a:r>
              <a:rPr lang="en-US" sz="3200" b="1" dirty="0"/>
              <a:t>DUS is used for scanning.</a:t>
            </a:r>
            <a:endParaRPr lang="az-Latn-AZ" sz="2400" b="1"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524A9A45-FA65-3CBC-6A0E-CFB940FC83F3}"/>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1817832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297045" cy="425864"/>
          </a:xfrm>
        </p:spPr>
        <p:txBody>
          <a:bodyPr>
            <a:noAutofit/>
          </a:bodyPr>
          <a:lstStyle/>
          <a:p>
            <a:r>
              <a:rPr lang="en-US" dirty="0"/>
              <a:t>Follow up</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endParaRPr lang="az-Latn-AZ" dirty="0"/>
          </a:p>
          <a:p>
            <a:pPr>
              <a:lnSpc>
                <a:spcPct val="115000"/>
              </a:lnSpc>
              <a:spcBef>
                <a:spcPts val="0"/>
              </a:spcBef>
            </a:pPr>
            <a:r>
              <a:rPr lang="az-Latn-AZ" dirty="0"/>
              <a:t>Clinical examination and DUS are performed </a:t>
            </a:r>
            <a:r>
              <a:rPr lang="az-Latn-AZ" b="1" dirty="0">
                <a:solidFill>
                  <a:srgbClr val="C00000"/>
                </a:solidFill>
              </a:rPr>
              <a:t>every 6 months </a:t>
            </a:r>
            <a:r>
              <a:rPr lang="az-Latn-AZ" dirty="0"/>
              <a:t>for follow-up purposes.</a:t>
            </a:r>
            <a:endParaRPr lang="az-Latn-AZ" sz="2000" b="1"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7942E9E2-C969-130C-DDCD-0058B6B29BE4}"/>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348462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479925" cy="401480"/>
          </a:xfrm>
        </p:spPr>
        <p:txBody>
          <a:bodyPr>
            <a:noAutofit/>
          </a:bodyPr>
          <a:lstStyle/>
          <a:p>
            <a:r>
              <a:rPr lang="en-US" sz="2800" dirty="0"/>
              <a:t>Rehabilitation</a:t>
            </a:r>
            <a:endParaRPr lang="az-Latn-AZ" sz="20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endParaRPr lang="az-Latn-AZ" sz="2400" b="1" dirty="0">
              <a:latin typeface="Calibri" panose="020F0502020204030204" pitchFamily="34" charset="0"/>
              <a:ea typeface="Calibri" panose="020F0502020204030204" pitchFamily="34" charset="0"/>
            </a:endParaRPr>
          </a:p>
          <a:p>
            <a:pPr>
              <a:lnSpc>
                <a:spcPct val="115000"/>
              </a:lnSpc>
              <a:spcBef>
                <a:spcPts val="0"/>
              </a:spcBef>
            </a:pPr>
            <a:r>
              <a:rPr lang="en-US" dirty="0"/>
              <a:t>Rehabilitation is carried out in a general way.</a:t>
            </a:r>
            <a:endParaRPr lang="az-Latn-AZ" sz="2000" b="1"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87CE2F9B-C039-AD7A-FBEE-850E3FDAF21B}"/>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2326923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906645" cy="372002"/>
          </a:xfrm>
        </p:spPr>
        <p:txBody>
          <a:bodyPr>
            <a:noAutofit/>
          </a:bodyPr>
          <a:lstStyle/>
          <a:p>
            <a:r>
              <a:rPr lang="en-US" sz="2400" dirty="0"/>
              <a:t>Characteristics in special groups</a:t>
            </a:r>
            <a:endParaRPr lang="az-Latn-AZ" sz="18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052186"/>
            <a:ext cx="10515600" cy="4711418"/>
          </a:xfrm>
        </p:spPr>
        <p:txBody>
          <a:bodyPr>
            <a:normAutofit/>
          </a:bodyPr>
          <a:lstStyle/>
          <a:p>
            <a:pPr marL="0" indent="0">
              <a:lnSpc>
                <a:spcPct val="107000"/>
              </a:lnSpc>
              <a:spcBef>
                <a:spcPts val="0"/>
              </a:spcBef>
              <a:spcAft>
                <a:spcPts val="800"/>
              </a:spcAft>
              <a:buNone/>
            </a:pPr>
            <a:endParaRPr lang="en-US" sz="2400" dirty="0">
              <a:latin typeface="Calibri" panose="020F0502020204030204" pitchFamily="34" charset="0"/>
              <a:cs typeface="Arial" panose="020B0604020202020204" pitchFamily="34" charset="0"/>
            </a:endParaRPr>
          </a:p>
          <a:p>
            <a:pPr marL="0" indent="0">
              <a:lnSpc>
                <a:spcPct val="107000"/>
              </a:lnSpc>
              <a:spcBef>
                <a:spcPts val="0"/>
              </a:spcBef>
              <a:spcAft>
                <a:spcPts val="800"/>
              </a:spcAft>
              <a:buNone/>
            </a:pPr>
            <a:endParaRPr lang="en-US" sz="2400" b="1" dirty="0">
              <a:solidFill>
                <a:srgbClr val="7030A0"/>
              </a:solidFill>
              <a:latin typeface="Calibri" panose="020F0502020204030204" pitchFamily="34" charset="0"/>
              <a:cs typeface="Arial" panose="020B0604020202020204" pitchFamily="34" charset="0"/>
            </a:endParaRPr>
          </a:p>
          <a:p>
            <a:pPr marL="0" indent="0">
              <a:lnSpc>
                <a:spcPct val="107000"/>
              </a:lnSpc>
              <a:spcBef>
                <a:spcPts val="0"/>
              </a:spcBef>
              <a:spcAft>
                <a:spcPts val="800"/>
              </a:spcAft>
              <a:buNone/>
            </a:pPr>
            <a:r>
              <a:rPr lang="en-US" sz="3200" b="1" dirty="0">
                <a:solidFill>
                  <a:srgbClr val="7030A0"/>
                </a:solidFill>
              </a:rPr>
              <a:t>P</a:t>
            </a:r>
            <a:r>
              <a:rPr lang="az-Latn-AZ" sz="3200" b="1" dirty="0">
                <a:solidFill>
                  <a:srgbClr val="7030A0"/>
                </a:solidFill>
              </a:rPr>
              <a:t>regnant women</a:t>
            </a:r>
            <a:endParaRPr lang="az-Latn-AZ" sz="32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a:p>
            <a:pPr marL="0" indent="0">
              <a:lnSpc>
                <a:spcPct val="107000"/>
              </a:lnSpc>
              <a:spcBef>
                <a:spcPts val="0"/>
              </a:spcBef>
              <a:spcAft>
                <a:spcPts val="800"/>
              </a:spcAft>
              <a:buNone/>
            </a:pPr>
            <a:r>
              <a:rPr lang="az-Latn-AZ" dirty="0"/>
              <a:t>Follow-up is necessary in pregnant women, </a:t>
            </a:r>
            <a:r>
              <a:rPr lang="az-Latn-AZ" b="1" i="1" dirty="0"/>
              <a:t>the risk of complications is the same as in non-pregnant women.</a:t>
            </a:r>
            <a:endParaRPr lang="az-Latn-AZ" b="1" i="1"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17EF3A30-2B8F-BFA4-8562-F982083C1077}"/>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4048596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65CEC-C6EF-E878-05B9-C312B97FD5CC}"/>
              </a:ext>
            </a:extLst>
          </p:cNvPr>
          <p:cNvSpPr>
            <a:spLocks noGrp="1"/>
          </p:cNvSpPr>
          <p:nvPr>
            <p:ph idx="4294967295"/>
          </p:nvPr>
        </p:nvSpPr>
        <p:spPr>
          <a:xfrm>
            <a:off x="902208" y="1571371"/>
            <a:ext cx="10515600" cy="4351338"/>
          </a:xfrm>
        </p:spPr>
        <p:txBody>
          <a:bodyPr>
            <a:normAutofit/>
          </a:bodyPr>
          <a:lstStyle/>
          <a:p>
            <a:pPr marL="0" indent="0" algn="ctr">
              <a:lnSpc>
                <a:spcPct val="115000"/>
              </a:lnSpc>
              <a:spcBef>
                <a:spcPts val="0"/>
              </a:spcBef>
              <a:buNone/>
            </a:pPr>
            <a:endParaRPr lang="az-Latn-AZ" sz="3600" b="1" dirty="0">
              <a:solidFill>
                <a:srgbClr val="7030A0"/>
              </a:solidFill>
              <a:latin typeface="Calibri" panose="020F0502020204030204" pitchFamily="34" charset="0"/>
              <a:ea typeface="Calibri" panose="020F0502020204030204" pitchFamily="34" charset="0"/>
            </a:endParaRPr>
          </a:p>
          <a:p>
            <a:pPr marL="0" indent="0" algn="ctr">
              <a:lnSpc>
                <a:spcPct val="115000"/>
              </a:lnSpc>
              <a:spcBef>
                <a:spcPts val="0"/>
              </a:spcBef>
              <a:buNone/>
            </a:pPr>
            <a:r>
              <a:rPr lang="en-US" sz="4000" b="1" dirty="0">
                <a:solidFill>
                  <a:srgbClr val="7030A0"/>
                </a:solidFill>
                <a:latin typeface="Calibri" panose="020F0502020204030204" pitchFamily="34" charset="0"/>
                <a:ea typeface="Calibri" panose="020F0502020204030204" pitchFamily="34" charset="0"/>
              </a:rPr>
              <a:t>Thank you for your attention.</a:t>
            </a:r>
            <a:endParaRPr lang="az-Latn-AZ" sz="2000" b="1" dirty="0">
              <a:effectLst/>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423983E1-46FF-6B33-199B-6E82E40174AE}"/>
              </a:ext>
            </a:extLst>
          </p:cNvPr>
          <p:cNvSpPr txBox="1"/>
          <p:nvPr/>
        </p:nvSpPr>
        <p:spPr>
          <a:xfrm>
            <a:off x="10045873" y="48607"/>
            <a:ext cx="1972015" cy="307777"/>
          </a:xfrm>
          <a:prstGeom prst="rect">
            <a:avLst/>
          </a:prstGeom>
          <a:noFill/>
        </p:spPr>
        <p:txBody>
          <a:bodyPr wrap="none" rtlCol="0">
            <a:spAutoFit/>
          </a:bodyPr>
          <a:lstStyle/>
          <a:p>
            <a:r>
              <a:rPr lang="az-Latn-AZ" sz="1400" b="1" i="1" dirty="0"/>
              <a:t>Chronic venous diseases</a:t>
            </a:r>
            <a:endParaRPr lang="az-Latn-AZ" sz="1400" i="1" dirty="0"/>
          </a:p>
        </p:txBody>
      </p:sp>
    </p:spTree>
    <p:extLst>
      <p:ext uri="{BB962C8B-B14F-4D97-AF65-F5344CB8AC3E}">
        <p14:creationId xmlns:p14="http://schemas.microsoft.com/office/powerpoint/2010/main" val="3947894718"/>
      </p:ext>
    </p:extLst>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Override1.xml><?xml version="1.0" encoding="utf-8"?>
<a:themeOverride xmlns:a="http://schemas.openxmlformats.org/drawingml/2006/main">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themeOverride>
</file>

<file path=docProps/app.xml><?xml version="1.0" encoding="utf-8"?>
<Properties xmlns="http://schemas.openxmlformats.org/officeDocument/2006/extended-properties" xmlns:vt="http://schemas.openxmlformats.org/officeDocument/2006/docPropsVTypes">
  <Template/>
  <TotalTime>1105</TotalTime>
  <Words>1583</Words>
  <Application>Microsoft Office PowerPoint</Application>
  <PresentationFormat>Widescreen</PresentationFormat>
  <Paragraphs>279</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Symbol</vt:lpstr>
      <vt:lpstr>Wingdings</vt:lpstr>
      <vt:lpstr>Praktiki dərs şablonu 7</vt:lpstr>
      <vt:lpstr>     Chronic venous diseases and insufficiency</vt:lpstr>
      <vt:lpstr>How is it defined?</vt:lpstr>
      <vt:lpstr>What is the most commonly used classification?</vt:lpstr>
      <vt:lpstr>What are the main causes and risk factors?</vt:lpstr>
      <vt:lpstr>PowerPoint Presentation</vt:lpstr>
      <vt:lpstr>What is natural history? (clinical course)</vt:lpstr>
      <vt:lpstr>Clinical examination </vt:lpstr>
      <vt:lpstr>Laboratory examination</vt:lpstr>
      <vt:lpstr>Imaging</vt:lpstr>
      <vt:lpstr>In what cases should be suspected? </vt:lpstr>
      <vt:lpstr>How is the diagnosis confirmed?</vt:lpstr>
      <vt:lpstr>Differential diagnosis?</vt:lpstr>
      <vt:lpstr>Diagnostic criteria?</vt:lpstr>
      <vt:lpstr>How to deny it?</vt:lpstr>
      <vt:lpstr>How to determine the severity and complications?</vt:lpstr>
      <vt:lpstr>What are the treatment principles? </vt:lpstr>
      <vt:lpstr>Treatment methods</vt:lpstr>
      <vt:lpstr>Treatment methods</vt:lpstr>
      <vt:lpstr>Treatment methods</vt:lpstr>
      <vt:lpstr>Indications for surgery</vt:lpstr>
      <vt:lpstr>Contraindications to the operation?</vt:lpstr>
      <vt:lpstr>Treatment approach </vt:lpstr>
      <vt:lpstr>Prognosis</vt:lpstr>
      <vt:lpstr>Prophylaxis</vt:lpstr>
      <vt:lpstr>Screening</vt:lpstr>
      <vt:lpstr>Follow up</vt:lpstr>
      <vt:lpstr>Rehabilitation</vt:lpstr>
      <vt:lpstr>Characteristics in special groups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Nuru Bayramov</dc:creator>
  <cp:lastModifiedBy>Nuru Bayramov</cp:lastModifiedBy>
  <cp:revision>113</cp:revision>
  <dcterms:created xsi:type="dcterms:W3CDTF">2023-05-31T15:19:45Z</dcterms:created>
  <dcterms:modified xsi:type="dcterms:W3CDTF">2023-09-02T12:47:44Z</dcterms:modified>
</cp:coreProperties>
</file>