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0" r:id="rId6"/>
    <p:sldId id="261" r:id="rId7"/>
    <p:sldId id="267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79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12192000" cy="6858000"/>
  <p:notesSz cx="6858000" cy="9144000"/>
  <p:defaultTextStyle>
    <a:defPPr>
      <a:defRPr lang="az-Latn-A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74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90" d="100"/>
          <a:sy n="90" d="100"/>
        </p:scale>
        <p:origin x="37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D2F175-0B03-46E0-948D-2F4E01053A94}" type="datetimeFigureOut">
              <a:rPr lang="az-Latn-AZ" smtClean="0"/>
              <a:t>19.09.2023</a:t>
            </a:fld>
            <a:endParaRPr lang="az-Latn-A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z-Latn-A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z-Latn-A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45C9B2-757D-4ABA-8689-63DD3C574564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496730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z-Latn-A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45C9B2-757D-4ABA-8689-63DD3C574564}" type="slidenum">
              <a:rPr lang="az-Latn-AZ" smtClean="0"/>
              <a:t>10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6906968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z-Latn-A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45C9B2-757D-4ABA-8689-63DD3C574564}" type="slidenum">
              <a:rPr lang="az-Latn-AZ" smtClean="0"/>
              <a:t>29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9619333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=""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=""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=""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262875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253930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96779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711616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566295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565121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197633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4108631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024004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416170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093457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=""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=""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=""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="" xmlns:a16="http://schemas.microsoft.com/office/drawing/2014/main" id="{88E06945-3514-429C-A89B-001EA2E672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293514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Острая легочная эмболия</a:t>
            </a:r>
            <a:endParaRPr lang="az-Latn-A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Теймуров Эльчин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3261914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9185" t="25805" r="9777" b="8337"/>
          <a:stretch/>
        </p:blipFill>
        <p:spPr>
          <a:xfrm>
            <a:off x="1464732" y="2616200"/>
            <a:ext cx="9279467" cy="395393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6082984" cy="550333"/>
          </a:xfrm>
        </p:spPr>
        <p:txBody>
          <a:bodyPr/>
          <a:lstStyle/>
          <a:p>
            <a:r>
              <a:rPr lang="ru-RU" dirty="0" smtClean="0"/>
              <a:t>Определение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682627"/>
            <a:ext cx="11802533" cy="3042706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i="1" dirty="0"/>
              <a:t>Острая легочная эмболия </a:t>
            </a:r>
            <a:r>
              <a:rPr lang="ru-RU" dirty="0"/>
              <a:t>- это окклюзия легочной артерии или ее ветвей инородным телом (например, тромбом, опухолью, воздушной или жировой эмболией), попавшим из других частей организма в кровеносное русло. В литературе это явление также называют эмболией легочной артерии (ЭЛ) или легочной тромбоэмболией (ЛТЭ)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2928109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Эпидемиология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600" y="1216025"/>
            <a:ext cx="11125200" cy="4351338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ru-RU" dirty="0"/>
              <a:t>Общая заболеваемость выше у мужчин по сравнению с женщинами (56 против 48 на 100 тыс. населения соответственно</a:t>
            </a:r>
            <a:r>
              <a:rPr lang="ru-RU" dirty="0" smtClean="0"/>
              <a:t>).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ru-RU" dirty="0"/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dirty="0"/>
              <a:t>Это одна из наиболее частых причин смерти хирургических больных.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57570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Классификация</a:t>
            </a:r>
            <a:endParaRPr lang="az-Latn-AZ" dirty="0"/>
          </a:p>
        </p:txBody>
      </p:sp>
      <p:sp>
        <p:nvSpPr>
          <p:cNvPr id="4" name="Rectangle 3"/>
          <p:cNvSpPr/>
          <p:nvPr/>
        </p:nvSpPr>
        <p:spPr>
          <a:xfrm>
            <a:off x="431801" y="1032417"/>
            <a:ext cx="2641600" cy="4445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 продолжительности</a:t>
            </a:r>
            <a:endParaRPr lang="az-Latn-AZ" dirty="0"/>
          </a:p>
        </p:txBody>
      </p:sp>
      <p:sp>
        <p:nvSpPr>
          <p:cNvPr id="5" name="Rectangle 4"/>
          <p:cNvSpPr/>
          <p:nvPr/>
        </p:nvSpPr>
        <p:spPr>
          <a:xfrm>
            <a:off x="431801" y="2274678"/>
            <a:ext cx="2641600" cy="5291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 гемодинамике</a:t>
            </a:r>
            <a:endParaRPr lang="az-Latn-AZ" dirty="0"/>
          </a:p>
        </p:txBody>
      </p:sp>
      <p:sp>
        <p:nvSpPr>
          <p:cNvPr id="6" name="Rectangle 5"/>
          <p:cNvSpPr/>
          <p:nvPr/>
        </p:nvSpPr>
        <p:spPr>
          <a:xfrm>
            <a:off x="431801" y="3366872"/>
            <a:ext cx="2641600" cy="5870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 симптоматике</a:t>
            </a:r>
            <a:endParaRPr lang="az-Latn-AZ" dirty="0"/>
          </a:p>
        </p:txBody>
      </p:sp>
      <p:sp>
        <p:nvSpPr>
          <p:cNvPr id="7" name="Rectangle 6"/>
          <p:cNvSpPr/>
          <p:nvPr/>
        </p:nvSpPr>
        <p:spPr>
          <a:xfrm>
            <a:off x="431801" y="4885265"/>
            <a:ext cx="2641600" cy="5672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 локолизации обструкции</a:t>
            </a:r>
            <a:endParaRPr lang="az-Latn-AZ" dirty="0"/>
          </a:p>
        </p:txBody>
      </p:sp>
      <p:sp>
        <p:nvSpPr>
          <p:cNvPr id="8" name="TextBox 7"/>
          <p:cNvSpPr txBox="1"/>
          <p:nvPr/>
        </p:nvSpPr>
        <p:spPr>
          <a:xfrm>
            <a:off x="4639729" y="689344"/>
            <a:ext cx="633306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i="1" dirty="0" smtClean="0"/>
              <a:t>Острая</a:t>
            </a:r>
            <a:r>
              <a:rPr lang="ru-RU" dirty="0" smtClean="0"/>
              <a:t> – симптомы сразу после окклюзии</a:t>
            </a:r>
            <a:endParaRPr lang="az-Latn-AZ" dirty="0"/>
          </a:p>
        </p:txBody>
      </p:sp>
      <p:sp>
        <p:nvSpPr>
          <p:cNvPr id="9" name="TextBox 8"/>
          <p:cNvSpPr txBox="1"/>
          <p:nvPr/>
        </p:nvSpPr>
        <p:spPr>
          <a:xfrm>
            <a:off x="4639729" y="1070002"/>
            <a:ext cx="654473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i="1" dirty="0" smtClean="0"/>
              <a:t>Подострая</a:t>
            </a:r>
            <a:r>
              <a:rPr lang="ru-RU" dirty="0" smtClean="0"/>
              <a:t> – симптомы через несколько дней или недель</a:t>
            </a:r>
            <a:endParaRPr lang="az-Latn-AZ" dirty="0"/>
          </a:p>
        </p:txBody>
      </p:sp>
      <p:sp>
        <p:nvSpPr>
          <p:cNvPr id="10" name="TextBox 9"/>
          <p:cNvSpPr txBox="1"/>
          <p:nvPr/>
        </p:nvSpPr>
        <p:spPr>
          <a:xfrm>
            <a:off x="4639729" y="1430867"/>
            <a:ext cx="668020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b="1" i="1" dirty="0" smtClean="0"/>
              <a:t>Хроническая </a:t>
            </a:r>
            <a:r>
              <a:rPr lang="ru-RU" dirty="0" smtClean="0"/>
              <a:t>– легочная гипертензия в течение нескольких лет</a:t>
            </a:r>
            <a:endParaRPr lang="az-Latn-AZ" dirty="0"/>
          </a:p>
        </p:txBody>
      </p:sp>
      <p:cxnSp>
        <p:nvCxnSpPr>
          <p:cNvPr id="12" name="Straight Arrow Connector 11"/>
          <p:cNvCxnSpPr>
            <a:stCxn id="4" idx="3"/>
            <a:endCxn id="8" idx="1"/>
          </p:cNvCxnSpPr>
          <p:nvPr/>
        </p:nvCxnSpPr>
        <p:spPr>
          <a:xfrm flipV="1">
            <a:off x="3073401" y="874010"/>
            <a:ext cx="1566328" cy="38065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4" idx="3"/>
            <a:endCxn id="9" idx="1"/>
          </p:cNvCxnSpPr>
          <p:nvPr/>
        </p:nvCxnSpPr>
        <p:spPr>
          <a:xfrm>
            <a:off x="3073401" y="1254668"/>
            <a:ext cx="156632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4" idx="3"/>
            <a:endCxn id="10" idx="1"/>
          </p:cNvCxnSpPr>
          <p:nvPr/>
        </p:nvCxnSpPr>
        <p:spPr>
          <a:xfrm>
            <a:off x="3073401" y="1254668"/>
            <a:ext cx="1566328" cy="36086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4638407" y="2156970"/>
            <a:ext cx="316785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b="1" i="1" dirty="0" smtClean="0"/>
              <a:t>Сиабильная </a:t>
            </a:r>
            <a:r>
              <a:rPr lang="ru-RU" dirty="0" smtClean="0"/>
              <a:t>– нормальное АД</a:t>
            </a:r>
            <a:endParaRPr lang="az-Latn-AZ" dirty="0"/>
          </a:p>
        </p:txBody>
      </p:sp>
      <p:sp>
        <p:nvSpPr>
          <p:cNvPr id="30" name="Rectangle 29"/>
          <p:cNvSpPr/>
          <p:nvPr/>
        </p:nvSpPr>
        <p:spPr>
          <a:xfrm>
            <a:off x="4638407" y="2590063"/>
            <a:ext cx="691208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b="1" i="1" dirty="0" smtClean="0"/>
              <a:t>Нестабильная </a:t>
            </a:r>
            <a:r>
              <a:rPr lang="ru-RU" dirty="0" smtClean="0"/>
              <a:t>– развитие гипотензии (САД&lt;90 мм рт.ст. )  &gt;15  мин</a:t>
            </a:r>
            <a:endParaRPr lang="az-Latn-AZ" dirty="0"/>
          </a:p>
        </p:txBody>
      </p:sp>
      <p:cxnSp>
        <p:nvCxnSpPr>
          <p:cNvPr id="32" name="Straight Arrow Connector 31"/>
          <p:cNvCxnSpPr>
            <a:stCxn id="5" idx="3"/>
            <a:endCxn id="29" idx="1"/>
          </p:cNvCxnSpPr>
          <p:nvPr/>
        </p:nvCxnSpPr>
        <p:spPr>
          <a:xfrm flipV="1">
            <a:off x="3073401" y="2341636"/>
            <a:ext cx="1565006" cy="19762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5" idx="3"/>
            <a:endCxn id="30" idx="1"/>
          </p:cNvCxnSpPr>
          <p:nvPr/>
        </p:nvCxnSpPr>
        <p:spPr>
          <a:xfrm>
            <a:off x="3073401" y="2539262"/>
            <a:ext cx="1565006" cy="23546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4574859" y="3248732"/>
            <a:ext cx="223652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/>
              <a:t>Симптоматическая </a:t>
            </a:r>
            <a:endParaRPr lang="az-Latn-AZ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4570670" y="3668866"/>
            <a:ext cx="210942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/>
              <a:t>Бессимптомная</a:t>
            </a:r>
            <a:endParaRPr lang="az-Latn-AZ" b="1" dirty="0"/>
          </a:p>
        </p:txBody>
      </p:sp>
      <p:cxnSp>
        <p:nvCxnSpPr>
          <p:cNvPr id="41" name="Straight Arrow Connector 40"/>
          <p:cNvCxnSpPr>
            <a:stCxn id="6" idx="3"/>
            <a:endCxn id="38" idx="1"/>
          </p:cNvCxnSpPr>
          <p:nvPr/>
        </p:nvCxnSpPr>
        <p:spPr>
          <a:xfrm flipV="1">
            <a:off x="3073401" y="3433398"/>
            <a:ext cx="1501458" cy="22700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stCxn id="6" idx="3"/>
            <a:endCxn id="39" idx="1"/>
          </p:cNvCxnSpPr>
          <p:nvPr/>
        </p:nvCxnSpPr>
        <p:spPr>
          <a:xfrm>
            <a:off x="3073401" y="3660400"/>
            <a:ext cx="1497269" cy="19313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1" name="Rectangle 50"/>
          <p:cNvSpPr/>
          <p:nvPr/>
        </p:nvSpPr>
        <p:spPr>
          <a:xfrm>
            <a:off x="4636178" y="4322860"/>
            <a:ext cx="2023533" cy="3886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Бифуркационная</a:t>
            </a:r>
            <a:endParaRPr lang="az-Latn-AZ" b="1" dirty="0"/>
          </a:p>
        </p:txBody>
      </p:sp>
      <p:sp>
        <p:nvSpPr>
          <p:cNvPr id="52" name="Rectangle 51"/>
          <p:cNvSpPr/>
          <p:nvPr/>
        </p:nvSpPr>
        <p:spPr>
          <a:xfrm>
            <a:off x="4648000" y="4769611"/>
            <a:ext cx="1038554" cy="3886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Долевая</a:t>
            </a:r>
            <a:endParaRPr lang="az-Latn-AZ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4668889" y="5209109"/>
            <a:ext cx="1592039" cy="3886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az-Latn-AZ" b="1" dirty="0" smtClean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Сегментарная</a:t>
            </a:r>
            <a:endParaRPr lang="az-Latn-AZ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4638406" y="5647392"/>
            <a:ext cx="192065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az-Latn-AZ" b="1" dirty="0" smtClean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Субсегментарная</a:t>
            </a:r>
            <a:endParaRPr lang="az-Latn-AZ" b="1" dirty="0"/>
          </a:p>
        </p:txBody>
      </p:sp>
      <p:cxnSp>
        <p:nvCxnSpPr>
          <p:cNvPr id="56" name="Straight Arrow Connector 55"/>
          <p:cNvCxnSpPr>
            <a:stCxn id="7" idx="3"/>
            <a:endCxn id="51" idx="1"/>
          </p:cNvCxnSpPr>
          <p:nvPr/>
        </p:nvCxnSpPr>
        <p:spPr>
          <a:xfrm flipV="1">
            <a:off x="3073401" y="4517208"/>
            <a:ext cx="1562777" cy="65169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>
            <a:stCxn id="7" idx="3"/>
            <a:endCxn id="52" idx="1"/>
          </p:cNvCxnSpPr>
          <p:nvPr/>
        </p:nvCxnSpPr>
        <p:spPr>
          <a:xfrm flipV="1">
            <a:off x="3073401" y="4963959"/>
            <a:ext cx="1574599" cy="20494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>
            <a:stCxn id="7" idx="3"/>
            <a:endCxn id="53" idx="1"/>
          </p:cNvCxnSpPr>
          <p:nvPr/>
        </p:nvCxnSpPr>
        <p:spPr>
          <a:xfrm>
            <a:off x="3073401" y="5168899"/>
            <a:ext cx="1595488" cy="23455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>
            <a:stCxn id="7" idx="3"/>
            <a:endCxn id="54" idx="1"/>
          </p:cNvCxnSpPr>
          <p:nvPr/>
        </p:nvCxnSpPr>
        <p:spPr>
          <a:xfrm>
            <a:off x="3073401" y="5168899"/>
            <a:ext cx="1565005" cy="66315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02837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75733"/>
          </a:xfrm>
        </p:spPr>
        <p:txBody>
          <a:bodyPr/>
          <a:lstStyle/>
          <a:p>
            <a:r>
              <a:rPr lang="ru-RU" dirty="0" smtClean="0"/>
              <a:t>Причины и факторы риска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07" y="733424"/>
            <a:ext cx="11269133" cy="4351338"/>
          </a:xfrm>
        </p:spPr>
        <p:txBody>
          <a:bodyPr>
            <a:normAutofit/>
          </a:bodyPr>
          <a:lstStyle/>
          <a:p>
            <a:pPr algn="just"/>
            <a:r>
              <a:rPr lang="az-Latn-AZ" sz="2400" b="1" dirty="0">
                <a:solidFill>
                  <a:srgbClr val="FF0000"/>
                </a:solidFill>
              </a:rPr>
              <a:t>Наиболее </a:t>
            </a:r>
            <a:r>
              <a:rPr lang="az-Latn-AZ" sz="2400" b="1" dirty="0" smtClean="0">
                <a:solidFill>
                  <a:srgbClr val="FF0000"/>
                </a:solidFill>
              </a:rPr>
              <a:t>част</a:t>
            </a:r>
            <a:r>
              <a:rPr lang="ru-RU" sz="2400" b="1" dirty="0" smtClean="0">
                <a:solidFill>
                  <a:srgbClr val="FF0000"/>
                </a:solidFill>
              </a:rPr>
              <a:t>ая</a:t>
            </a:r>
            <a:r>
              <a:rPr lang="az-Latn-AZ" sz="2400" b="1" dirty="0" smtClean="0">
                <a:solidFill>
                  <a:srgbClr val="FF0000"/>
                </a:solidFill>
              </a:rPr>
              <a:t> причин</a:t>
            </a:r>
            <a:r>
              <a:rPr lang="ru-RU" sz="2400" b="1" dirty="0" smtClean="0">
                <a:solidFill>
                  <a:srgbClr val="FF0000"/>
                </a:solidFill>
              </a:rPr>
              <a:t>а </a:t>
            </a:r>
            <a:r>
              <a:rPr lang="az-Latn-AZ" sz="2400" b="1" dirty="0" smtClean="0">
                <a:solidFill>
                  <a:srgbClr val="FF0000"/>
                </a:solidFill>
              </a:rPr>
              <a:t>- венозная тромбоэмболия</a:t>
            </a:r>
            <a:endParaRPr lang="az-Latn-AZ" sz="2400" b="1" dirty="0">
              <a:solidFill>
                <a:srgbClr val="FF0000"/>
              </a:solidFill>
            </a:endParaRPr>
          </a:p>
          <a:p>
            <a:pPr algn="just"/>
            <a:endParaRPr lang="az-Latn-AZ" sz="2400" dirty="0"/>
          </a:p>
          <a:p>
            <a:pPr algn="just"/>
            <a:r>
              <a:rPr lang="az-Latn-AZ" sz="2400" dirty="0"/>
              <a:t>Основными этиологическими </a:t>
            </a:r>
            <a:r>
              <a:rPr lang="az-Latn-AZ" sz="2400" dirty="0" smtClean="0"/>
              <a:t>фактор</a:t>
            </a:r>
            <a:r>
              <a:rPr lang="ru-RU" sz="2400" dirty="0" smtClean="0"/>
              <a:t>ы:</a:t>
            </a:r>
            <a:r>
              <a:rPr lang="az-Latn-AZ" sz="2400" dirty="0" smtClean="0"/>
              <a:t>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az-Latn-AZ" dirty="0" smtClean="0"/>
              <a:t>факторы</a:t>
            </a:r>
            <a:r>
              <a:rPr lang="az-Latn-AZ" dirty="0"/>
              <a:t>, способствующие развитию венозного тромбоза и тромбоэмболии (тромбофилия, вено</a:t>
            </a:r>
            <a:r>
              <a:rPr lang="ru-RU" dirty="0"/>
              <a:t>зный </a:t>
            </a:r>
            <a:r>
              <a:rPr lang="az-Latn-AZ" dirty="0"/>
              <a:t>стаз, повреждение сосудов). </a:t>
            </a:r>
            <a:endParaRPr lang="az-Latn-AZ" dirty="0" smtClean="0"/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az-Latn-AZ" dirty="0" smtClean="0"/>
              <a:t>Наиболее </a:t>
            </a:r>
            <a:r>
              <a:rPr lang="az-Latn-AZ" dirty="0"/>
              <a:t>частыми местами тромбообразования являются проксимальные вены нижних конечностей (подвздошные, бедренные, подколенные), нижняя полая вена и ее ветви.</a:t>
            </a:r>
            <a:endParaRPr lang="az-Latn-A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1949" y="3581400"/>
            <a:ext cx="4911547" cy="2946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938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58800"/>
          </a:xfrm>
        </p:spPr>
        <p:txBody>
          <a:bodyPr/>
          <a:lstStyle/>
          <a:p>
            <a:r>
              <a:rPr lang="ru-RU" dirty="0" smtClean="0"/>
              <a:t>Патогенез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334" y="1114426"/>
            <a:ext cx="3911600" cy="48577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Периферический тромбоз</a:t>
            </a:r>
            <a:endParaRPr lang="az-Latn-AZ" sz="2400" dirty="0"/>
          </a:p>
        </p:txBody>
      </p:sp>
      <p:sp>
        <p:nvSpPr>
          <p:cNvPr id="4" name="Right Arrow 3"/>
          <p:cNvSpPr/>
          <p:nvPr/>
        </p:nvSpPr>
        <p:spPr>
          <a:xfrm>
            <a:off x="4309534" y="1114426"/>
            <a:ext cx="1312334" cy="485774"/>
          </a:xfrm>
          <a:prstGeom prst="rightArrow">
            <a:avLst>
              <a:gd name="adj1" fmla="val 36486"/>
              <a:gd name="adj2" fmla="val 1054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z-Latn-AZ"/>
          </a:p>
        </p:txBody>
      </p:sp>
      <p:sp>
        <p:nvSpPr>
          <p:cNvPr id="5" name="TextBox 4"/>
          <p:cNvSpPr txBox="1"/>
          <p:nvPr/>
        </p:nvSpPr>
        <p:spPr>
          <a:xfrm>
            <a:off x="5723468" y="1114426"/>
            <a:ext cx="5892799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400" dirty="0" smtClean="0"/>
              <a:t>Отрыв тромба и частичная/поная окклюзия</a:t>
            </a:r>
            <a:endParaRPr lang="az-Latn-AZ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96333" y="2481372"/>
            <a:ext cx="580813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400" dirty="0" smtClean="0"/>
              <a:t>Легочные и гемодинамичсекие изменения</a:t>
            </a:r>
            <a:endParaRPr lang="az-Latn-AZ" sz="2400" dirty="0"/>
          </a:p>
        </p:txBody>
      </p:sp>
      <p:sp>
        <p:nvSpPr>
          <p:cNvPr id="8" name="Rectangle 7"/>
          <p:cNvSpPr/>
          <p:nvPr/>
        </p:nvSpPr>
        <p:spPr>
          <a:xfrm>
            <a:off x="313267" y="3571500"/>
            <a:ext cx="5774266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/>
              <a:t>инфаркт,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/>
              <a:t>нарушение газообмена и гипоксия,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/>
              <a:t>легочная гипертензия,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/>
              <a:t>правожелудочковая недостаточность и т.д.</a:t>
            </a:r>
            <a:endParaRPr lang="az-Latn-AZ" sz="2000" dirty="0"/>
          </a:p>
        </p:txBody>
      </p:sp>
      <p:cxnSp>
        <p:nvCxnSpPr>
          <p:cNvPr id="10" name="Elbow Connector 9"/>
          <p:cNvCxnSpPr>
            <a:stCxn id="5" idx="2"/>
            <a:endCxn id="7" idx="0"/>
          </p:cNvCxnSpPr>
          <p:nvPr/>
        </p:nvCxnSpPr>
        <p:spPr>
          <a:xfrm rot="5400000">
            <a:off x="5482494" y="-706003"/>
            <a:ext cx="905281" cy="5469468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873999" y="2481372"/>
            <a:ext cx="3429000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/>
              <a:t>Развитие осложнений</a:t>
            </a:r>
            <a:endParaRPr lang="az-Latn-AZ" sz="2400" dirty="0"/>
          </a:p>
        </p:txBody>
      </p:sp>
      <p:sp>
        <p:nvSpPr>
          <p:cNvPr id="15" name="Right Arrow 14"/>
          <p:cNvSpPr/>
          <p:nvPr/>
        </p:nvSpPr>
        <p:spPr>
          <a:xfrm>
            <a:off x="6333065" y="2485941"/>
            <a:ext cx="1312334" cy="485774"/>
          </a:xfrm>
          <a:prstGeom prst="rightArrow">
            <a:avLst>
              <a:gd name="adj1" fmla="val 36486"/>
              <a:gd name="adj2" fmla="val 1054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z-Latn-AZ"/>
          </a:p>
        </p:txBody>
      </p:sp>
      <p:cxnSp>
        <p:nvCxnSpPr>
          <p:cNvPr id="17" name="Straight Arrow Connector 16"/>
          <p:cNvCxnSpPr>
            <a:stCxn id="7" idx="2"/>
            <a:endCxn id="8" idx="0"/>
          </p:cNvCxnSpPr>
          <p:nvPr/>
        </p:nvCxnSpPr>
        <p:spPr>
          <a:xfrm>
            <a:off x="3200400" y="2943037"/>
            <a:ext cx="0" cy="62846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73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z-Latn-AZ"/>
          </a:p>
        </p:txBody>
      </p:sp>
      <p:pic>
        <p:nvPicPr>
          <p:cNvPr id="2050" name="Picture 2" descr="Тромбоэмболия лёгочной артерии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84" y="689343"/>
            <a:ext cx="5843865" cy="5896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3364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6057583" cy="558800"/>
          </a:xfrm>
        </p:spPr>
        <p:txBody>
          <a:bodyPr/>
          <a:lstStyle/>
          <a:p>
            <a:r>
              <a:rPr lang="ru-RU" dirty="0" smtClean="0"/>
              <a:t>Характерные особенности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374" y="110595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az-Latn-AZ" sz="3200" b="1" i="1" dirty="0" smtClean="0"/>
              <a:t>Характерны</a:t>
            </a:r>
            <a:endParaRPr lang="az-Latn-AZ" b="1" i="1" dirty="0" smtClean="0"/>
          </a:p>
          <a:p>
            <a:pPr marL="0" indent="0">
              <a:buNone/>
            </a:pPr>
            <a:endParaRPr lang="az-Latn-AZ" b="1" i="1" dirty="0" smtClean="0"/>
          </a:p>
          <a:p>
            <a:pPr lvl="1">
              <a:buFont typeface="Wingdings" panose="05000000000000000000" pitchFamily="2" charset="2"/>
              <a:buChar char="ü"/>
            </a:pPr>
            <a:r>
              <a:rPr lang="az-Latn-AZ" sz="3200" dirty="0" smtClean="0"/>
              <a:t> </a:t>
            </a:r>
            <a:r>
              <a:rPr lang="az-Latn-AZ" sz="3200" dirty="0"/>
              <a:t>тромбоз легочной артерии</a:t>
            </a:r>
            <a:r>
              <a:rPr lang="az-Latn-AZ" sz="3200" dirty="0" smtClean="0"/>
              <a:t>,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az-Latn-AZ" sz="3200" dirty="0" smtClean="0"/>
              <a:t>эмболия,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az-Latn-AZ" sz="3200" dirty="0" smtClean="0"/>
              <a:t>инфаркт </a:t>
            </a:r>
            <a:r>
              <a:rPr lang="az-Latn-AZ" sz="3200" dirty="0"/>
              <a:t>легкого</a:t>
            </a:r>
            <a:r>
              <a:rPr lang="az-Latn-AZ" sz="3200" dirty="0" smtClean="0"/>
              <a:t>,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az-Latn-AZ" sz="3200" dirty="0" smtClean="0"/>
              <a:t>воспаление </a:t>
            </a:r>
            <a:r>
              <a:rPr lang="az-Latn-AZ" sz="3200" dirty="0"/>
              <a:t>и плевральный </a:t>
            </a:r>
            <a:r>
              <a:rPr lang="az-Latn-AZ" sz="3200" dirty="0" smtClean="0"/>
              <a:t>выпот</a:t>
            </a:r>
            <a:endParaRPr lang="az-Latn-AZ" sz="3200" dirty="0"/>
          </a:p>
        </p:txBody>
      </p:sp>
    </p:spTree>
    <p:extLst>
      <p:ext uri="{BB962C8B-B14F-4D97-AF65-F5344CB8AC3E}">
        <p14:creationId xmlns:p14="http://schemas.microsoft.com/office/powerpoint/2010/main" val="1625017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22349" y="0"/>
            <a:ext cx="5896718" cy="533400"/>
          </a:xfrm>
        </p:spPr>
        <p:txBody>
          <a:bodyPr/>
          <a:lstStyle/>
          <a:p>
            <a:r>
              <a:rPr lang="ru-RU" dirty="0" smtClean="0"/>
              <a:t>Течение болезни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7964" y="959605"/>
            <a:ext cx="10983225" cy="482917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az-Latn-AZ" dirty="0"/>
              <a:t>Клиническое течение </a:t>
            </a:r>
            <a:r>
              <a:rPr lang="ru-RU" dirty="0"/>
              <a:t>ТЭЛА</a:t>
            </a:r>
            <a:r>
              <a:rPr lang="az-Latn-AZ" dirty="0"/>
              <a:t> вариабельн</a:t>
            </a:r>
            <a:r>
              <a:rPr lang="ru-RU" dirty="0"/>
              <a:t>а</a:t>
            </a:r>
            <a:r>
              <a:rPr lang="az-Latn-AZ" dirty="0"/>
              <a:t> и зависит в основном от локализации </a:t>
            </a:r>
            <a:r>
              <a:rPr lang="ru-RU" dirty="0"/>
              <a:t>окклюзии,</a:t>
            </a:r>
            <a:r>
              <a:rPr lang="az-Latn-AZ" dirty="0"/>
              <a:t> ее степени и реактивности организма.</a:t>
            </a:r>
          </a:p>
          <a:p>
            <a:pPr marL="0" indent="0" algn="just">
              <a:buNone/>
            </a:pPr>
            <a:r>
              <a:rPr lang="az-Latn-AZ" dirty="0"/>
              <a:t> </a:t>
            </a:r>
          </a:p>
          <a:p>
            <a:pPr marL="0" indent="0" algn="just">
              <a:buNone/>
            </a:pPr>
            <a:r>
              <a:rPr lang="ru-RU" dirty="0"/>
              <a:t>ТЭЛА</a:t>
            </a:r>
            <a:r>
              <a:rPr lang="az-Latn-AZ" dirty="0"/>
              <a:t> может часто рецидивировать.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1621513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71441" y="0"/>
            <a:ext cx="5862851" cy="499533"/>
          </a:xfrm>
        </p:spPr>
        <p:txBody>
          <a:bodyPr>
            <a:noAutofit/>
          </a:bodyPr>
          <a:lstStyle/>
          <a:p>
            <a:r>
              <a:rPr lang="ru-RU" dirty="0" smtClean="0"/>
              <a:t>Течение болезни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734" y="3890220"/>
            <a:ext cx="6574972" cy="218548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az-Latn-AZ" b="1" i="1" dirty="0" smtClean="0"/>
              <a:t>Хроническая форма </a:t>
            </a:r>
          </a:p>
          <a:p>
            <a:pPr marL="0" indent="0" algn="just">
              <a:buNone/>
            </a:pPr>
            <a:r>
              <a:rPr lang="ru-RU" sz="2400" dirty="0"/>
              <a:t>П</a:t>
            </a:r>
            <a:r>
              <a:rPr lang="az-Latn-AZ" sz="2400" dirty="0" smtClean="0"/>
              <a:t>ротекает бессимптомно или начинается со слабых симптомов, затем развивается легочная гипертензия и правосердечная недостаточность.</a:t>
            </a:r>
            <a:endParaRPr lang="az-Latn-AZ" sz="2400" dirty="0"/>
          </a:p>
        </p:txBody>
      </p:sp>
      <p:sp>
        <p:nvSpPr>
          <p:cNvPr id="4" name="Rectangle 3"/>
          <p:cNvSpPr/>
          <p:nvPr/>
        </p:nvSpPr>
        <p:spPr>
          <a:xfrm>
            <a:off x="321734" y="689344"/>
            <a:ext cx="5681133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/>
              <a:t>Острая форма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2200" dirty="0" smtClean="0"/>
              <a:t>Сразу после окклюзии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2200" dirty="0" smtClean="0"/>
              <a:t>Быстро прогрессирует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2200" dirty="0" smtClean="0"/>
              <a:t>Приводит к смерти (30%)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endParaRPr lang="ru-RU" sz="2200" dirty="0" smtClean="0"/>
          </a:p>
          <a:p>
            <a:pPr algn="just"/>
            <a:r>
              <a:rPr lang="az-Latn-AZ" sz="2400" dirty="0" smtClean="0"/>
              <a:t>В некоторых случаях он может начинаться с одышки, боли в груди и кашля, затем прогрессировать или регрессировать.</a:t>
            </a:r>
            <a:endParaRPr lang="ru-RU" sz="2200" dirty="0" smtClean="0"/>
          </a:p>
          <a:p>
            <a:pPr algn="just"/>
            <a:endParaRPr lang="az-Latn-AZ" dirty="0"/>
          </a:p>
        </p:txBody>
      </p:sp>
      <p:sp>
        <p:nvSpPr>
          <p:cNvPr id="5" name="Rectangle 4"/>
          <p:cNvSpPr/>
          <p:nvPr/>
        </p:nvSpPr>
        <p:spPr>
          <a:xfrm>
            <a:off x="6165087" y="689344"/>
            <a:ext cx="553841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sz="2400" b="1" i="1" dirty="0" smtClean="0"/>
              <a:t>Подострая форма </a:t>
            </a:r>
          </a:p>
          <a:p>
            <a:pPr algn="just"/>
            <a:endParaRPr lang="az-Latn-AZ" sz="2000" dirty="0" smtClean="0"/>
          </a:p>
          <a:p>
            <a:pPr algn="just"/>
            <a:r>
              <a:rPr lang="ru-RU" sz="2400" dirty="0"/>
              <a:t>О</a:t>
            </a:r>
            <a:r>
              <a:rPr lang="az-Latn-AZ" sz="2400" dirty="0" smtClean="0"/>
              <a:t>бычно начинается с одышки и кашля после определенного периода времени обструкции, клиническое течение может быть различным.</a:t>
            </a:r>
            <a:endParaRPr lang="az-Latn-AZ" sz="2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6706" y="3294289"/>
            <a:ext cx="5295294" cy="248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893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Осложнения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577" y="1375144"/>
            <a:ext cx="5391597" cy="2670176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az-Latn-AZ" dirty="0" smtClean="0"/>
              <a:t>Сердечно-легочная недостаточность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az-Latn-AZ" dirty="0" smtClean="0"/>
              <a:t>Кардиогенный шок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az-Latn-AZ" dirty="0" smtClean="0"/>
              <a:t>Легочная гипертензия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az-Latn-AZ" dirty="0" smtClean="0"/>
              <a:t>Смерть </a:t>
            </a:r>
            <a:endParaRPr lang="az-Latn-A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6973" y="566057"/>
            <a:ext cx="6018122" cy="6030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21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Клиническая картина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374" y="922110"/>
            <a:ext cx="10515600" cy="4351338"/>
          </a:xfrm>
        </p:spPr>
        <p:txBody>
          <a:bodyPr>
            <a:normAutofit/>
          </a:bodyPr>
          <a:lstStyle/>
          <a:p>
            <a:r>
              <a:rPr lang="az-Latn-AZ" sz="2400" dirty="0"/>
              <a:t>Одышка </a:t>
            </a:r>
          </a:p>
          <a:p>
            <a:r>
              <a:rPr lang="az-Latn-AZ" sz="2400" dirty="0"/>
              <a:t>Плевритическая боль в грудной клетке (усиление боли при вдохе)</a:t>
            </a:r>
          </a:p>
          <a:p>
            <a:r>
              <a:rPr lang="az-Latn-AZ" sz="2400" dirty="0"/>
              <a:t>Кашель</a:t>
            </a:r>
          </a:p>
          <a:p>
            <a:r>
              <a:rPr lang="az-Latn-AZ" sz="2400" dirty="0"/>
              <a:t>Тахипноэ</a:t>
            </a:r>
          </a:p>
          <a:p>
            <a:r>
              <a:rPr lang="az-Latn-AZ" sz="2400" dirty="0"/>
              <a:t>Гипотония</a:t>
            </a:r>
          </a:p>
          <a:p>
            <a:r>
              <a:rPr lang="az-Latn-AZ" sz="2400" dirty="0"/>
              <a:t>Симптомы периферического тромбоза</a:t>
            </a:r>
            <a:endParaRPr lang="az-Latn-AZ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7823" y="2895600"/>
            <a:ext cx="5354512" cy="358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331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Лабораторная диагностика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4620" y="979899"/>
            <a:ext cx="9141579" cy="623661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ru-RU" b="1" i="1" dirty="0" smtClean="0">
                <a:solidFill>
                  <a:srgbClr val="C00000"/>
                </a:solidFill>
              </a:rPr>
              <a:t>     Повышение Д-димера</a:t>
            </a:r>
            <a:endParaRPr lang="az-Latn-AZ" b="1" i="1" dirty="0">
              <a:solidFill>
                <a:srgbClr val="C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4621" y="1894115"/>
            <a:ext cx="7704665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09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0"/>
            <a:ext cx="8545286" cy="51162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Инструментальные методы исследования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968" y="2001706"/>
            <a:ext cx="5754115" cy="71074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az-Latn-AZ" sz="2200" dirty="0" smtClean="0"/>
              <a:t>У </a:t>
            </a:r>
            <a:r>
              <a:rPr lang="az-Latn-AZ" sz="2200" dirty="0"/>
              <a:t>пациентов, которым КТ-ангиография </a:t>
            </a:r>
            <a:r>
              <a:rPr lang="az-Latn-AZ" sz="2200" dirty="0" smtClean="0"/>
              <a:t>противопоказан</a:t>
            </a:r>
            <a:r>
              <a:rPr lang="ru-RU" sz="2200" dirty="0" smtClean="0"/>
              <a:t>а</a:t>
            </a:r>
            <a:r>
              <a:rPr lang="az-Latn-AZ" sz="2200" dirty="0" smtClean="0"/>
              <a:t> </a:t>
            </a:r>
            <a:r>
              <a:rPr lang="ru-RU" sz="2200" i="1" dirty="0" smtClean="0">
                <a:solidFill>
                  <a:srgbClr val="C00000"/>
                </a:solidFill>
              </a:rPr>
              <a:t>ЭхоКГ</a:t>
            </a:r>
            <a:r>
              <a:rPr lang="ru-RU" sz="2200" dirty="0" smtClean="0">
                <a:solidFill>
                  <a:srgbClr val="C00000"/>
                </a:solidFill>
              </a:rPr>
              <a:t> </a:t>
            </a:r>
            <a:r>
              <a:rPr lang="az-Latn-AZ" sz="2200" i="1" dirty="0" smtClean="0">
                <a:solidFill>
                  <a:srgbClr val="C00000"/>
                </a:solidFill>
              </a:rPr>
              <a:t>или </a:t>
            </a:r>
            <a:r>
              <a:rPr lang="ru-RU" sz="2200" i="1" dirty="0" smtClean="0">
                <a:solidFill>
                  <a:srgbClr val="C00000"/>
                </a:solidFill>
              </a:rPr>
              <a:t>УЗДГ</a:t>
            </a:r>
          </a:p>
          <a:p>
            <a:pPr algn="just"/>
            <a:endParaRPr lang="ru-RU" sz="2200" i="1" dirty="0" smtClean="0">
              <a:solidFill>
                <a:srgbClr val="C00000"/>
              </a:solidFill>
            </a:endParaRPr>
          </a:p>
          <a:p>
            <a:pPr algn="just"/>
            <a:endParaRPr lang="az-Latn-AZ" sz="2200" i="1" dirty="0">
              <a:solidFill>
                <a:srgbClr val="C0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3210264"/>
            <a:ext cx="8741416" cy="338001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97969" y="1104811"/>
            <a:ext cx="5754115" cy="76944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az-Latn-AZ" sz="2200" b="1" i="1" dirty="0" smtClean="0">
                <a:solidFill>
                  <a:srgbClr val="C00000"/>
                </a:solidFill>
              </a:rPr>
              <a:t>КТ-ангиография</a:t>
            </a:r>
            <a:r>
              <a:rPr lang="az-Latn-AZ" sz="2200" dirty="0" smtClean="0"/>
              <a:t> легких является наиболее важным исследованием в диагностике.</a:t>
            </a:r>
            <a:endParaRPr lang="az-Latn-AZ" sz="2200" dirty="0"/>
          </a:p>
        </p:txBody>
      </p:sp>
      <p:cxnSp>
        <p:nvCxnSpPr>
          <p:cNvPr id="10" name="Elbow Connector 9"/>
          <p:cNvCxnSpPr>
            <a:stCxn id="2" idx="2"/>
            <a:endCxn id="8" idx="3"/>
          </p:cNvCxnSpPr>
          <p:nvPr/>
        </p:nvCxnSpPr>
        <p:spPr>
          <a:xfrm rot="5400000">
            <a:off x="5449713" y="914001"/>
            <a:ext cx="977903" cy="173159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Elbow Connector 11"/>
          <p:cNvCxnSpPr>
            <a:stCxn id="2" idx="2"/>
            <a:endCxn id="3" idx="3"/>
          </p:cNvCxnSpPr>
          <p:nvPr/>
        </p:nvCxnSpPr>
        <p:spPr>
          <a:xfrm rot="5400000">
            <a:off x="5015938" y="1347774"/>
            <a:ext cx="1845450" cy="173160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6269160" y="1110165"/>
            <a:ext cx="5510198" cy="76944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az-Latn-AZ" sz="2200" b="1" i="1" dirty="0" smtClean="0">
                <a:solidFill>
                  <a:srgbClr val="C00000"/>
                </a:solidFill>
              </a:rPr>
              <a:t>КТ-ангиография</a:t>
            </a:r>
            <a:r>
              <a:rPr lang="az-Latn-AZ" sz="2200" dirty="0" smtClean="0"/>
              <a:t> легких является наиболее важным исследованием в диагностике.</a:t>
            </a:r>
            <a:endParaRPr lang="az-Latn-AZ" sz="2200" dirty="0"/>
          </a:p>
        </p:txBody>
      </p:sp>
      <p:cxnSp>
        <p:nvCxnSpPr>
          <p:cNvPr id="15" name="Elbow Connector 14"/>
          <p:cNvCxnSpPr>
            <a:stCxn id="2" idx="2"/>
            <a:endCxn id="13" idx="1"/>
          </p:cNvCxnSpPr>
          <p:nvPr/>
        </p:nvCxnSpPr>
        <p:spPr>
          <a:xfrm rot="16200000" flipH="1">
            <a:off x="5655573" y="881298"/>
            <a:ext cx="983257" cy="243917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6269160" y="1974814"/>
            <a:ext cx="5510198" cy="11079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az-Latn-AZ" sz="2200" dirty="0" smtClean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Биопсия не является стандартным исследованием. </a:t>
            </a:r>
            <a:r>
              <a:rPr lang="ru-RU" sz="2200" dirty="0" smtClean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Н</a:t>
            </a:r>
            <a:r>
              <a:rPr lang="ru-RU" sz="2200" dirty="0" smtClean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а </a:t>
            </a:r>
            <a:r>
              <a:rPr lang="az-Latn-AZ" sz="2200" dirty="0" smtClean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вскрытии: тромб и эмбол, инфаркт легкого и воспаление</a:t>
            </a:r>
            <a:endParaRPr lang="az-Latn-AZ" sz="2200" dirty="0"/>
          </a:p>
        </p:txBody>
      </p:sp>
      <p:cxnSp>
        <p:nvCxnSpPr>
          <p:cNvPr id="18" name="Elbow Connector 17"/>
          <p:cNvCxnSpPr>
            <a:stCxn id="2" idx="2"/>
            <a:endCxn id="16" idx="1"/>
          </p:cNvCxnSpPr>
          <p:nvPr/>
        </p:nvCxnSpPr>
        <p:spPr>
          <a:xfrm rot="16200000" flipH="1">
            <a:off x="5138610" y="1398261"/>
            <a:ext cx="2017183" cy="243917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2778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00743"/>
          </a:xfrm>
        </p:spPr>
        <p:txBody>
          <a:bodyPr>
            <a:noAutofit/>
          </a:bodyPr>
          <a:lstStyle/>
          <a:p>
            <a:r>
              <a:rPr lang="ru-RU" dirty="0" smtClean="0"/>
              <a:t>Диагностика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2231" y="1292225"/>
            <a:ext cx="8773886" cy="1233261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ТЭЛА</a:t>
            </a:r>
            <a:r>
              <a:rPr lang="az-Latn-AZ" dirty="0"/>
              <a:t> подозревается </a:t>
            </a:r>
            <a:r>
              <a:rPr lang="az-Latn-AZ" b="1" i="1" dirty="0">
                <a:solidFill>
                  <a:srgbClr val="C00000"/>
                </a:solidFill>
              </a:rPr>
              <a:t>клинически </a:t>
            </a:r>
            <a:r>
              <a:rPr lang="az-Latn-AZ" dirty="0"/>
              <a:t>и подтверждается </a:t>
            </a:r>
            <a:r>
              <a:rPr lang="az-Latn-AZ" b="1" i="1" dirty="0">
                <a:solidFill>
                  <a:srgbClr val="C00000"/>
                </a:solidFill>
              </a:rPr>
              <a:t>КТ-ангиографией легких</a:t>
            </a:r>
            <a:r>
              <a:rPr lang="az-Latn-AZ" dirty="0"/>
              <a:t>.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209026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689344"/>
          </a:xfrm>
        </p:spPr>
        <p:txBody>
          <a:bodyPr/>
          <a:lstStyle/>
          <a:p>
            <a:r>
              <a:rPr lang="ru-RU" dirty="0" smtClean="0"/>
              <a:t>Как заподозрить?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486" y="965654"/>
            <a:ext cx="10940143" cy="515211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ТЭЛА</a:t>
            </a:r>
            <a:r>
              <a:rPr lang="az-Latn-AZ" dirty="0"/>
              <a:t> следует подозревать у пациентов с </a:t>
            </a:r>
            <a:r>
              <a:rPr lang="az-Latn-AZ" i="1" dirty="0">
                <a:solidFill>
                  <a:srgbClr val="C00000"/>
                </a:solidFill>
              </a:rPr>
              <a:t>одышкой, тахипноэ и кашлем</a:t>
            </a:r>
            <a:r>
              <a:rPr lang="az-Latn-AZ" dirty="0"/>
              <a:t>. </a:t>
            </a:r>
            <a:endParaRPr lang="az-Latn-AZ" dirty="0" smtClean="0"/>
          </a:p>
          <a:p>
            <a:pPr marL="0" indent="0" algn="just">
              <a:buNone/>
            </a:pPr>
            <a:r>
              <a:rPr lang="az-Latn-AZ" dirty="0" smtClean="0"/>
              <a:t>Наличие </a:t>
            </a:r>
            <a:r>
              <a:rPr lang="az-Latn-AZ" dirty="0"/>
              <a:t>у пациента следующих клинических признаков (критерии Wells) усиливает подозрение</a:t>
            </a:r>
            <a:r>
              <a:rPr lang="az-Latn-AZ" dirty="0" smtClean="0"/>
              <a:t>:</a:t>
            </a:r>
          </a:p>
          <a:p>
            <a:pPr marL="0" indent="0" algn="just">
              <a:buNone/>
            </a:pPr>
            <a:endParaRPr lang="az-Latn-AZ" dirty="0"/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az-Latn-AZ" dirty="0"/>
              <a:t>Клинические признаки и симптомы </a:t>
            </a:r>
            <a:r>
              <a:rPr lang="ru-RU" dirty="0"/>
              <a:t>тромбоза глубоких вен </a:t>
            </a:r>
            <a:endParaRPr lang="az-Latn-AZ" dirty="0"/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az-Latn-AZ" dirty="0"/>
              <a:t>Если </a:t>
            </a:r>
            <a:r>
              <a:rPr lang="ru-RU" dirty="0"/>
              <a:t>отсутствуют другие подозрения кроме ТЭЛА </a:t>
            </a:r>
            <a:endParaRPr lang="az-Latn-AZ" dirty="0"/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az-Latn-AZ" dirty="0"/>
              <a:t>Тахикардия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az-Latn-AZ" dirty="0"/>
              <a:t>Иммобилизация (операция, травма и т.д.)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az-Latn-AZ" dirty="0"/>
              <a:t>Ранее объективно диагностированная </a:t>
            </a:r>
            <a:r>
              <a:rPr lang="ru-RU" dirty="0"/>
              <a:t>ТЭЛА</a:t>
            </a:r>
            <a:r>
              <a:rPr lang="az-Latn-AZ" dirty="0"/>
              <a:t> или ТГВ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az-Latn-AZ" dirty="0"/>
              <a:t>Кровохарканье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az-Latn-AZ" dirty="0"/>
              <a:t>Злокачественные новообразования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322686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66057"/>
          </a:xfrm>
        </p:spPr>
        <p:txBody>
          <a:bodyPr/>
          <a:lstStyle/>
          <a:p>
            <a:r>
              <a:rPr lang="ru-RU" dirty="0" smtClean="0"/>
              <a:t>Как подтвердить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1" y="1030969"/>
            <a:ext cx="11114314" cy="2691945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az-Latn-AZ" dirty="0"/>
              <a:t>Стандартным исследованием для подтверждения диагноза </a:t>
            </a:r>
            <a:r>
              <a:rPr lang="ru-RU" dirty="0"/>
              <a:t>ТЭЛА</a:t>
            </a:r>
            <a:r>
              <a:rPr lang="az-Latn-AZ" dirty="0"/>
              <a:t> является </a:t>
            </a:r>
            <a:r>
              <a:rPr lang="az-Latn-AZ" i="1" dirty="0">
                <a:solidFill>
                  <a:srgbClr val="C00000"/>
                </a:solidFill>
              </a:rPr>
              <a:t>КТ-ангиография. </a:t>
            </a:r>
            <a:r>
              <a:rPr lang="az-Latn-AZ" dirty="0" smtClean="0"/>
              <a:t>Характерным </a:t>
            </a:r>
            <a:r>
              <a:rPr lang="az-Latn-AZ" dirty="0"/>
              <a:t>является дефект наполнения легочной артерии. </a:t>
            </a:r>
            <a:endParaRPr lang="az-Latn-AZ" dirty="0" smtClean="0"/>
          </a:p>
          <a:p>
            <a:pPr algn="just">
              <a:buFont typeface="Wingdings" panose="05000000000000000000" pitchFamily="2" charset="2"/>
              <a:buChar char="q"/>
            </a:pPr>
            <a:r>
              <a:rPr lang="az-Latn-AZ" dirty="0" smtClean="0"/>
              <a:t>Если </a:t>
            </a:r>
            <a:r>
              <a:rPr lang="az-Latn-AZ" dirty="0"/>
              <a:t>КТ-ангиография противопоказана, можно </a:t>
            </a:r>
            <a:r>
              <a:rPr lang="ru-RU" dirty="0"/>
              <a:t>определить уровень</a:t>
            </a:r>
            <a:r>
              <a:rPr lang="az-Latn-AZ" dirty="0"/>
              <a:t> </a:t>
            </a:r>
            <a:r>
              <a:rPr lang="az-Latn-AZ" dirty="0">
                <a:solidFill>
                  <a:srgbClr val="C00000"/>
                </a:solidFill>
              </a:rPr>
              <a:t>D-димер</a:t>
            </a:r>
            <a:r>
              <a:rPr lang="az-Latn-AZ" dirty="0"/>
              <a:t>, </a:t>
            </a:r>
            <a:r>
              <a:rPr lang="ru-RU" dirty="0"/>
              <a:t>провести </a:t>
            </a:r>
            <a:r>
              <a:rPr lang="az-Latn-AZ" dirty="0">
                <a:solidFill>
                  <a:srgbClr val="C00000"/>
                </a:solidFill>
              </a:rPr>
              <a:t>эхокардиографию</a:t>
            </a:r>
            <a:r>
              <a:rPr lang="az-Latn-AZ" dirty="0"/>
              <a:t>, а иногда и </a:t>
            </a:r>
            <a:r>
              <a:rPr lang="az-Latn-AZ" dirty="0">
                <a:solidFill>
                  <a:srgbClr val="C00000"/>
                </a:solidFill>
              </a:rPr>
              <a:t>вентиляционно-перфузионную сцинтиграфию</a:t>
            </a:r>
            <a:r>
              <a:rPr lang="az-Latn-AZ" dirty="0"/>
              <a:t>.</a:t>
            </a:r>
            <a:endParaRPr lang="az-Latn-A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3513" y="3244623"/>
            <a:ext cx="3595472" cy="336300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57201" y="4184652"/>
            <a:ext cx="65640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az-Latn-AZ" sz="2400" dirty="0" smtClean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При ангиографии основными диагностическими критериями являются дефекты наполнения и вентиляционно-перфузионные дефекты.</a:t>
            </a:r>
            <a:endParaRPr lang="az-Latn-AZ" sz="2400" dirty="0"/>
          </a:p>
        </p:txBody>
      </p:sp>
    </p:spTree>
    <p:extLst>
      <p:ext uri="{BB962C8B-B14F-4D97-AF65-F5344CB8AC3E}">
        <p14:creationId xmlns:p14="http://schemas.microsoft.com/office/powerpoint/2010/main" val="396383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940537" cy="835878"/>
          </a:xfrm>
        </p:spPr>
        <p:txBody>
          <a:bodyPr>
            <a:normAutofit/>
          </a:bodyPr>
          <a:lstStyle/>
          <a:p>
            <a:r>
              <a:rPr lang="ru-RU" dirty="0" smtClean="0"/>
              <a:t>Дифференциальная диагностика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743" y="900338"/>
            <a:ext cx="10885714" cy="511946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az-Latn-AZ" dirty="0"/>
              <a:t>Необходимо дифференцировать </a:t>
            </a:r>
            <a:r>
              <a:rPr lang="ru-RU" dirty="0"/>
              <a:t>ТЭЛА</a:t>
            </a:r>
            <a:r>
              <a:rPr lang="az-Latn-AZ" dirty="0"/>
              <a:t> от большинства патологий, вызывающих одышку, гипотонию, сердечную недостаточность, и в первую очередь от следующих заболеваний: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2400" dirty="0">
                <a:solidFill>
                  <a:srgbClr val="C00000"/>
                </a:solidFill>
              </a:rPr>
              <a:t>Сердечная недостаточность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2400" dirty="0">
                <a:solidFill>
                  <a:srgbClr val="C00000"/>
                </a:solidFill>
              </a:rPr>
              <a:t>Пневмония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2400" dirty="0">
                <a:solidFill>
                  <a:srgbClr val="C00000"/>
                </a:solidFill>
              </a:rPr>
              <a:t>Инфаркт миокарда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2400" dirty="0">
                <a:solidFill>
                  <a:srgbClr val="C00000"/>
                </a:solidFill>
              </a:rPr>
              <a:t>Перикардит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2400" dirty="0">
                <a:solidFill>
                  <a:srgbClr val="C00000"/>
                </a:solidFill>
              </a:rPr>
              <a:t>Пневмоторакс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2400" dirty="0">
                <a:solidFill>
                  <a:srgbClr val="C00000"/>
                </a:solidFill>
              </a:rPr>
              <a:t>Тампонада сердца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2400" dirty="0">
                <a:solidFill>
                  <a:srgbClr val="C00000"/>
                </a:solidFill>
              </a:rPr>
              <a:t>Шок</a:t>
            </a:r>
            <a:endParaRPr lang="az-Latn-A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945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7491" y="0"/>
            <a:ext cx="6374480" cy="52251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Как исключить?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0279" y="1139827"/>
            <a:ext cx="10348904" cy="2833459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C00000"/>
                </a:solidFill>
              </a:rPr>
              <a:t>Отрицательный результат D-димера </a:t>
            </a:r>
            <a:r>
              <a:rPr lang="ru-RU" dirty="0"/>
              <a:t>у пациентов с низким и средним риском ТЭЛА является основанием для </a:t>
            </a:r>
            <a:r>
              <a:rPr lang="ru-RU" u="sng" dirty="0">
                <a:solidFill>
                  <a:srgbClr val="C00000"/>
                </a:solidFill>
              </a:rPr>
              <a:t>полного исключения ТЭЛА</a:t>
            </a:r>
            <a:r>
              <a:rPr lang="ru-RU" dirty="0"/>
              <a:t>. </a:t>
            </a:r>
            <a:endParaRPr lang="ru-RU" dirty="0" smtClean="0"/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dirty="0" smtClean="0"/>
              <a:t>У </a:t>
            </a:r>
            <a:r>
              <a:rPr lang="ru-RU" dirty="0"/>
              <a:t>пациентов с </a:t>
            </a:r>
            <a:r>
              <a:rPr lang="ru-RU" dirty="0">
                <a:solidFill>
                  <a:srgbClr val="C00000"/>
                </a:solidFill>
              </a:rPr>
              <a:t>высоким риском ТЭЛА </a:t>
            </a:r>
            <a:r>
              <a:rPr lang="ru-RU" dirty="0"/>
              <a:t>диагноз должен быть подтвержден или исключен с помощью </a:t>
            </a:r>
            <a:r>
              <a:rPr lang="ru-RU" u="sng" dirty="0">
                <a:solidFill>
                  <a:srgbClr val="C00000"/>
                </a:solidFill>
              </a:rPr>
              <a:t>метода визуализации (КТ-ангиография)</a:t>
            </a:r>
            <a:r>
              <a:rPr lang="ru-RU" dirty="0"/>
              <a:t>.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2469840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689344"/>
          </a:xfrm>
        </p:spPr>
        <p:txBody>
          <a:bodyPr/>
          <a:lstStyle/>
          <a:p>
            <a:r>
              <a:rPr lang="ru-RU" dirty="0" smtClean="0"/>
              <a:t>Как выявить причину?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1372" y="1118053"/>
            <a:ext cx="10515600" cy="1636032"/>
          </a:xfrm>
        </p:spPr>
        <p:txBody>
          <a:bodyPr/>
          <a:lstStyle/>
          <a:p>
            <a:pPr marL="0" indent="0" algn="just">
              <a:buNone/>
            </a:pPr>
            <a:r>
              <a:rPr lang="az-Latn-AZ" dirty="0"/>
              <a:t>Выяснить основную причину можно с помощью ряда клинических обследований (эхокардиография, венозная допплерография и др.), лабораторных и генетических исследований.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68994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Принципы лечния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1743" y="1259568"/>
            <a:ext cx="10591800" cy="4351338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ru-RU" dirty="0"/>
              <a:t>ТЭЛА - </a:t>
            </a:r>
            <a:r>
              <a:rPr lang="ru-RU" dirty="0">
                <a:solidFill>
                  <a:srgbClr val="C00000"/>
                </a:solidFill>
              </a:rPr>
              <a:t>тяжелое</a:t>
            </a:r>
            <a:r>
              <a:rPr lang="ru-RU" dirty="0"/>
              <a:t> и потенциально </a:t>
            </a:r>
            <a:r>
              <a:rPr lang="ru-RU" dirty="0">
                <a:solidFill>
                  <a:srgbClr val="C00000"/>
                </a:solidFill>
              </a:rPr>
              <a:t>смертельное</a:t>
            </a:r>
            <a:r>
              <a:rPr lang="ru-RU" dirty="0"/>
              <a:t> заболевание, требующее своевременной диагностики и лечения</a:t>
            </a:r>
            <a:r>
              <a:rPr lang="ru-RU" dirty="0" smtClean="0"/>
              <a:t>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ru-RU" dirty="0"/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dirty="0"/>
              <a:t>Основными мерами </a:t>
            </a:r>
            <a:r>
              <a:rPr lang="ru-RU" dirty="0" smtClean="0"/>
              <a:t>являются: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ru-RU" dirty="0" smtClean="0"/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ru-RU" sz="2800" dirty="0" smtClean="0"/>
              <a:t>стабилизация </a:t>
            </a:r>
            <a:r>
              <a:rPr lang="ru-RU" sz="2800" dirty="0"/>
              <a:t>состояния, </a:t>
            </a:r>
            <a:endParaRPr lang="ru-RU" sz="2800" dirty="0" smtClean="0"/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ru-RU" sz="2800" dirty="0" smtClean="0"/>
              <a:t>своевременное </a:t>
            </a:r>
            <a:r>
              <a:rPr lang="ru-RU" sz="2800" dirty="0"/>
              <a:t>предотвращение прогрессирования тромбоза</a:t>
            </a:r>
            <a:r>
              <a:rPr lang="ru-RU" sz="2800" dirty="0" smtClean="0"/>
              <a:t>,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ru-RU" sz="2800" dirty="0" smtClean="0"/>
              <a:t> </a:t>
            </a:r>
            <a:r>
              <a:rPr lang="ru-RU" sz="2800" dirty="0"/>
              <a:t>профилактика и лечение осложнений</a:t>
            </a:r>
            <a:r>
              <a:rPr lang="ru-RU" dirty="0"/>
              <a:t>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1075477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Лечение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7571" y="1063625"/>
            <a:ext cx="10929258" cy="4351338"/>
          </a:xfrm>
        </p:spPr>
        <p:txBody>
          <a:bodyPr>
            <a:noAutofit/>
          </a:bodyPr>
          <a:lstStyle/>
          <a:p>
            <a:r>
              <a:rPr lang="az-Latn-AZ" sz="2400" dirty="0"/>
              <a:t>Стабилизация - оксигенация, ABCDE</a:t>
            </a:r>
          </a:p>
          <a:p>
            <a:endParaRPr lang="az-Latn-AZ" sz="2400" dirty="0"/>
          </a:p>
          <a:p>
            <a:r>
              <a:rPr lang="az-Latn-AZ" sz="2400" i="1" dirty="0"/>
              <a:t>Профилактика тромбообразования - антикоагулянтная терапия:</a:t>
            </a:r>
            <a:endParaRPr lang="az-Latn-AZ" sz="2400" dirty="0"/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 smtClean="0"/>
              <a:t>Гепарин </a:t>
            </a:r>
            <a:r>
              <a:rPr lang="az-Latn-AZ" sz="2000" dirty="0"/>
              <a:t>(низкомолекулярный гепарин, фондапаринукс и нефракционированный гепарин).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 smtClean="0"/>
              <a:t>Антагонист </a:t>
            </a:r>
            <a:r>
              <a:rPr lang="az-Latn-AZ" sz="2000" dirty="0"/>
              <a:t>витамина К (варфарин);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 smtClean="0"/>
              <a:t>Ингибиторы </a:t>
            </a:r>
            <a:r>
              <a:rPr lang="az-Latn-AZ" sz="2000" dirty="0"/>
              <a:t>фактора Xa (ривароксабан, апиксабан, эдоксабан);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 smtClean="0"/>
              <a:t>Ингибитор </a:t>
            </a:r>
            <a:r>
              <a:rPr lang="az-Latn-AZ" sz="2000" dirty="0"/>
              <a:t>тромбина (дабигатран);</a:t>
            </a:r>
          </a:p>
          <a:p>
            <a:endParaRPr lang="az-Latn-AZ" sz="2400" dirty="0"/>
          </a:p>
          <a:p>
            <a:r>
              <a:rPr lang="az-Latn-AZ" sz="2400" i="1" dirty="0"/>
              <a:t>Профилактика и лечение осложнений тромбоза:</a:t>
            </a:r>
            <a:endParaRPr lang="az-Latn-AZ" sz="2400" dirty="0"/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 smtClean="0"/>
              <a:t>Тромболизис </a:t>
            </a:r>
            <a:r>
              <a:rPr lang="az-Latn-AZ" sz="2000" dirty="0"/>
              <a:t>(tPA, стрептокиназа и др.);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 smtClean="0"/>
              <a:t>Тромбэктомия </a:t>
            </a:r>
            <a:r>
              <a:rPr lang="az-Latn-AZ" sz="2000" dirty="0"/>
              <a:t>(хирургическая и механическая);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 smtClean="0"/>
              <a:t>Фильтр </a:t>
            </a:r>
            <a:r>
              <a:rPr lang="az-Latn-AZ" sz="2000" dirty="0"/>
              <a:t>нижней полой вены</a:t>
            </a:r>
            <a:r>
              <a:rPr lang="ru-RU" sz="2000" dirty="0"/>
              <a:t> (кава-фильтр)</a:t>
            </a:r>
            <a:r>
              <a:rPr lang="az-Latn-AZ" sz="2000" dirty="0"/>
              <a:t>;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 smtClean="0"/>
              <a:t>Профилактика </a:t>
            </a:r>
            <a:r>
              <a:rPr lang="az-Latn-AZ" sz="2000" dirty="0"/>
              <a:t>рецидивов;</a:t>
            </a:r>
            <a:endParaRPr lang="az-Latn-AZ" sz="2000" dirty="0"/>
          </a:p>
        </p:txBody>
      </p:sp>
    </p:spTree>
    <p:extLst>
      <p:ext uri="{BB962C8B-B14F-4D97-AF65-F5344CB8AC3E}">
        <p14:creationId xmlns:p14="http://schemas.microsoft.com/office/powerpoint/2010/main" val="1669739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1162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Показание к операции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232" y="998309"/>
            <a:ext cx="10507883" cy="5065033"/>
          </a:xfrm>
        </p:spPr>
        <p:txBody>
          <a:bodyPr>
            <a:normAutofit/>
          </a:bodyPr>
          <a:lstStyle/>
          <a:p>
            <a:pPr algn="just"/>
            <a:r>
              <a:rPr lang="az-Latn-AZ" sz="2400" dirty="0"/>
              <a:t>Пациентам с угрожающей жизни </a:t>
            </a:r>
            <a:r>
              <a:rPr lang="ru-RU" sz="2400" dirty="0"/>
              <a:t>ТЭЛА</a:t>
            </a:r>
            <a:r>
              <a:rPr lang="az-Latn-AZ" sz="2400" dirty="0"/>
              <a:t> помимо антикоагулянтной терапии могут потребоваться дополнительные методы лечения, такие как </a:t>
            </a:r>
            <a:r>
              <a:rPr lang="az-Latn-AZ" sz="2400" dirty="0">
                <a:solidFill>
                  <a:srgbClr val="C00000"/>
                </a:solidFill>
              </a:rPr>
              <a:t>тромболизис, использование </a:t>
            </a:r>
            <a:r>
              <a:rPr lang="ru-RU" sz="2400" dirty="0">
                <a:solidFill>
                  <a:srgbClr val="C00000"/>
                </a:solidFill>
              </a:rPr>
              <a:t>кава-</a:t>
            </a:r>
            <a:r>
              <a:rPr lang="az-Latn-AZ" sz="2400" dirty="0">
                <a:solidFill>
                  <a:srgbClr val="C00000"/>
                </a:solidFill>
              </a:rPr>
              <a:t>фильтров, эмболэктомия. </a:t>
            </a:r>
            <a:endParaRPr lang="az-Latn-A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46" y="2408008"/>
            <a:ext cx="6093998" cy="4142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725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Показание к операции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432" y="1052739"/>
            <a:ext cx="6251568" cy="435133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az-Latn-AZ" sz="2400" dirty="0"/>
              <a:t>К отдельным группам пациентов, требующих специфической антикоагуляции или альтернативных стратегий лечения, относятся</a:t>
            </a:r>
            <a:r>
              <a:rPr lang="az-Latn-AZ" sz="2400" dirty="0" smtClean="0"/>
              <a:t>:</a:t>
            </a:r>
          </a:p>
          <a:p>
            <a:pPr marL="0" indent="0" algn="just">
              <a:buNone/>
            </a:pPr>
            <a:endParaRPr lang="az-Latn-AZ" sz="2400" dirty="0"/>
          </a:p>
          <a:p>
            <a:pPr lvl="1" algn="just"/>
            <a:r>
              <a:rPr lang="az-Latn-AZ" dirty="0" smtClean="0"/>
              <a:t>Онкологические больные</a:t>
            </a:r>
          </a:p>
          <a:p>
            <a:pPr lvl="1" algn="just"/>
            <a:r>
              <a:rPr lang="az-Latn-AZ" dirty="0" smtClean="0"/>
              <a:t>Беременные</a:t>
            </a:r>
          </a:p>
          <a:p>
            <a:pPr lvl="1" algn="just"/>
            <a:r>
              <a:rPr lang="az-Latn-AZ" dirty="0" smtClean="0"/>
              <a:t>Тромбоцитопения, связанная с приемом гепарина.</a:t>
            </a:r>
          </a:p>
          <a:p>
            <a:pPr lvl="1" algn="just"/>
            <a:r>
              <a:rPr lang="az-Latn-AZ" dirty="0" smtClean="0"/>
              <a:t>Противопоказания к применению антикоагулянтов</a:t>
            </a:r>
          </a:p>
          <a:p>
            <a:pPr lvl="1" algn="just"/>
            <a:r>
              <a:rPr lang="az-Latn-AZ" dirty="0" smtClean="0"/>
              <a:t>Пациенты с гемодинамической нестабильностью, несмотря на применение антикоагулянтов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9360" y="1052739"/>
            <a:ext cx="504825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07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П</a:t>
            </a:r>
            <a:r>
              <a:rPr lang="ru-RU" sz="3600" dirty="0" smtClean="0"/>
              <a:t>ротивопоказания</a:t>
            </a:r>
            <a:endParaRPr lang="az-Latn-AZ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18657"/>
            <a:ext cx="10515600" cy="3324906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FF0000"/>
                </a:solidFill>
              </a:rPr>
              <a:t>Пациенты, выздоровление которых возможно консервативным лечением,  не нуждаются в хирургическом вмешательстве</a:t>
            </a:r>
            <a:endParaRPr lang="az-Latn-A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090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Подход к лечению</a:t>
            </a:r>
            <a:endParaRPr lang="az-Latn-AZ" sz="3600" dirty="0"/>
          </a:p>
        </p:txBody>
      </p:sp>
      <p:grpSp>
        <p:nvGrpSpPr>
          <p:cNvPr id="26" name="Group 25"/>
          <p:cNvGrpSpPr/>
          <p:nvPr/>
        </p:nvGrpSpPr>
        <p:grpSpPr>
          <a:xfrm>
            <a:off x="450863" y="1133196"/>
            <a:ext cx="9934109" cy="3807837"/>
            <a:chOff x="450863" y="1133196"/>
            <a:chExt cx="9934109" cy="3807837"/>
          </a:xfrm>
        </p:grpSpPr>
        <p:sp>
          <p:nvSpPr>
            <p:cNvPr id="4" name="Rectangle 3"/>
            <p:cNvSpPr/>
            <p:nvPr/>
          </p:nvSpPr>
          <p:spPr>
            <a:xfrm>
              <a:off x="450863" y="2579914"/>
              <a:ext cx="2296886" cy="88174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chemeClr val="bg1"/>
                  </a:solidFill>
                </a:rPr>
                <a:t>Стабилизация</a:t>
              </a:r>
              <a:endParaRPr lang="az-Latn-AZ" sz="2000" dirty="0">
                <a:solidFill>
                  <a:schemeClr val="bg1"/>
                </a:solidFill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4269474" y="2579914"/>
              <a:ext cx="2296886" cy="88174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chemeClr val="bg1"/>
                  </a:solidFill>
                </a:rPr>
                <a:t>Антикоагулянтная терапия</a:t>
              </a:r>
              <a:endParaRPr lang="az-Latn-AZ" sz="2000" dirty="0">
                <a:solidFill>
                  <a:schemeClr val="bg1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8088086" y="1133196"/>
              <a:ext cx="2296886" cy="88174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chemeClr val="bg1"/>
                  </a:solidFill>
                </a:rPr>
                <a:t>Тромболизис</a:t>
              </a:r>
              <a:endParaRPr lang="az-Latn-AZ" sz="2000" dirty="0">
                <a:solidFill>
                  <a:schemeClr val="bg1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8088086" y="2800349"/>
              <a:ext cx="2296886" cy="44087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chemeClr val="bg1"/>
                  </a:solidFill>
                </a:rPr>
                <a:t>Кава-фильтр</a:t>
              </a:r>
              <a:endParaRPr lang="az-Latn-AZ" sz="2000" dirty="0">
                <a:solidFill>
                  <a:schemeClr val="bg1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8088086" y="4026633"/>
              <a:ext cx="2296886" cy="9144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chemeClr val="bg1"/>
                  </a:solidFill>
                </a:rPr>
                <a:t>Эмболэктомия</a:t>
              </a:r>
              <a:endParaRPr lang="az-Latn-AZ" sz="2000" dirty="0">
                <a:solidFill>
                  <a:schemeClr val="bg1"/>
                </a:solidFill>
              </a:endParaRPr>
            </a:p>
          </p:txBody>
        </p:sp>
        <p:sp>
          <p:nvSpPr>
            <p:cNvPr id="10" name="Right Arrow 9"/>
            <p:cNvSpPr/>
            <p:nvPr/>
          </p:nvSpPr>
          <p:spPr>
            <a:xfrm>
              <a:off x="2926226" y="2800349"/>
              <a:ext cx="1164771" cy="440872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z-Latn-AZ"/>
            </a:p>
          </p:txBody>
        </p:sp>
        <p:cxnSp>
          <p:nvCxnSpPr>
            <p:cNvPr id="12" name="Elbow Connector 11"/>
            <p:cNvCxnSpPr>
              <a:stCxn id="5" idx="3"/>
              <a:endCxn id="6" idx="1"/>
            </p:cNvCxnSpPr>
            <p:nvPr/>
          </p:nvCxnSpPr>
          <p:spPr>
            <a:xfrm flipV="1">
              <a:off x="6566360" y="1574068"/>
              <a:ext cx="1521726" cy="1446718"/>
            </a:xfrm>
            <a:prstGeom prst="bentConnector3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Elbow Connector 15"/>
            <p:cNvCxnSpPr>
              <a:stCxn id="5" idx="3"/>
              <a:endCxn id="9" idx="1"/>
            </p:cNvCxnSpPr>
            <p:nvPr/>
          </p:nvCxnSpPr>
          <p:spPr>
            <a:xfrm>
              <a:off x="6566360" y="3020786"/>
              <a:ext cx="1521726" cy="1463047"/>
            </a:xfrm>
            <a:prstGeom prst="bentConnector3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>
              <a:stCxn id="5" idx="3"/>
              <a:endCxn id="7" idx="1"/>
            </p:cNvCxnSpPr>
            <p:nvPr/>
          </p:nvCxnSpPr>
          <p:spPr>
            <a:xfrm flipV="1">
              <a:off x="6566360" y="3020785"/>
              <a:ext cx="1521726" cy="1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TextBox 22"/>
          <p:cNvSpPr txBox="1"/>
          <p:nvPr/>
        </p:nvSpPr>
        <p:spPr>
          <a:xfrm>
            <a:off x="7023101" y="5269245"/>
            <a:ext cx="39708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/>
              <a:t>При неэффективности антикоагулянтной терапии или в качестве альтернативного лечения</a:t>
            </a:r>
            <a:endParaRPr lang="az-Latn-AZ" b="1" dirty="0"/>
          </a:p>
        </p:txBody>
      </p:sp>
    </p:spTree>
    <p:extLst>
      <p:ext uri="{BB962C8B-B14F-4D97-AF65-F5344CB8AC3E}">
        <p14:creationId xmlns:p14="http://schemas.microsoft.com/office/powerpoint/2010/main" val="4100868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Прогноз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8466" y="1309159"/>
            <a:ext cx="10515600" cy="4351338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FF0000"/>
                </a:solidFill>
              </a:rPr>
              <a:t>Н</a:t>
            </a:r>
            <a:r>
              <a:rPr lang="az-Latn-AZ" sz="2400" dirty="0" smtClean="0">
                <a:solidFill>
                  <a:srgbClr val="FF0000"/>
                </a:solidFill>
              </a:rPr>
              <a:t>аиболее част</a:t>
            </a:r>
            <a:r>
              <a:rPr lang="ru-RU" sz="2400" dirty="0" smtClean="0">
                <a:solidFill>
                  <a:srgbClr val="FF0000"/>
                </a:solidFill>
              </a:rPr>
              <a:t>ая</a:t>
            </a:r>
            <a:r>
              <a:rPr lang="az-Latn-AZ" sz="2400" dirty="0" smtClean="0">
                <a:solidFill>
                  <a:srgbClr val="FF0000"/>
                </a:solidFill>
              </a:rPr>
              <a:t> </a:t>
            </a:r>
            <a:r>
              <a:rPr lang="az-Latn-AZ" sz="2400" dirty="0" smtClean="0"/>
              <a:t>причин</a:t>
            </a:r>
            <a:r>
              <a:rPr lang="ru-RU" sz="2400" dirty="0" smtClean="0"/>
              <a:t>а</a:t>
            </a:r>
            <a:r>
              <a:rPr lang="az-Latn-AZ" sz="2400" dirty="0" smtClean="0"/>
              <a:t> смерти </a:t>
            </a:r>
            <a:r>
              <a:rPr lang="az-Latn-AZ" sz="2400" dirty="0" smtClean="0">
                <a:solidFill>
                  <a:srgbClr val="FF0000"/>
                </a:solidFill>
              </a:rPr>
              <a:t>хирургических больных</a:t>
            </a:r>
            <a:endParaRPr lang="az-Latn-AZ" sz="2400" dirty="0"/>
          </a:p>
          <a:p>
            <a:pPr algn="just">
              <a:buFont typeface="Wingdings" panose="05000000000000000000" pitchFamily="2" charset="2"/>
              <a:buChar char="ü"/>
            </a:pPr>
            <a:endParaRPr lang="az-Latn-AZ" sz="2400" dirty="0" smtClean="0"/>
          </a:p>
          <a:p>
            <a:pPr algn="just">
              <a:buFont typeface="Wingdings" panose="05000000000000000000" pitchFamily="2" charset="2"/>
              <a:buChar char="ü"/>
            </a:pPr>
            <a:r>
              <a:rPr lang="az-Latn-AZ" sz="2400" dirty="0" smtClean="0">
                <a:solidFill>
                  <a:srgbClr val="FF0000"/>
                </a:solidFill>
              </a:rPr>
              <a:t>Смертность</a:t>
            </a:r>
            <a:r>
              <a:rPr lang="az-Latn-AZ" sz="2400" dirty="0" smtClean="0"/>
              <a:t> при нелеченой </a:t>
            </a:r>
            <a:r>
              <a:rPr lang="ru-RU" sz="2400" dirty="0" smtClean="0"/>
              <a:t>ТЭЛА</a:t>
            </a:r>
            <a:r>
              <a:rPr lang="az-Latn-AZ" sz="2400" dirty="0" smtClean="0"/>
              <a:t> достигает </a:t>
            </a:r>
            <a:r>
              <a:rPr lang="az-Latn-AZ" sz="2400" dirty="0" smtClean="0">
                <a:solidFill>
                  <a:srgbClr val="FF0000"/>
                </a:solidFill>
              </a:rPr>
              <a:t>30%.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az-Latn-AZ" sz="2400" dirty="0" smtClean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az-Latn-AZ" sz="2400" dirty="0" smtClean="0"/>
              <a:t>Для </a:t>
            </a:r>
            <a:r>
              <a:rPr lang="ru-RU" sz="2400" dirty="0" smtClean="0"/>
              <a:t>тэла</a:t>
            </a:r>
            <a:r>
              <a:rPr lang="az-Latn-AZ" sz="2400" dirty="0" smtClean="0"/>
              <a:t> существует множество прогностических моделей.</a:t>
            </a:r>
            <a:endParaRPr lang="az-Latn-AZ" sz="2400" dirty="0"/>
          </a:p>
        </p:txBody>
      </p:sp>
    </p:spTree>
    <p:extLst>
      <p:ext uri="{BB962C8B-B14F-4D97-AF65-F5344CB8AC3E}">
        <p14:creationId xmlns:p14="http://schemas.microsoft.com/office/powerpoint/2010/main" val="1969656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Профилактика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9068" y="894292"/>
            <a:ext cx="5926666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2400" dirty="0"/>
              <a:t>Важную роль в профилактике </a:t>
            </a:r>
            <a:r>
              <a:rPr lang="az-Latn-AZ" sz="2400" dirty="0" smtClean="0"/>
              <a:t>играет </a:t>
            </a:r>
            <a:r>
              <a:rPr lang="az-Latn-AZ" sz="2400" dirty="0"/>
              <a:t>предупреждение тромбоза периферических вен.</a:t>
            </a:r>
          </a:p>
          <a:p>
            <a:pPr marL="0" indent="0">
              <a:buNone/>
            </a:pPr>
            <a:r>
              <a:rPr lang="az-Latn-AZ" sz="2400" dirty="0"/>
              <a:t>Следование больничному протоколу профилактики тромбозов у пациентов, перенесших операцию: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az-Latn-AZ" dirty="0" smtClean="0"/>
              <a:t>Ранняя активизация</a:t>
            </a:r>
            <a:r>
              <a:rPr lang="az-Latn-AZ" dirty="0"/>
              <a:t>;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az-Latn-AZ" dirty="0" smtClean="0"/>
              <a:t>Эластичные </a:t>
            </a:r>
            <a:r>
              <a:rPr lang="az-Latn-AZ" dirty="0"/>
              <a:t>носки/чулки </a:t>
            </a:r>
            <a:r>
              <a:rPr lang="ru-RU" dirty="0"/>
              <a:t>(компрессионный трикотаж)</a:t>
            </a:r>
            <a:endParaRPr lang="az-Latn-AZ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az-Latn-AZ" dirty="0" smtClean="0"/>
              <a:t>Фармакологическая </a:t>
            </a:r>
            <a:r>
              <a:rPr lang="az-Latn-AZ" dirty="0"/>
              <a:t>терапия по показаниям.</a:t>
            </a:r>
            <a:endParaRPr lang="az-Latn-AZ" dirty="0"/>
          </a:p>
        </p:txBody>
      </p:sp>
      <p:grpSp>
        <p:nvGrpSpPr>
          <p:cNvPr id="7" name="Group 6"/>
          <p:cNvGrpSpPr/>
          <p:nvPr/>
        </p:nvGrpSpPr>
        <p:grpSpPr>
          <a:xfrm>
            <a:off x="6663267" y="894292"/>
            <a:ext cx="5135033" cy="3851275"/>
            <a:chOff x="6663267" y="894292"/>
            <a:chExt cx="5135033" cy="385127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63267" y="894292"/>
              <a:ext cx="5135033" cy="3851275"/>
            </a:xfrm>
            <a:prstGeom prst="rect">
              <a:avLst/>
            </a:prstGeom>
            <a:ln>
              <a:solidFill>
                <a:srgbClr val="4C74A8"/>
              </a:solidFill>
            </a:ln>
          </p:spPr>
        </p:pic>
        <p:sp>
          <p:nvSpPr>
            <p:cNvPr id="5" name="Rectangle 4"/>
            <p:cNvSpPr/>
            <p:nvPr/>
          </p:nvSpPr>
          <p:spPr>
            <a:xfrm>
              <a:off x="6925734" y="3683000"/>
              <a:ext cx="1185333" cy="465667"/>
            </a:xfrm>
            <a:prstGeom prst="rect">
              <a:avLst/>
            </a:prstGeom>
            <a:solidFill>
              <a:srgbClr val="4C74A8"/>
            </a:solidFill>
            <a:ln>
              <a:solidFill>
                <a:srgbClr val="4C74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z-Latn-AZ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0363200" y="3683000"/>
              <a:ext cx="1185333" cy="465667"/>
            </a:xfrm>
            <a:prstGeom prst="rect">
              <a:avLst/>
            </a:prstGeom>
            <a:solidFill>
              <a:srgbClr val="4C74A8"/>
            </a:solidFill>
            <a:ln>
              <a:solidFill>
                <a:srgbClr val="4C74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z-Latn-AZ"/>
            </a:p>
          </p:txBody>
        </p:sp>
      </p:grpSp>
    </p:spTree>
    <p:extLst>
      <p:ext uri="{BB962C8B-B14F-4D97-AF65-F5344CB8AC3E}">
        <p14:creationId xmlns:p14="http://schemas.microsoft.com/office/powerpoint/2010/main" val="2372382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Скрининг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4440" y="1055158"/>
            <a:ext cx="5469467" cy="1163109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rgbClr val="FF0000"/>
                </a:solidFill>
              </a:rPr>
              <a:t>Клиническое обследование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rgbClr val="FF0000"/>
                </a:solidFill>
              </a:rPr>
              <a:t>определние уровня Д-димера</a:t>
            </a:r>
            <a:endParaRPr lang="az-Latn-AZ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8065" y="3119105"/>
            <a:ext cx="1072726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2000" dirty="0" smtClean="0"/>
              <a:t>В отделении интенсивной терапии за пациентами с ТЭЛА на ранней стадии ведется тщательное наблюдение, проводится мониторинг легких, гемодинамики, коагуляции и фибринолиза (D-димер).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2000" dirty="0" smtClean="0"/>
              <a:t>На поздней стадии проводится мониторинг легочного давления, правого желудочка и паренхимы легких.</a:t>
            </a:r>
            <a:endParaRPr lang="az-Latn-AZ" sz="2000" dirty="0"/>
          </a:p>
        </p:txBody>
      </p:sp>
    </p:spTree>
    <p:extLst>
      <p:ext uri="{BB962C8B-B14F-4D97-AF65-F5344CB8AC3E}">
        <p14:creationId xmlns:p14="http://schemas.microsoft.com/office/powerpoint/2010/main" val="64240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Реабилитация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7467" y="1512358"/>
            <a:ext cx="10515600" cy="993775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ru-RU" b="1" dirty="0" smtClean="0"/>
              <a:t>Специфической программы профилактики нет</a:t>
            </a:r>
            <a:endParaRPr lang="az-Latn-AZ" b="1" dirty="0"/>
          </a:p>
        </p:txBody>
      </p:sp>
    </p:spTree>
    <p:extLst>
      <p:ext uri="{BB962C8B-B14F-4D97-AF65-F5344CB8AC3E}">
        <p14:creationId xmlns:p14="http://schemas.microsoft.com/office/powerpoint/2010/main" val="232818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7962584" cy="62653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Какаую информацию должны знать пациенты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817158"/>
            <a:ext cx="9186333" cy="1417109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i="1" dirty="0" smtClean="0">
                <a:solidFill>
                  <a:srgbClr val="C00000"/>
                </a:solidFill>
              </a:rPr>
              <a:t>ТЭЛА</a:t>
            </a:r>
            <a:r>
              <a:rPr lang="az-Latn-AZ" b="1" i="1" dirty="0" smtClean="0">
                <a:solidFill>
                  <a:srgbClr val="C00000"/>
                </a:solidFill>
              </a:rPr>
              <a:t> </a:t>
            </a:r>
            <a:r>
              <a:rPr lang="az-Latn-AZ" b="1" i="1" dirty="0">
                <a:solidFill>
                  <a:srgbClr val="C00000"/>
                </a:solidFill>
              </a:rPr>
              <a:t>- это опасная для жизни патология, которая требует немедленного обследования и лечения.</a:t>
            </a:r>
            <a:endParaRPr lang="az-Latn-AZ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120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59415" y="2588199"/>
            <a:ext cx="5862851" cy="835878"/>
          </a:xfrm>
        </p:spPr>
        <p:txBody>
          <a:bodyPr>
            <a:normAutofit/>
          </a:bodyPr>
          <a:lstStyle/>
          <a:p>
            <a:r>
              <a:rPr lang="ru-RU" sz="4000" dirty="0" smtClean="0"/>
              <a:t>Спасибо за внимание!</a:t>
            </a:r>
            <a:endParaRPr lang="az-Latn-AZ" sz="4000" dirty="0"/>
          </a:p>
        </p:txBody>
      </p:sp>
    </p:spTree>
    <p:extLst>
      <p:ext uri="{BB962C8B-B14F-4D97-AF65-F5344CB8AC3E}">
        <p14:creationId xmlns:p14="http://schemas.microsoft.com/office/powerpoint/2010/main" val="1573782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Синий и зеленый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1734D7E5-2383-4430-85FA-C3E8F4A68DF0}" vid="{98D89718-3373-4742-B9D0-CBB7E7A5EBA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1832</TotalTime>
  <Words>988</Words>
  <Application>Microsoft Office PowerPoint</Application>
  <PresentationFormat>Widescreen</PresentationFormat>
  <Paragraphs>177</Paragraphs>
  <Slides>32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Wingdings</vt:lpstr>
      <vt:lpstr>Theme1</vt:lpstr>
      <vt:lpstr>Острая легочная эмболия</vt:lpstr>
      <vt:lpstr>Определение</vt:lpstr>
      <vt:lpstr>Эпидемиология</vt:lpstr>
      <vt:lpstr>Классификация</vt:lpstr>
      <vt:lpstr>Причины и факторы риска</vt:lpstr>
      <vt:lpstr>Патогенез</vt:lpstr>
      <vt:lpstr>PowerPoint Presentation</vt:lpstr>
      <vt:lpstr>Характерные особенности</vt:lpstr>
      <vt:lpstr>Течение болезни</vt:lpstr>
      <vt:lpstr>Течение болезни</vt:lpstr>
      <vt:lpstr>Осложнения</vt:lpstr>
      <vt:lpstr>Клиническая картина</vt:lpstr>
      <vt:lpstr>Лабораторная диагностика</vt:lpstr>
      <vt:lpstr>Инструментальные методы исследования</vt:lpstr>
      <vt:lpstr>Диагностика</vt:lpstr>
      <vt:lpstr>Как заподозрить?</vt:lpstr>
      <vt:lpstr>Как подтвердить</vt:lpstr>
      <vt:lpstr>Дифференциальная диагностика</vt:lpstr>
      <vt:lpstr>Как исключить?</vt:lpstr>
      <vt:lpstr>Как выявить причину?</vt:lpstr>
      <vt:lpstr>Принципы лечния</vt:lpstr>
      <vt:lpstr>Лечение</vt:lpstr>
      <vt:lpstr>Показание к операции</vt:lpstr>
      <vt:lpstr>Показание к операции</vt:lpstr>
      <vt:lpstr>Противопоказания</vt:lpstr>
      <vt:lpstr>Подход к лечению</vt:lpstr>
      <vt:lpstr>Прогноз</vt:lpstr>
      <vt:lpstr>Профилактика</vt:lpstr>
      <vt:lpstr>Скрининг</vt:lpstr>
      <vt:lpstr>Реабилитация</vt:lpstr>
      <vt:lpstr>Какаую информацию должны знать пациенты</vt:lpstr>
      <vt:lpstr>Спасибо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Острая легочная эмболия</dc:title>
  <dc:creator>Lenovo</dc:creator>
  <cp:lastModifiedBy>Lenovo</cp:lastModifiedBy>
  <cp:revision>22</cp:revision>
  <dcterms:created xsi:type="dcterms:W3CDTF">2023-09-19T07:32:28Z</dcterms:created>
  <dcterms:modified xsi:type="dcterms:W3CDTF">2023-09-20T14:04:46Z</dcterms:modified>
</cp:coreProperties>
</file>