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az-Latn-A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7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2F175-0B03-46E0-948D-2F4E01053A94}" type="datetimeFigureOut">
              <a:rPr lang="az-Latn-AZ" smtClean="0"/>
              <a:t>04.12.2023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C9B2-757D-4ABA-8689-63DD3C574564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496730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z-Latn-A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5C9B2-757D-4ABA-8689-63DD3C574564}" type="slidenum">
              <a:rPr lang="az-Latn-AZ" smtClean="0"/>
              <a:t>10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690696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z-Latn-A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5C9B2-757D-4ABA-8689-63DD3C574564}" type="slidenum">
              <a:rPr lang="az-Latn-AZ" smtClean="0"/>
              <a:t>29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61933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6287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5393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677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711616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56629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65121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19763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10863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4004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16170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09345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293514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pulmonar</a:t>
            </a:r>
            <a:r>
              <a:rPr lang="en-US" dirty="0"/>
              <a:t> </a:t>
            </a:r>
            <a:r>
              <a:rPr lang="en-US" dirty="0" err="1"/>
              <a:t>emboliya</a:t>
            </a:r>
            <a:endParaRPr lang="az-Latn-A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dirty="0"/>
              <a:t>Dr. Musayeva Şükufə</a:t>
            </a:r>
          </a:p>
          <a:p>
            <a:r>
              <a:rPr lang="az-Latn-AZ" dirty="0"/>
              <a:t>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3261914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185" t="25805" r="9777" b="8337"/>
          <a:stretch/>
        </p:blipFill>
        <p:spPr>
          <a:xfrm>
            <a:off x="1464732" y="2616200"/>
            <a:ext cx="9279467" cy="39539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6082984" cy="550333"/>
          </a:xfrm>
        </p:spPr>
        <p:txBody>
          <a:bodyPr/>
          <a:lstStyle/>
          <a:p>
            <a:r>
              <a:rPr lang="az-Latn-AZ" dirty="0"/>
              <a:t>Tərifi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82627"/>
            <a:ext cx="11802533" cy="3042706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i="1" dirty="0" err="1"/>
              <a:t>Ağciyər</a:t>
            </a:r>
            <a:r>
              <a:rPr lang="en-US" b="1" i="1" dirty="0"/>
              <a:t> </a:t>
            </a:r>
            <a:r>
              <a:rPr lang="en-US" b="1" i="1" dirty="0" err="1"/>
              <a:t>arteriyalarının</a:t>
            </a:r>
            <a:r>
              <a:rPr lang="en-US" b="1" i="1" dirty="0"/>
              <a:t> </a:t>
            </a:r>
            <a:r>
              <a:rPr lang="en-US" b="1" i="1" dirty="0" err="1"/>
              <a:t>emboliyası</a:t>
            </a:r>
            <a:r>
              <a:rPr lang="en-US" b="1" i="1" dirty="0"/>
              <a:t>  </a:t>
            </a:r>
            <a:r>
              <a:rPr lang="en-US" b="1" i="1" dirty="0" err="1"/>
              <a:t>ağciyər</a:t>
            </a:r>
            <a:r>
              <a:rPr lang="en-US" b="1" i="1" dirty="0"/>
              <a:t> </a:t>
            </a:r>
            <a:r>
              <a:rPr lang="en-US" b="1" i="1" dirty="0" err="1"/>
              <a:t>arteriyasının</a:t>
            </a:r>
            <a:r>
              <a:rPr lang="en-US" b="1" i="1" dirty="0"/>
              <a:t> </a:t>
            </a:r>
            <a:r>
              <a:rPr lang="en-US" b="1" i="1" dirty="0" err="1"/>
              <a:t>və</a:t>
            </a:r>
            <a:r>
              <a:rPr lang="en-US" b="1" i="1" dirty="0"/>
              <a:t> </a:t>
            </a:r>
            <a:r>
              <a:rPr lang="en-US" b="1" i="1" dirty="0" err="1"/>
              <a:t>ya</a:t>
            </a:r>
            <a:r>
              <a:rPr lang="en-US" b="1" i="1" dirty="0"/>
              <a:t> </a:t>
            </a:r>
            <a:r>
              <a:rPr lang="en-US" b="1" i="1" dirty="0" err="1"/>
              <a:t>onun</a:t>
            </a:r>
            <a:r>
              <a:rPr lang="en-US" b="1" i="1" dirty="0"/>
              <a:t> </a:t>
            </a:r>
            <a:r>
              <a:rPr lang="en-US" b="1" i="1" dirty="0" err="1"/>
              <a:t>şaxələrinin</a:t>
            </a:r>
            <a:r>
              <a:rPr lang="en-US" b="1" i="1" dirty="0"/>
              <a:t> </a:t>
            </a:r>
            <a:r>
              <a:rPr lang="en-US" b="1" i="1" dirty="0" err="1"/>
              <a:t>orqanizmin</a:t>
            </a:r>
            <a:r>
              <a:rPr lang="en-US" b="1" i="1" dirty="0"/>
              <a:t> </a:t>
            </a:r>
            <a:r>
              <a:rPr lang="en-US" b="1" i="1" dirty="0" err="1"/>
              <a:t>başqa</a:t>
            </a:r>
            <a:r>
              <a:rPr lang="en-US" b="1" i="1" dirty="0"/>
              <a:t> </a:t>
            </a:r>
            <a:r>
              <a:rPr lang="en-US" b="1" i="1" dirty="0" err="1"/>
              <a:t>yerində</a:t>
            </a:r>
            <a:r>
              <a:rPr lang="en-US" b="1" i="1" dirty="0"/>
              <a:t> </a:t>
            </a:r>
            <a:r>
              <a:rPr lang="en-US" b="1" i="1" dirty="0" err="1"/>
              <a:t>yaranan</a:t>
            </a:r>
            <a:r>
              <a:rPr lang="en-US" b="1" i="1" dirty="0"/>
              <a:t> material </a:t>
            </a:r>
            <a:r>
              <a:rPr lang="en-US" b="1" i="1" dirty="0" err="1"/>
              <a:t>ilə</a:t>
            </a:r>
            <a:r>
              <a:rPr lang="en-US" b="1" i="1" dirty="0"/>
              <a:t> (</a:t>
            </a:r>
            <a:r>
              <a:rPr lang="en-US" b="1" i="1" dirty="0" err="1"/>
              <a:t>məsələn</a:t>
            </a:r>
            <a:r>
              <a:rPr lang="en-US" b="1" i="1" dirty="0"/>
              <a:t>, </a:t>
            </a:r>
            <a:r>
              <a:rPr lang="en-US" b="1" i="1" dirty="0" err="1"/>
              <a:t>tromb</a:t>
            </a:r>
            <a:r>
              <a:rPr lang="en-US" b="1" i="1" dirty="0"/>
              <a:t>, </a:t>
            </a:r>
            <a:r>
              <a:rPr lang="en-US" b="1" i="1" dirty="0" err="1"/>
              <a:t>şiş</a:t>
            </a:r>
            <a:r>
              <a:rPr lang="en-US" b="1" i="1" dirty="0"/>
              <a:t>, </a:t>
            </a:r>
            <a:r>
              <a:rPr lang="en-US" b="1" i="1" dirty="0" err="1"/>
              <a:t>hava</a:t>
            </a:r>
            <a:r>
              <a:rPr lang="en-US" b="1" i="1" dirty="0"/>
              <a:t> </a:t>
            </a:r>
            <a:r>
              <a:rPr lang="en-US" b="1" i="1" dirty="0" err="1"/>
              <a:t>və</a:t>
            </a:r>
            <a:r>
              <a:rPr lang="en-US" b="1" i="1" dirty="0"/>
              <a:t> </a:t>
            </a:r>
            <a:r>
              <a:rPr lang="en-US" b="1" i="1" dirty="0" err="1"/>
              <a:t>ya</a:t>
            </a:r>
            <a:r>
              <a:rPr lang="en-US" b="1" i="1" dirty="0"/>
              <a:t> </a:t>
            </a:r>
            <a:r>
              <a:rPr lang="en-US" b="1" i="1" dirty="0" err="1"/>
              <a:t>yağ</a:t>
            </a:r>
            <a:r>
              <a:rPr lang="en-US" b="1" i="1" dirty="0"/>
              <a:t>) </a:t>
            </a:r>
            <a:r>
              <a:rPr lang="en-US" b="1" i="1" dirty="0" err="1"/>
              <a:t>tıxanmasına</a:t>
            </a:r>
            <a:r>
              <a:rPr lang="en-US" b="1" i="1" dirty="0"/>
              <a:t> </a:t>
            </a:r>
            <a:r>
              <a:rPr lang="en-US" b="1" i="1" dirty="0" err="1"/>
              <a:t>deyilir</a:t>
            </a:r>
            <a:r>
              <a:rPr lang="en-US" b="1" i="1" dirty="0"/>
              <a:t>. </a:t>
            </a:r>
            <a:r>
              <a:rPr lang="en-US" b="1" i="1" dirty="0" err="1"/>
              <a:t>Ədəbiyyatlarda</a:t>
            </a:r>
            <a:r>
              <a:rPr lang="en-US" b="1" i="1" dirty="0"/>
              <a:t> </a:t>
            </a:r>
            <a:r>
              <a:rPr lang="en-US" b="1" i="1" dirty="0" err="1"/>
              <a:t>pulmonar</a:t>
            </a:r>
            <a:r>
              <a:rPr lang="en-US" b="1" i="1" dirty="0"/>
              <a:t> </a:t>
            </a:r>
            <a:r>
              <a:rPr lang="en-US" b="1" i="1" dirty="0" err="1"/>
              <a:t>emboliya</a:t>
            </a:r>
            <a:r>
              <a:rPr lang="en-US" b="1" i="1" dirty="0"/>
              <a:t> (PE), </a:t>
            </a:r>
            <a:r>
              <a:rPr lang="en-US" b="1" i="1" dirty="0" err="1"/>
              <a:t>ağciyər</a:t>
            </a:r>
            <a:r>
              <a:rPr lang="en-US" b="1" i="1" dirty="0"/>
              <a:t> </a:t>
            </a:r>
            <a:r>
              <a:rPr lang="en-US" b="1" i="1" dirty="0" err="1"/>
              <a:t>arteriyalarının</a:t>
            </a:r>
            <a:r>
              <a:rPr lang="en-US" b="1" i="1" dirty="0"/>
              <a:t> </a:t>
            </a:r>
            <a:r>
              <a:rPr lang="en-US" b="1" i="1" dirty="0" err="1"/>
              <a:t>tromboemboliyası</a:t>
            </a:r>
            <a:r>
              <a:rPr lang="en-US" b="1" i="1" dirty="0"/>
              <a:t> da </a:t>
            </a:r>
            <a:r>
              <a:rPr lang="en-US" b="1" i="1" dirty="0" err="1"/>
              <a:t>adlanır</a:t>
            </a:r>
            <a:r>
              <a:rPr lang="en-US" b="1" i="1" dirty="0"/>
              <a:t>. 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928109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Epidemiologiyası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216025"/>
            <a:ext cx="11125200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 err="1"/>
              <a:t>Ümumi</a:t>
            </a:r>
            <a:r>
              <a:rPr lang="en-US" dirty="0"/>
              <a:t> </a:t>
            </a:r>
            <a:r>
              <a:rPr lang="en-US" dirty="0" err="1"/>
              <a:t>rastgəlmə</a:t>
            </a:r>
            <a:r>
              <a:rPr lang="en-US" dirty="0"/>
              <a:t> </a:t>
            </a:r>
            <a:r>
              <a:rPr lang="en-US" dirty="0" err="1"/>
              <a:t>tezliyi</a:t>
            </a:r>
            <a:r>
              <a:rPr lang="en-US" dirty="0"/>
              <a:t> </a:t>
            </a:r>
            <a:r>
              <a:rPr lang="en-US" dirty="0" err="1"/>
              <a:t>kişilərdə</a:t>
            </a:r>
            <a:r>
              <a:rPr lang="en-US" dirty="0"/>
              <a:t> </a:t>
            </a:r>
            <a:r>
              <a:rPr lang="en-US" dirty="0" err="1"/>
              <a:t>qadınlara</a:t>
            </a:r>
            <a:r>
              <a:rPr lang="en-US" dirty="0"/>
              <a:t> </a:t>
            </a:r>
            <a:r>
              <a:rPr lang="en-US" dirty="0" err="1"/>
              <a:t>nisbətən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yüksəkdir</a:t>
            </a:r>
            <a:r>
              <a:rPr lang="en-US" dirty="0"/>
              <a:t> (</a:t>
            </a:r>
            <a:r>
              <a:rPr lang="en-US" dirty="0" err="1"/>
              <a:t>müvafiq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100.000-ə 56-ya </a:t>
            </a:r>
            <a:r>
              <a:rPr lang="en-US" dirty="0" err="1"/>
              <a:t>qarşı</a:t>
            </a:r>
            <a:r>
              <a:rPr lang="en-US" dirty="0"/>
              <a:t> 48).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ü"/>
            </a:pPr>
            <a:endParaRPr lang="en-US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gəlinən</a:t>
            </a:r>
            <a:r>
              <a:rPr lang="en-US" dirty="0"/>
              <a:t> </a:t>
            </a:r>
            <a:r>
              <a:rPr lang="en-US" dirty="0" err="1"/>
              <a:t>ölüm</a:t>
            </a:r>
            <a:r>
              <a:rPr lang="en-US" dirty="0"/>
              <a:t> </a:t>
            </a:r>
            <a:r>
              <a:rPr lang="en-US" dirty="0" err="1"/>
              <a:t>səbəblərindən</a:t>
            </a:r>
            <a:r>
              <a:rPr lang="en-US" dirty="0"/>
              <a:t> </a:t>
            </a:r>
            <a:r>
              <a:rPr lang="en-US" dirty="0" err="1"/>
              <a:t>biridir</a:t>
            </a:r>
            <a:r>
              <a:rPr lang="en-US" dirty="0"/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57570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Təsnifat</a:t>
            </a:r>
          </a:p>
        </p:txBody>
      </p:sp>
      <p:sp>
        <p:nvSpPr>
          <p:cNvPr id="4" name="Rectangle 3"/>
          <p:cNvSpPr/>
          <p:nvPr/>
        </p:nvSpPr>
        <p:spPr>
          <a:xfrm>
            <a:off x="431801" y="916347"/>
            <a:ext cx="2641600" cy="560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O</a:t>
            </a:r>
            <a:r>
              <a:rPr lang="en-US" dirty="0" err="1"/>
              <a:t>rtaya</a:t>
            </a:r>
            <a:r>
              <a:rPr lang="en-US" dirty="0"/>
              <a:t> </a:t>
            </a:r>
            <a:r>
              <a:rPr lang="en-US" dirty="0" err="1"/>
              <a:t>çıxma</a:t>
            </a:r>
            <a:r>
              <a:rPr lang="en-US" dirty="0"/>
              <a:t> </a:t>
            </a:r>
            <a:r>
              <a:rPr lang="en-US" dirty="0" err="1"/>
              <a:t>müddəti</a:t>
            </a:r>
            <a:r>
              <a:rPr lang="az-Latn-AZ" dirty="0"/>
              <a:t> üzrə</a:t>
            </a:r>
            <a:r>
              <a:rPr lang="en-US" dirty="0"/>
              <a:t> </a:t>
            </a:r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431801" y="2274678"/>
            <a:ext cx="2641600" cy="529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Hemodinamik</a:t>
            </a:r>
            <a:r>
              <a:rPr lang="az-Latn-AZ" dirty="0"/>
              <a:t> stabillik üzrə</a:t>
            </a:r>
          </a:p>
        </p:txBody>
      </p:sp>
      <p:sp>
        <p:nvSpPr>
          <p:cNvPr id="6" name="Rectangle 5"/>
          <p:cNvSpPr/>
          <p:nvPr/>
        </p:nvSpPr>
        <p:spPr>
          <a:xfrm>
            <a:off x="431801" y="3366872"/>
            <a:ext cx="2641600" cy="587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Simptomlar üzrə</a:t>
            </a:r>
          </a:p>
        </p:txBody>
      </p:sp>
      <p:sp>
        <p:nvSpPr>
          <p:cNvPr id="7" name="Rectangle 6"/>
          <p:cNvSpPr/>
          <p:nvPr/>
        </p:nvSpPr>
        <p:spPr>
          <a:xfrm>
            <a:off x="431801" y="4885265"/>
            <a:ext cx="2641600" cy="5672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Tıxanmanın yeri üzrə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39729" y="689344"/>
            <a:ext cx="633306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i="1" dirty="0"/>
              <a:t>Kəskin</a:t>
            </a:r>
            <a:r>
              <a:rPr lang="ru-RU" dirty="0"/>
              <a:t> – </a:t>
            </a:r>
            <a:r>
              <a:rPr lang="az-Latn-AZ" dirty="0"/>
              <a:t>tıxanmadan dərhal sonra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9729" y="1070002"/>
            <a:ext cx="654473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i="1" dirty="0"/>
              <a:t>Yarımkəskin</a:t>
            </a:r>
            <a:r>
              <a:rPr lang="ru-RU" dirty="0"/>
              <a:t> – </a:t>
            </a:r>
            <a:r>
              <a:rPr lang="az-Latn-AZ" dirty="0"/>
              <a:t>emboliyadan günlər və ya həftələr sonra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9729" y="1430867"/>
            <a:ext cx="668020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az-Latn-AZ" b="1" i="1" dirty="0"/>
              <a:t>Xroniki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illər</a:t>
            </a:r>
            <a:r>
              <a:rPr lang="en-US" dirty="0"/>
              <a:t> </a:t>
            </a:r>
            <a:r>
              <a:rPr lang="en-US" dirty="0" err="1"/>
              <a:t>ərzində</a:t>
            </a:r>
            <a:r>
              <a:rPr lang="en-US" dirty="0"/>
              <a:t> </a:t>
            </a:r>
            <a:r>
              <a:rPr lang="en-US" dirty="0" err="1"/>
              <a:t>ağciyər</a:t>
            </a:r>
            <a:r>
              <a:rPr lang="en-US" dirty="0"/>
              <a:t> </a:t>
            </a:r>
            <a:r>
              <a:rPr lang="en-US" dirty="0" err="1"/>
              <a:t>hipertenziyası</a:t>
            </a:r>
            <a:r>
              <a:rPr lang="en-US" dirty="0"/>
              <a:t> </a:t>
            </a:r>
            <a:r>
              <a:rPr lang="az-Latn-AZ" dirty="0"/>
              <a:t>simptomları yaranır</a:t>
            </a:r>
          </a:p>
        </p:txBody>
      </p:sp>
      <p:cxnSp>
        <p:nvCxnSpPr>
          <p:cNvPr id="12" name="Straight Arrow Connector 11"/>
          <p:cNvCxnSpPr>
            <a:cxnSpLocks/>
            <a:stCxn id="4" idx="3"/>
            <a:endCxn id="8" idx="1"/>
          </p:cNvCxnSpPr>
          <p:nvPr/>
        </p:nvCxnSpPr>
        <p:spPr>
          <a:xfrm flipV="1">
            <a:off x="3073401" y="874010"/>
            <a:ext cx="1566328" cy="3226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  <a:stCxn id="4" idx="3"/>
            <a:endCxn id="9" idx="1"/>
          </p:cNvCxnSpPr>
          <p:nvPr/>
        </p:nvCxnSpPr>
        <p:spPr>
          <a:xfrm>
            <a:off x="3073401" y="1196633"/>
            <a:ext cx="1566328" cy="5803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stCxn id="4" idx="3"/>
            <a:endCxn id="10" idx="1"/>
          </p:cNvCxnSpPr>
          <p:nvPr/>
        </p:nvCxnSpPr>
        <p:spPr>
          <a:xfrm>
            <a:off x="3073401" y="1196633"/>
            <a:ext cx="1566328" cy="4189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638407" y="2156970"/>
            <a:ext cx="189840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z-Latn-AZ" b="1" i="1" dirty="0"/>
              <a:t>Stabil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az-Latn-AZ" dirty="0"/>
              <a:t>normal AT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638407" y="2590063"/>
            <a:ext cx="59134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z-Latn-AZ" b="1" i="1" dirty="0"/>
              <a:t>Qeyri-stabil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hipotenziya olur (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SAT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&lt;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90 mm c.st), </a:t>
            </a:r>
            <a:r>
              <a:rPr lang="ru-RU" dirty="0"/>
              <a:t>&gt;</a:t>
            </a:r>
            <a:r>
              <a:rPr lang="az-Latn-A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15 dəqiqə</a:t>
            </a:r>
            <a:endParaRPr lang="az-Latn-AZ" dirty="0"/>
          </a:p>
        </p:txBody>
      </p:sp>
      <p:cxnSp>
        <p:nvCxnSpPr>
          <p:cNvPr id="32" name="Straight Arrow Connector 31"/>
          <p:cNvCxnSpPr>
            <a:stCxn id="5" idx="3"/>
            <a:endCxn id="29" idx="1"/>
          </p:cNvCxnSpPr>
          <p:nvPr/>
        </p:nvCxnSpPr>
        <p:spPr>
          <a:xfrm flipV="1">
            <a:off x="3073401" y="2341636"/>
            <a:ext cx="1565006" cy="1976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5" idx="3"/>
            <a:endCxn id="30" idx="1"/>
          </p:cNvCxnSpPr>
          <p:nvPr/>
        </p:nvCxnSpPr>
        <p:spPr>
          <a:xfrm>
            <a:off x="3073401" y="2539262"/>
            <a:ext cx="1565006" cy="2354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574859" y="3248732"/>
            <a:ext cx="223652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dirty="0"/>
              <a:t>Simptomatik</a:t>
            </a:r>
            <a:r>
              <a:rPr lang="ru-RU" b="1" dirty="0"/>
              <a:t> </a:t>
            </a:r>
            <a:endParaRPr lang="az-Latn-AZ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4570670" y="3668866"/>
            <a:ext cx="21094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dirty="0"/>
              <a:t>Asimptomatik</a:t>
            </a:r>
          </a:p>
        </p:txBody>
      </p:sp>
      <p:cxnSp>
        <p:nvCxnSpPr>
          <p:cNvPr id="41" name="Straight Arrow Connector 40"/>
          <p:cNvCxnSpPr>
            <a:stCxn id="6" idx="3"/>
            <a:endCxn id="38" idx="1"/>
          </p:cNvCxnSpPr>
          <p:nvPr/>
        </p:nvCxnSpPr>
        <p:spPr>
          <a:xfrm flipV="1">
            <a:off x="3073401" y="3433398"/>
            <a:ext cx="1501458" cy="2270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6" idx="3"/>
            <a:endCxn id="39" idx="1"/>
          </p:cNvCxnSpPr>
          <p:nvPr/>
        </p:nvCxnSpPr>
        <p:spPr>
          <a:xfrm>
            <a:off x="3073401" y="3660400"/>
            <a:ext cx="1497269" cy="1931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4636178" y="4322860"/>
            <a:ext cx="2023533" cy="375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Haça</a:t>
            </a:r>
            <a:endParaRPr lang="en-US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636178" y="4769611"/>
            <a:ext cx="893539" cy="375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Lobar</a:t>
            </a:r>
          </a:p>
        </p:txBody>
      </p:sp>
      <p:sp>
        <p:nvSpPr>
          <p:cNvPr id="53" name="Rectangle 52"/>
          <p:cNvSpPr/>
          <p:nvPr/>
        </p:nvSpPr>
        <p:spPr>
          <a:xfrm>
            <a:off x="4636179" y="5209109"/>
            <a:ext cx="1443868" cy="375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Seqmentar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638406" y="5647392"/>
            <a:ext cx="156735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Subseqmentar</a:t>
            </a:r>
            <a:endParaRPr lang="az-Latn-AZ" b="1" dirty="0"/>
          </a:p>
        </p:txBody>
      </p:sp>
      <p:cxnSp>
        <p:nvCxnSpPr>
          <p:cNvPr id="56" name="Straight Arrow Connector 55"/>
          <p:cNvCxnSpPr>
            <a:stCxn id="7" idx="3"/>
            <a:endCxn id="51" idx="1"/>
          </p:cNvCxnSpPr>
          <p:nvPr/>
        </p:nvCxnSpPr>
        <p:spPr>
          <a:xfrm flipV="1">
            <a:off x="3073401" y="4510636"/>
            <a:ext cx="1562777" cy="6582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  <a:stCxn id="7" idx="3"/>
            <a:endCxn id="52" idx="1"/>
          </p:cNvCxnSpPr>
          <p:nvPr/>
        </p:nvCxnSpPr>
        <p:spPr>
          <a:xfrm flipV="1">
            <a:off x="3073401" y="4957387"/>
            <a:ext cx="1562777" cy="2115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cxnSpLocks/>
            <a:stCxn id="7" idx="3"/>
            <a:endCxn id="53" idx="1"/>
          </p:cNvCxnSpPr>
          <p:nvPr/>
        </p:nvCxnSpPr>
        <p:spPr>
          <a:xfrm>
            <a:off x="3073401" y="5168899"/>
            <a:ext cx="1562778" cy="2279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7" idx="3"/>
            <a:endCxn id="54" idx="1"/>
          </p:cNvCxnSpPr>
          <p:nvPr/>
        </p:nvCxnSpPr>
        <p:spPr>
          <a:xfrm>
            <a:off x="3073401" y="5168899"/>
            <a:ext cx="1565005" cy="6631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28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75733"/>
          </a:xfrm>
        </p:spPr>
        <p:txBody>
          <a:bodyPr/>
          <a:lstStyle/>
          <a:p>
            <a:r>
              <a:rPr lang="az-Latn-AZ" dirty="0"/>
              <a:t>Səbəblər və risk faktorları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07" y="733426"/>
            <a:ext cx="11805523" cy="5704444"/>
          </a:xfrm>
        </p:spPr>
        <p:txBody>
          <a:bodyPr>
            <a:normAutofit/>
          </a:bodyPr>
          <a:lstStyle/>
          <a:p>
            <a:pPr algn="just"/>
            <a:r>
              <a:rPr lang="az-Latn-AZ" sz="2400" b="1" dirty="0">
                <a:solidFill>
                  <a:srgbClr val="FF0000"/>
                </a:solidFill>
              </a:rPr>
              <a:t>Ən çox rast gəlinən səbəbi venoz tromboemboliyadır</a:t>
            </a:r>
          </a:p>
          <a:p>
            <a:pPr algn="just"/>
            <a:endParaRPr lang="az-Latn-AZ" sz="2400" dirty="0"/>
          </a:p>
          <a:p>
            <a:pPr algn="just"/>
            <a:r>
              <a:rPr lang="az-Latn-AZ" sz="2400" dirty="0"/>
              <a:t>PE-nin əsas etioloji amilləri</a:t>
            </a:r>
            <a:r>
              <a:rPr lang="ru-RU" sz="2400" dirty="0"/>
              <a:t>:</a:t>
            </a:r>
            <a:r>
              <a:rPr lang="az-Latn-AZ" sz="2400" dirty="0"/>
              <a:t>. </a:t>
            </a:r>
          </a:p>
          <a:p>
            <a:pPr algn="just"/>
            <a:endParaRPr lang="az-Latn-AZ" sz="2400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Venoz tromboz və  tromboemboliya törədən səbəblər (trombofiliya, venoz durğunluq və damar zədələnməsi).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Trombun məbəyi kimi ən çox rastlanan yer aşağı ətrafların proksimal venaları (iliak, femoral və popliteal), aşağı boş vena və şaxələridir.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1577" y="3606114"/>
            <a:ext cx="4911547" cy="2946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3938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58800"/>
          </a:xfrm>
        </p:spPr>
        <p:txBody>
          <a:bodyPr/>
          <a:lstStyle/>
          <a:p>
            <a:r>
              <a:rPr lang="az-Latn-AZ" dirty="0"/>
              <a:t>Patogenez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334" y="1114426"/>
            <a:ext cx="3911600" cy="48577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Periferik</a:t>
            </a:r>
            <a:r>
              <a:rPr lang="en-US" sz="2400" dirty="0"/>
              <a:t> </a:t>
            </a:r>
            <a:r>
              <a:rPr lang="en-US" sz="2400" dirty="0" err="1"/>
              <a:t>tromboz</a:t>
            </a:r>
            <a:endParaRPr lang="az-Latn-AZ" sz="2400" dirty="0"/>
          </a:p>
        </p:txBody>
      </p:sp>
      <p:sp>
        <p:nvSpPr>
          <p:cNvPr id="4" name="Right Arrow 3"/>
          <p:cNvSpPr/>
          <p:nvPr/>
        </p:nvSpPr>
        <p:spPr>
          <a:xfrm>
            <a:off x="4309534" y="1114426"/>
            <a:ext cx="1312334" cy="485774"/>
          </a:xfrm>
          <a:prstGeom prst="rightArrow">
            <a:avLst>
              <a:gd name="adj1" fmla="val 36486"/>
              <a:gd name="adj2" fmla="val 105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5" name="TextBox 4"/>
          <p:cNvSpPr txBox="1"/>
          <p:nvPr/>
        </p:nvSpPr>
        <p:spPr>
          <a:xfrm>
            <a:off x="5723468" y="1114426"/>
            <a:ext cx="5892799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 err="1"/>
              <a:t>Trombun</a:t>
            </a:r>
            <a:r>
              <a:rPr lang="en-US" sz="2400" dirty="0"/>
              <a:t> (</a:t>
            </a:r>
            <a:r>
              <a:rPr lang="en-US" sz="2400" dirty="0" err="1"/>
              <a:t>embolun</a:t>
            </a:r>
            <a:r>
              <a:rPr lang="en-US" sz="2400" dirty="0"/>
              <a:t>) </a:t>
            </a:r>
            <a:r>
              <a:rPr lang="en-US" sz="2400" dirty="0" err="1"/>
              <a:t>qopması</a:t>
            </a:r>
            <a:r>
              <a:rPr lang="az-Latn-AZ" sz="2400" dirty="0"/>
              <a:t>, </a:t>
            </a:r>
            <a:r>
              <a:rPr lang="en-US" sz="2400" dirty="0" err="1"/>
              <a:t>ağciyər</a:t>
            </a:r>
            <a:r>
              <a:rPr lang="en-US" sz="2400" dirty="0"/>
              <a:t> </a:t>
            </a:r>
            <a:r>
              <a:rPr lang="en-US" sz="2400" dirty="0" err="1"/>
              <a:t>arteriyaları</a:t>
            </a:r>
            <a:r>
              <a:rPr lang="az-Latn-AZ" sz="2400" dirty="0"/>
              <a:t>nı</a:t>
            </a:r>
            <a:r>
              <a:rPr lang="en-US" sz="2400" dirty="0"/>
              <a:t> tam</a:t>
            </a:r>
            <a:r>
              <a:rPr lang="az-Latn-AZ" sz="2400" dirty="0"/>
              <a:t>/</a:t>
            </a:r>
            <a:r>
              <a:rPr lang="en-US" sz="2400" dirty="0"/>
              <a:t> </a:t>
            </a:r>
            <a:r>
              <a:rPr lang="en-US" sz="2400" dirty="0" err="1"/>
              <a:t>hissəvi</a:t>
            </a:r>
            <a:r>
              <a:rPr lang="en-US" sz="2400" dirty="0"/>
              <a:t> </a:t>
            </a:r>
            <a:r>
              <a:rPr lang="en-US" sz="2400" dirty="0" err="1"/>
              <a:t>tıxaması</a:t>
            </a:r>
            <a:endParaRPr lang="az-Latn-AZ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6333" y="2481372"/>
            <a:ext cx="58081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 err="1"/>
              <a:t>Ağciyər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hemodinamik</a:t>
            </a:r>
            <a:r>
              <a:rPr lang="en-US" sz="2400" dirty="0"/>
              <a:t> </a:t>
            </a:r>
            <a:r>
              <a:rPr lang="en-US" sz="2400" dirty="0" err="1"/>
              <a:t>dəyişikliklər</a:t>
            </a:r>
            <a:endParaRPr lang="az-Latn-AZ" sz="2400" dirty="0"/>
          </a:p>
        </p:txBody>
      </p:sp>
      <p:sp>
        <p:nvSpPr>
          <p:cNvPr id="8" name="Rectangle 7"/>
          <p:cNvSpPr/>
          <p:nvPr/>
        </p:nvSpPr>
        <p:spPr>
          <a:xfrm>
            <a:off x="313267" y="3571500"/>
            <a:ext cx="5774266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/>
              <a:t>Infarkt</a:t>
            </a:r>
            <a:endParaRPr lang="az-Latn-AZ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/>
              <a:t>qaz</a:t>
            </a:r>
            <a:r>
              <a:rPr lang="en-US" sz="2000" dirty="0"/>
              <a:t> </a:t>
            </a:r>
            <a:r>
              <a:rPr lang="en-US" sz="2000" dirty="0" err="1"/>
              <a:t>mübadiləsinin</a:t>
            </a:r>
            <a:r>
              <a:rPr lang="en-US" sz="2000" dirty="0"/>
              <a:t> </a:t>
            </a:r>
            <a:r>
              <a:rPr lang="en-US" sz="2000" dirty="0" err="1"/>
              <a:t>pozulması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hipoksiya</a:t>
            </a:r>
            <a:endParaRPr lang="az-Latn-AZ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/>
              <a:t>pulmonar</a:t>
            </a:r>
            <a:r>
              <a:rPr lang="en-US" sz="2000" dirty="0"/>
              <a:t> </a:t>
            </a:r>
            <a:r>
              <a:rPr lang="en-US" sz="2000" dirty="0" err="1"/>
              <a:t>hipertenziya</a:t>
            </a:r>
            <a:endParaRPr lang="az-Latn-AZ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/>
              <a:t>sağ</a:t>
            </a:r>
            <a:r>
              <a:rPr lang="en-US" sz="2000" dirty="0"/>
              <a:t> </a:t>
            </a:r>
            <a:r>
              <a:rPr lang="en-US" sz="2000" dirty="0" err="1"/>
              <a:t>mədəciyin</a:t>
            </a:r>
            <a:r>
              <a:rPr lang="en-US" sz="2000" dirty="0"/>
              <a:t> </a:t>
            </a:r>
            <a:r>
              <a:rPr lang="en-US" sz="2000" dirty="0" err="1"/>
              <a:t>yetməzliyi</a:t>
            </a:r>
            <a:r>
              <a:rPr lang="en-US" sz="2000" dirty="0"/>
              <a:t> </a:t>
            </a:r>
            <a:endParaRPr lang="az-Latn-AZ" sz="2000" dirty="0"/>
          </a:p>
        </p:txBody>
      </p:sp>
      <p:cxnSp>
        <p:nvCxnSpPr>
          <p:cNvPr id="10" name="Elbow Connector 9"/>
          <p:cNvCxnSpPr>
            <a:stCxn id="5" idx="2"/>
            <a:endCxn id="7" idx="0"/>
          </p:cNvCxnSpPr>
          <p:nvPr/>
        </p:nvCxnSpPr>
        <p:spPr>
          <a:xfrm rot="5400000">
            <a:off x="5667160" y="-521337"/>
            <a:ext cx="535949" cy="546946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73999" y="2481372"/>
            <a:ext cx="34290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/>
              <a:t>Ağırlaşmaların</a:t>
            </a:r>
            <a:r>
              <a:rPr lang="en-US" sz="2400" dirty="0"/>
              <a:t> </a:t>
            </a:r>
            <a:r>
              <a:rPr lang="en-US" sz="2400" dirty="0" err="1"/>
              <a:t>meydana</a:t>
            </a:r>
            <a:r>
              <a:rPr lang="en-US" sz="2400" dirty="0"/>
              <a:t> </a:t>
            </a:r>
            <a:r>
              <a:rPr lang="en-US" sz="2400" dirty="0" err="1"/>
              <a:t>gəlməsi</a:t>
            </a:r>
            <a:endParaRPr lang="az-Latn-AZ" sz="2400" dirty="0"/>
          </a:p>
        </p:txBody>
      </p:sp>
      <p:sp>
        <p:nvSpPr>
          <p:cNvPr id="15" name="Right Arrow 14"/>
          <p:cNvSpPr/>
          <p:nvPr/>
        </p:nvSpPr>
        <p:spPr>
          <a:xfrm>
            <a:off x="6333065" y="2485941"/>
            <a:ext cx="1312334" cy="485774"/>
          </a:xfrm>
          <a:prstGeom prst="rightArrow">
            <a:avLst>
              <a:gd name="adj1" fmla="val 36486"/>
              <a:gd name="adj2" fmla="val 105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cxnSp>
        <p:nvCxnSpPr>
          <p:cNvPr id="17" name="Straight Arrow Connector 16"/>
          <p:cNvCxnSpPr>
            <a:stCxn id="7" idx="2"/>
            <a:endCxn id="8" idx="0"/>
          </p:cNvCxnSpPr>
          <p:nvPr/>
        </p:nvCxnSpPr>
        <p:spPr>
          <a:xfrm>
            <a:off x="3200400" y="2943037"/>
            <a:ext cx="0" cy="6284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35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Тромбоэмболия лёгочной артери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067" y="480743"/>
            <a:ext cx="5843865" cy="589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36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6057583" cy="558800"/>
          </a:xfrm>
        </p:spPr>
        <p:txBody>
          <a:bodyPr/>
          <a:lstStyle/>
          <a:p>
            <a:r>
              <a:rPr lang="az-Latn-AZ" dirty="0"/>
              <a:t>Xarakter xüsusiyyətləri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110595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az-Latn-AZ" b="1" i="1" dirty="0"/>
          </a:p>
          <a:p>
            <a:pPr marL="0" indent="0">
              <a:buNone/>
            </a:pPr>
            <a:endParaRPr lang="az-Latn-AZ" b="1" i="1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/>
              <a:t> tromboz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/>
              <a:t>Emboliya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/>
              <a:t>ağciyər infarktı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sz="3200" dirty="0"/>
              <a:t>iltihab və plevrit xarakterikdir</a:t>
            </a:r>
          </a:p>
        </p:txBody>
      </p:sp>
    </p:spTree>
    <p:extLst>
      <p:ext uri="{BB962C8B-B14F-4D97-AF65-F5344CB8AC3E}">
        <p14:creationId xmlns:p14="http://schemas.microsoft.com/office/powerpoint/2010/main" val="1625017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2349" y="0"/>
            <a:ext cx="5896718" cy="533400"/>
          </a:xfrm>
        </p:spPr>
        <p:txBody>
          <a:bodyPr/>
          <a:lstStyle/>
          <a:p>
            <a:r>
              <a:rPr lang="az-Latn-AZ" dirty="0"/>
              <a:t>Gedişi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964" y="959605"/>
            <a:ext cx="10983225" cy="48291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dirty="0"/>
              <a:t>PE gedişi başlıca olaraq tıxanma yerindən, dərəcəsindən və orqanizmin reaktivliyindən asılı olaraq dəyişir. </a:t>
            </a:r>
          </a:p>
          <a:p>
            <a:pPr marL="0" indent="0" algn="just">
              <a:buNone/>
            </a:pPr>
            <a:r>
              <a:rPr lang="az-Latn-AZ" dirty="0"/>
              <a:t> </a:t>
            </a:r>
          </a:p>
          <a:p>
            <a:pPr marL="0" indent="0" algn="just">
              <a:buNone/>
            </a:pPr>
            <a:r>
              <a:rPr lang="en-US" dirty="0"/>
              <a:t>PE </a:t>
            </a:r>
            <a:r>
              <a:rPr lang="en-US" dirty="0" err="1"/>
              <a:t>təkrarlaya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az-Latn-A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1513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441" y="0"/>
            <a:ext cx="5862851" cy="499533"/>
          </a:xfrm>
        </p:spPr>
        <p:txBody>
          <a:bodyPr>
            <a:noAutofit/>
          </a:bodyPr>
          <a:lstStyle/>
          <a:p>
            <a:r>
              <a:rPr lang="az-Latn-AZ" dirty="0"/>
              <a:t>Gedişi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34" y="3890220"/>
            <a:ext cx="6574972" cy="2185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b="1" i="1" dirty="0"/>
              <a:t>Xroniki forma </a:t>
            </a:r>
          </a:p>
          <a:p>
            <a:pPr marL="0" indent="0" algn="ctr">
              <a:buNone/>
            </a:pPr>
            <a:r>
              <a:rPr lang="en-US" sz="2400" dirty="0" err="1"/>
              <a:t>adətən</a:t>
            </a:r>
            <a:r>
              <a:rPr lang="en-US" sz="2400" dirty="0"/>
              <a:t> </a:t>
            </a:r>
            <a:r>
              <a:rPr lang="en-US" sz="2400" dirty="0" err="1"/>
              <a:t>asimptomatik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yüngül</a:t>
            </a:r>
            <a:r>
              <a:rPr lang="en-US" sz="2400" dirty="0"/>
              <a:t> </a:t>
            </a:r>
            <a:r>
              <a:rPr lang="en-US" sz="2400" dirty="0" err="1"/>
              <a:t>əlamətlərlə</a:t>
            </a:r>
            <a:r>
              <a:rPr lang="en-US" sz="2400" dirty="0"/>
              <a:t> </a:t>
            </a:r>
            <a:r>
              <a:rPr lang="en-US" sz="2400" dirty="0" err="1"/>
              <a:t>başlayır</a:t>
            </a:r>
            <a:r>
              <a:rPr lang="en-US" sz="2400" dirty="0"/>
              <a:t>,  </a:t>
            </a:r>
            <a:r>
              <a:rPr lang="en-US" sz="2400" dirty="0" err="1"/>
              <a:t>uzun</a:t>
            </a:r>
            <a:r>
              <a:rPr lang="en-US" sz="2400" dirty="0"/>
              <a:t> </a:t>
            </a:r>
            <a:r>
              <a:rPr lang="en-US" sz="2400" dirty="0" err="1"/>
              <a:t>müddət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 </a:t>
            </a:r>
            <a:r>
              <a:rPr lang="en-US" sz="2400" dirty="0" err="1"/>
              <a:t>pulmonar</a:t>
            </a:r>
            <a:r>
              <a:rPr lang="en-US" sz="2400" dirty="0"/>
              <a:t> </a:t>
            </a:r>
            <a:r>
              <a:rPr lang="en-US" sz="2400" dirty="0" err="1"/>
              <a:t>hipertenziya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ürək</a:t>
            </a:r>
            <a:r>
              <a:rPr lang="en-US" sz="2400" dirty="0"/>
              <a:t> </a:t>
            </a:r>
            <a:r>
              <a:rPr lang="en-US" sz="2400" dirty="0" err="1"/>
              <a:t>yetməzliyi</a:t>
            </a:r>
            <a:r>
              <a:rPr lang="en-US" sz="2400" dirty="0"/>
              <a:t> </a:t>
            </a:r>
            <a:r>
              <a:rPr lang="en-US" sz="2400" dirty="0" err="1"/>
              <a:t>ilə</a:t>
            </a:r>
            <a:r>
              <a:rPr lang="en-US" sz="2400" dirty="0"/>
              <a:t> </a:t>
            </a:r>
            <a:r>
              <a:rPr lang="en-US" sz="2400" dirty="0" err="1"/>
              <a:t>ortaya</a:t>
            </a:r>
            <a:r>
              <a:rPr lang="en-US" sz="2400" dirty="0"/>
              <a:t> </a:t>
            </a:r>
            <a:r>
              <a:rPr lang="en-US" sz="2400" dirty="0" err="1"/>
              <a:t>çıxır</a:t>
            </a:r>
            <a:r>
              <a:rPr lang="en-US" sz="2400" dirty="0"/>
              <a:t>. </a:t>
            </a:r>
            <a:endParaRPr lang="az-Latn-AZ" sz="2400" dirty="0"/>
          </a:p>
        </p:txBody>
      </p:sp>
      <p:sp>
        <p:nvSpPr>
          <p:cNvPr id="4" name="Rectangle 3"/>
          <p:cNvSpPr/>
          <p:nvPr/>
        </p:nvSpPr>
        <p:spPr>
          <a:xfrm>
            <a:off x="321734" y="689344"/>
            <a:ext cx="5681133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i="1" dirty="0"/>
              <a:t>Kəskin forma</a:t>
            </a:r>
            <a:endParaRPr lang="ru-RU" sz="2400" b="1" i="1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az-Latn-AZ" sz="2200" dirty="0"/>
              <a:t>T</a:t>
            </a:r>
            <a:r>
              <a:rPr lang="en-US" sz="2200" dirty="0" err="1"/>
              <a:t>ıxanmadan</a:t>
            </a:r>
            <a:r>
              <a:rPr lang="en-US" sz="2200" dirty="0"/>
              <a:t> </a:t>
            </a:r>
            <a:r>
              <a:rPr lang="en-US" sz="2200" dirty="0" err="1"/>
              <a:t>dərhal</a:t>
            </a:r>
            <a:r>
              <a:rPr lang="en-US" sz="2200" dirty="0"/>
              <a:t> </a:t>
            </a:r>
            <a:r>
              <a:rPr lang="en-US" sz="2200" dirty="0" err="1"/>
              <a:t>sonra</a:t>
            </a:r>
            <a:r>
              <a:rPr lang="en-US" sz="2200" dirty="0"/>
              <a:t> </a:t>
            </a:r>
            <a:r>
              <a:rPr lang="en-US" sz="2200" dirty="0" err="1"/>
              <a:t>şok</a:t>
            </a:r>
            <a:r>
              <a:rPr lang="en-US" sz="2200" dirty="0"/>
              <a:t> </a:t>
            </a:r>
            <a:r>
              <a:rPr lang="en-US" sz="2200" dirty="0" err="1"/>
              <a:t>əlamətləri</a:t>
            </a:r>
            <a:endParaRPr lang="az-Latn-AZ" sz="22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az-Latn-AZ" sz="2200" dirty="0"/>
              <a:t>S</a:t>
            </a:r>
            <a:r>
              <a:rPr lang="en-US" sz="2200" dirty="0" err="1"/>
              <a:t>ürətlə</a:t>
            </a:r>
            <a:r>
              <a:rPr lang="en-US" sz="2200" dirty="0"/>
              <a:t> </a:t>
            </a:r>
            <a:r>
              <a:rPr lang="en-US" sz="2200" dirty="0" err="1"/>
              <a:t>proqressivləş</a:t>
            </a:r>
            <a:r>
              <a:rPr lang="az-Latn-AZ" sz="2200" dirty="0"/>
              <a:t>i</a:t>
            </a:r>
            <a:r>
              <a:rPr lang="en-US" sz="2200" dirty="0"/>
              <a:t>r</a:t>
            </a:r>
            <a:endParaRPr lang="az-Latn-AZ" sz="22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az-Latn-AZ" sz="2200" dirty="0"/>
              <a:t>Ölümə gətirir </a:t>
            </a:r>
            <a:r>
              <a:rPr lang="ru-RU" sz="2200" dirty="0"/>
              <a:t>(30%)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ru-RU" sz="2200" dirty="0"/>
          </a:p>
          <a:p>
            <a:pPr algn="just"/>
            <a:r>
              <a:rPr lang="az-Latn-AZ" sz="2400" dirty="0"/>
              <a:t>Bəzi hallarda tənginəfəslik, sinə ağrısı və öskürək ilə başlaya bilər, sonra proqressivləşər və ya reqressiya edə bilər.</a:t>
            </a:r>
            <a:endParaRPr lang="ru-RU" sz="2200" dirty="0"/>
          </a:p>
          <a:p>
            <a:pPr algn="just"/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6165087" y="689344"/>
            <a:ext cx="553841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i="1" dirty="0"/>
              <a:t>Yarımkəskin forma</a:t>
            </a:r>
          </a:p>
          <a:p>
            <a:pPr algn="ctr"/>
            <a:endParaRPr lang="az-Latn-AZ" sz="2000" dirty="0"/>
          </a:p>
          <a:p>
            <a:pPr algn="just"/>
            <a:r>
              <a:rPr lang="az-Latn-AZ" sz="2400" dirty="0"/>
              <a:t>Adətən tıxanmadan bir neçə müddət sonra  tənginəfəslik, öskürək ilə başlaya bilər, gedişi müxtəlif ola bilir.</a:t>
            </a:r>
            <a:endParaRPr lang="az-Latn-AZ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706" y="3294289"/>
            <a:ext cx="5295294" cy="248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93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Ağırlaşmalar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77" y="1375144"/>
            <a:ext cx="5391597" cy="267017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az-Latn-AZ" dirty="0"/>
              <a:t>Ürək-ağciyər çatışmazlığı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/>
              <a:t>Kardiogen şok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/>
              <a:t>Pulmonar hipertenziya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/>
              <a:t>Ölüm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6973" y="566057"/>
            <a:ext cx="6018122" cy="603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1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 müayinə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92211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dirty="0"/>
              <a:t>•	Tənginəfəslik</a:t>
            </a:r>
          </a:p>
          <a:p>
            <a:pPr marL="0" indent="0">
              <a:buNone/>
            </a:pPr>
            <a:r>
              <a:rPr lang="az-Latn-AZ" sz="2400" dirty="0"/>
              <a:t>•	Plevritik ağrı (nəfəsalma vaxtı artan ağrı)</a:t>
            </a:r>
          </a:p>
          <a:p>
            <a:pPr marL="0" indent="0">
              <a:buNone/>
            </a:pPr>
            <a:r>
              <a:rPr lang="az-Latn-AZ" sz="2400" dirty="0"/>
              <a:t>•	Öskürək</a:t>
            </a:r>
          </a:p>
          <a:p>
            <a:pPr marL="0" indent="0">
              <a:buNone/>
            </a:pPr>
            <a:r>
              <a:rPr lang="az-Latn-AZ" sz="2400" dirty="0"/>
              <a:t>•	Taxipnoe</a:t>
            </a:r>
          </a:p>
          <a:p>
            <a:pPr marL="0" indent="0">
              <a:buNone/>
            </a:pPr>
            <a:r>
              <a:rPr lang="az-Latn-AZ" sz="2400" dirty="0"/>
              <a:t>•	Hipotenziya</a:t>
            </a:r>
          </a:p>
          <a:p>
            <a:pPr marL="0" indent="0">
              <a:buNone/>
            </a:pPr>
            <a:r>
              <a:rPr lang="az-Latn-AZ" sz="2400" dirty="0"/>
              <a:t>•	Periferik tromboz əlamətləri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468683"/>
            <a:ext cx="5354512" cy="358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31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Laborator diaqnostika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4620" y="979899"/>
            <a:ext cx="9141579" cy="62366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i="1" dirty="0">
                <a:solidFill>
                  <a:srgbClr val="C00000"/>
                </a:solidFill>
              </a:rPr>
              <a:t>     </a:t>
            </a:r>
            <a:r>
              <a:rPr lang="az-Latn-AZ" b="1" i="1" dirty="0">
                <a:solidFill>
                  <a:srgbClr val="C00000"/>
                </a:solidFill>
              </a:rPr>
              <a:t>D-Dimerin artması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621" y="1894115"/>
            <a:ext cx="770466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97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0"/>
            <a:ext cx="8545286" cy="51162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İnstrumental müayinələr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36" y="2081990"/>
            <a:ext cx="5754115" cy="90456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az-Latn-AZ" sz="2200" dirty="0"/>
              <a:t>KT-angioqrafiya tətbiq edilə bilməyənlərdə (qeyr-stabil xəstə) </a:t>
            </a:r>
            <a:r>
              <a:rPr lang="az-Latn-AZ" sz="2200" i="1" dirty="0">
                <a:solidFill>
                  <a:srgbClr val="C00000"/>
                </a:solidFill>
              </a:rPr>
              <a:t>E</a:t>
            </a:r>
            <a:r>
              <a:rPr lang="en-US" sz="2200" i="1" dirty="0">
                <a:solidFill>
                  <a:srgbClr val="C00000"/>
                </a:solidFill>
              </a:rPr>
              <a:t>xo</a:t>
            </a:r>
            <a:r>
              <a:rPr lang="az-Latn-AZ" sz="2200" i="1" dirty="0">
                <a:solidFill>
                  <a:srgbClr val="C00000"/>
                </a:solidFill>
              </a:rPr>
              <a:t>KQ/ AƏ-ın</a:t>
            </a:r>
            <a:r>
              <a:rPr lang="en-US" sz="2200" i="1" dirty="0">
                <a:solidFill>
                  <a:srgbClr val="C00000"/>
                </a:solidFill>
              </a:rPr>
              <a:t> </a:t>
            </a:r>
            <a:r>
              <a:rPr lang="en-US" sz="2200" i="1" dirty="0" err="1">
                <a:solidFill>
                  <a:srgbClr val="C00000"/>
                </a:solidFill>
              </a:rPr>
              <a:t>venoz</a:t>
            </a:r>
            <a:r>
              <a:rPr lang="en-US" sz="2200" i="1" dirty="0">
                <a:solidFill>
                  <a:srgbClr val="C00000"/>
                </a:solidFill>
              </a:rPr>
              <a:t> doppler </a:t>
            </a:r>
            <a:r>
              <a:rPr lang="en-US" sz="2200" i="1" dirty="0" err="1">
                <a:solidFill>
                  <a:srgbClr val="C00000"/>
                </a:solidFill>
              </a:rPr>
              <a:t>müayinəsi</a:t>
            </a:r>
            <a:r>
              <a:rPr lang="en-US" sz="2200" i="1" dirty="0">
                <a:solidFill>
                  <a:srgbClr val="C00000"/>
                </a:solidFill>
              </a:rPr>
              <a:t>.</a:t>
            </a:r>
            <a:endParaRPr lang="ru-RU" sz="2200" i="1" dirty="0">
              <a:solidFill>
                <a:srgbClr val="C00000"/>
              </a:solidFill>
            </a:endParaRPr>
          </a:p>
          <a:p>
            <a:pPr algn="just"/>
            <a:endParaRPr lang="ru-RU" sz="2200" i="1" dirty="0">
              <a:solidFill>
                <a:srgbClr val="C00000"/>
              </a:solidFill>
            </a:endParaRPr>
          </a:p>
          <a:p>
            <a:pPr algn="just"/>
            <a:endParaRPr lang="az-Latn-AZ" sz="2200" i="1" dirty="0">
              <a:solidFill>
                <a:srgbClr val="C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210264"/>
            <a:ext cx="8741416" cy="33800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7969" y="1104811"/>
            <a:ext cx="5754115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az-Latn-AZ" sz="2200" b="1" i="1" dirty="0">
                <a:solidFill>
                  <a:srgbClr val="C00000"/>
                </a:solidFill>
              </a:rPr>
              <a:t>Ağcyərlərin KT angioqrafiyası </a:t>
            </a:r>
            <a:r>
              <a:rPr lang="az-Latn-AZ" sz="2200" dirty="0"/>
              <a:t>diaqnostikada ən vacib müayinədir. </a:t>
            </a:r>
          </a:p>
        </p:txBody>
      </p:sp>
      <p:cxnSp>
        <p:nvCxnSpPr>
          <p:cNvPr id="10" name="Elbow Connector 9"/>
          <p:cNvCxnSpPr>
            <a:stCxn id="2" idx="2"/>
            <a:endCxn id="8" idx="3"/>
          </p:cNvCxnSpPr>
          <p:nvPr/>
        </p:nvCxnSpPr>
        <p:spPr>
          <a:xfrm rot="5400000">
            <a:off x="5449713" y="914001"/>
            <a:ext cx="977903" cy="173159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cxnSpLocks/>
            <a:stCxn id="16" idx="1"/>
            <a:endCxn id="3" idx="3"/>
          </p:cNvCxnSpPr>
          <p:nvPr/>
        </p:nvCxnSpPr>
        <p:spPr>
          <a:xfrm rot="10800000" flipV="1">
            <a:off x="5868852" y="2515950"/>
            <a:ext cx="400309" cy="1832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269160" y="1254549"/>
            <a:ext cx="5510198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az-Latn-AZ" sz="2200" dirty="0"/>
              <a:t>Biopsiya standart müayinə üsulu deyildir.</a:t>
            </a:r>
          </a:p>
        </p:txBody>
      </p:sp>
      <p:cxnSp>
        <p:nvCxnSpPr>
          <p:cNvPr id="15" name="Elbow Connector 14"/>
          <p:cNvCxnSpPr>
            <a:stCxn id="2" idx="2"/>
            <a:endCxn id="13" idx="1"/>
          </p:cNvCxnSpPr>
          <p:nvPr/>
        </p:nvCxnSpPr>
        <p:spPr>
          <a:xfrm rot="16200000" flipH="1">
            <a:off x="5668019" y="868852"/>
            <a:ext cx="958364" cy="24391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269160" y="2131230"/>
            <a:ext cx="5510198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az-Latn-AZ" sz="2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Autopsiya: tromb və embol, ağciyər infarktı və iltihab aşkarlanması.</a:t>
            </a:r>
            <a:endParaRPr lang="az-Latn-AZ" sz="2200" dirty="0"/>
          </a:p>
        </p:txBody>
      </p:sp>
      <p:cxnSp>
        <p:nvCxnSpPr>
          <p:cNvPr id="18" name="Elbow Connector 17"/>
          <p:cNvCxnSpPr>
            <a:stCxn id="2" idx="2"/>
            <a:endCxn id="16" idx="1"/>
          </p:cNvCxnSpPr>
          <p:nvPr/>
        </p:nvCxnSpPr>
        <p:spPr>
          <a:xfrm rot="16200000" flipH="1">
            <a:off x="5145040" y="1391831"/>
            <a:ext cx="2004322" cy="24391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778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00743"/>
          </a:xfrm>
        </p:spPr>
        <p:txBody>
          <a:bodyPr>
            <a:noAutofit/>
          </a:bodyPr>
          <a:lstStyle/>
          <a:p>
            <a:r>
              <a:rPr lang="az-Latn-AZ" dirty="0"/>
              <a:t>Diaqnostik yanaşma prinsipi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2231" y="1292225"/>
            <a:ext cx="8773886" cy="1233261"/>
          </a:xfrm>
        </p:spPr>
        <p:txBody>
          <a:bodyPr/>
          <a:lstStyle/>
          <a:p>
            <a:pPr marL="0" indent="0">
              <a:buNone/>
            </a:pPr>
            <a:r>
              <a:rPr lang="az-Latn-AZ" dirty="0"/>
              <a:t>PE </a:t>
            </a:r>
            <a:r>
              <a:rPr lang="az-Latn-AZ" b="1" i="1" dirty="0">
                <a:solidFill>
                  <a:srgbClr val="C00000"/>
                </a:solidFill>
              </a:rPr>
              <a:t>klinik</a:t>
            </a:r>
            <a:r>
              <a:rPr lang="az-Latn-AZ" dirty="0"/>
              <a:t> olaraq şübhələnilir,</a:t>
            </a:r>
            <a:r>
              <a:rPr lang="az-Latn-AZ" b="1" i="1" dirty="0">
                <a:solidFill>
                  <a:srgbClr val="C00000"/>
                </a:solidFill>
              </a:rPr>
              <a:t> KT angioqrafiya </a:t>
            </a:r>
            <a:r>
              <a:rPr lang="az-Latn-AZ" dirty="0"/>
              <a:t> ilə dəqiqləşdirlir.</a:t>
            </a:r>
          </a:p>
        </p:txBody>
      </p:sp>
    </p:spTree>
    <p:extLst>
      <p:ext uri="{BB962C8B-B14F-4D97-AF65-F5344CB8AC3E}">
        <p14:creationId xmlns:p14="http://schemas.microsoft.com/office/powerpoint/2010/main" val="2090268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az-Latn-AZ" dirty="0"/>
              <a:t>Şübhə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486" y="965654"/>
            <a:ext cx="10940143" cy="515211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i="1" dirty="0">
                <a:solidFill>
                  <a:srgbClr val="C00000"/>
                </a:solidFill>
              </a:rPr>
              <a:t>Tənginəfəslik, taxipnoe, öskürək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xətələrdə</a:t>
            </a:r>
            <a:r>
              <a:rPr lang="en-US" dirty="0"/>
              <a:t> PE-</a:t>
            </a:r>
            <a:r>
              <a:rPr lang="en-US" dirty="0" err="1"/>
              <a:t>dən</a:t>
            </a:r>
            <a:r>
              <a:rPr lang="en-US" dirty="0"/>
              <a:t> </a:t>
            </a:r>
            <a:r>
              <a:rPr lang="en-US" dirty="0" err="1"/>
              <a:t>şübhələnmək</a:t>
            </a:r>
            <a:r>
              <a:rPr lang="en-US" dirty="0"/>
              <a:t> </a:t>
            </a:r>
            <a:r>
              <a:rPr lang="en-US" dirty="0" err="1"/>
              <a:t>lazımdır</a:t>
            </a:r>
            <a:r>
              <a:rPr lang="en-US" dirty="0"/>
              <a:t>.</a:t>
            </a:r>
            <a:endParaRPr lang="az-Latn-AZ" dirty="0"/>
          </a:p>
          <a:p>
            <a:pPr marL="0" indent="0" algn="just">
              <a:buNone/>
            </a:pPr>
            <a:r>
              <a:rPr lang="az-Latn-AZ" dirty="0"/>
              <a:t>Xəstədə aşağıdakı klinik əlamətlərin olması (Vells kriteriyaları) şübhəni daha da artırır:</a:t>
            </a:r>
          </a:p>
          <a:p>
            <a:pPr marL="0" indent="0" algn="just">
              <a:buNone/>
            </a:pPr>
            <a:endParaRPr lang="az-Latn-AZ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Dərin vena tromozu əlamətləri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PE-dən başqa xəstəlik ehtimal edilmirsə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Taxikardiya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İmmoblizasiya (əməliyyat, travma və s.)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Anamnezdə DVT və ya PE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Qanhayxırma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az-Latn-AZ" dirty="0"/>
              <a:t>Bəd xassəli xəstəlik</a:t>
            </a:r>
          </a:p>
        </p:txBody>
      </p:sp>
    </p:spTree>
    <p:extLst>
      <p:ext uri="{BB962C8B-B14F-4D97-AF65-F5344CB8AC3E}">
        <p14:creationId xmlns:p14="http://schemas.microsoft.com/office/powerpoint/2010/main" val="3226866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66057"/>
          </a:xfrm>
        </p:spPr>
        <p:txBody>
          <a:bodyPr/>
          <a:lstStyle/>
          <a:p>
            <a:r>
              <a:rPr lang="az-Latn-AZ" dirty="0"/>
              <a:t>Diaqnozun dəqiqləşdirilməsi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030969"/>
            <a:ext cx="11114314" cy="269194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az-Latn-AZ" dirty="0"/>
              <a:t>PE diaqnozunu dəq</a:t>
            </a:r>
            <a:r>
              <a:rPr lang="en-US" dirty="0" err="1"/>
              <a:t>i</a:t>
            </a:r>
            <a:r>
              <a:rPr lang="az-Latn-AZ" dirty="0"/>
              <a:t>qləşdirmək üçün standart müayinə </a:t>
            </a:r>
            <a:r>
              <a:rPr lang="az-Latn-AZ" i="1" dirty="0">
                <a:solidFill>
                  <a:srgbClr val="C00000"/>
                </a:solidFill>
              </a:rPr>
              <a:t>Kt-angioqrafiyadır. </a:t>
            </a:r>
            <a:r>
              <a:rPr lang="az-Latn-AZ" dirty="0"/>
              <a:t>Angoqrafiyada dolma defekti xarakterikdir.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dirty="0"/>
              <a:t>KT angioqrafiya mümkün olmayanda </a:t>
            </a:r>
            <a:r>
              <a:rPr lang="az-Latn-AZ" dirty="0">
                <a:solidFill>
                  <a:srgbClr val="C00000"/>
                </a:solidFill>
              </a:rPr>
              <a:t>D-Dimer </a:t>
            </a:r>
            <a:r>
              <a:rPr lang="az-Latn-AZ" dirty="0"/>
              <a:t>, </a:t>
            </a:r>
            <a:r>
              <a:rPr lang="az-Latn-AZ" dirty="0">
                <a:solidFill>
                  <a:srgbClr val="C00000"/>
                </a:solidFill>
              </a:rPr>
              <a:t>ExoKQ</a:t>
            </a:r>
            <a:r>
              <a:rPr lang="az-Latn-AZ" dirty="0"/>
              <a:t> və bəzən də </a:t>
            </a:r>
            <a:r>
              <a:rPr lang="az-Latn-AZ" dirty="0">
                <a:solidFill>
                  <a:srgbClr val="C00000"/>
                </a:solidFill>
              </a:rPr>
              <a:t>ventilyasyon-perfuziyon sintoqrafiya </a:t>
            </a:r>
            <a:r>
              <a:rPr lang="az-Latn-AZ" dirty="0"/>
              <a:t>edilə bilər.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513" y="3244623"/>
            <a:ext cx="3595472" cy="33630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7201" y="4184652"/>
            <a:ext cx="65640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Angioqrafiya zamanı əsas diaqnostik kriteriyalar dolma defekti və ventilyasyon-perfuzion defektin olmasıdır.</a:t>
            </a:r>
            <a:endParaRPr lang="az-Latn-AZ" sz="2400" dirty="0"/>
          </a:p>
        </p:txBody>
      </p:sp>
    </p:spTree>
    <p:extLst>
      <p:ext uri="{BB962C8B-B14F-4D97-AF65-F5344CB8AC3E}">
        <p14:creationId xmlns:p14="http://schemas.microsoft.com/office/powerpoint/2010/main" val="3963839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0537" cy="835878"/>
          </a:xfrm>
        </p:spPr>
        <p:txBody>
          <a:bodyPr>
            <a:normAutofit/>
          </a:bodyPr>
          <a:lstStyle/>
          <a:p>
            <a:r>
              <a:rPr lang="az-Latn-AZ" dirty="0"/>
              <a:t>Differensial diaqnostika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743" y="900338"/>
            <a:ext cx="10885714" cy="51194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dirty="0"/>
              <a:t>PE-ni tənginəfəslik, hipotenziya, ürək yetməzliyi  törədən əksər  xəstəliklərlə, ilk növbədə aşağıdakılarla diferensasiya etmək lazımdır:</a:t>
            </a:r>
          </a:p>
          <a:p>
            <a:pPr marL="0" indent="0" algn="just">
              <a:buNone/>
            </a:pPr>
            <a:endParaRPr lang="az-Latn-AZ" dirty="0"/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Ürək yetməzliyi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Pnevmoniya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Miokard infrktı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Perikardit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Pnevomotoraks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Ürək tamponadası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Şok</a:t>
            </a:r>
          </a:p>
        </p:txBody>
      </p:sp>
    </p:spTree>
    <p:extLst>
      <p:ext uri="{BB962C8B-B14F-4D97-AF65-F5344CB8AC3E}">
        <p14:creationId xmlns:p14="http://schemas.microsoft.com/office/powerpoint/2010/main" val="770945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491" y="0"/>
            <a:ext cx="6374480" cy="522514"/>
          </a:xfrm>
        </p:spPr>
        <p:txBody>
          <a:bodyPr>
            <a:normAutofit fontScale="90000"/>
          </a:bodyPr>
          <a:lstStyle/>
          <a:p>
            <a:r>
              <a:rPr lang="az-Latn-AZ" dirty="0"/>
              <a:t>İnkarı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0279" y="1139827"/>
            <a:ext cx="10348904" cy="283345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</a:rPr>
              <a:t>D-dimer </a:t>
            </a:r>
            <a:r>
              <a:rPr lang="en-US" dirty="0" err="1">
                <a:solidFill>
                  <a:srgbClr val="C00000"/>
                </a:solidFill>
              </a:rPr>
              <a:t>neqativliyi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PE </a:t>
            </a:r>
            <a:r>
              <a:rPr lang="en-US" dirty="0" err="1"/>
              <a:t>ehtimalı</a:t>
            </a:r>
            <a:r>
              <a:rPr lang="en-US" dirty="0"/>
              <a:t> </a:t>
            </a: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orta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u="sng" dirty="0">
                <a:solidFill>
                  <a:srgbClr val="C00000"/>
                </a:solidFill>
              </a:rPr>
              <a:t>PE-</a:t>
            </a:r>
            <a:r>
              <a:rPr lang="en-US" u="sng" dirty="0" err="1">
                <a:solidFill>
                  <a:srgbClr val="C00000"/>
                </a:solidFill>
              </a:rPr>
              <a:t>nı</a:t>
            </a:r>
            <a:r>
              <a:rPr lang="en-US" u="sng" dirty="0">
                <a:solidFill>
                  <a:srgbClr val="C00000"/>
                </a:solidFill>
              </a:rPr>
              <a:t> tam </a:t>
            </a:r>
            <a:r>
              <a:rPr lang="en-US" u="sng" dirty="0" err="1">
                <a:solidFill>
                  <a:srgbClr val="C00000"/>
                </a:solidFill>
              </a:rPr>
              <a:t>inkar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etməyə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əsas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verir</a:t>
            </a:r>
            <a:r>
              <a:rPr lang="ru-RU" dirty="0"/>
              <a:t>.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ü"/>
            </a:pPr>
            <a:endParaRPr lang="ru-RU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</a:rPr>
              <a:t>PE </a:t>
            </a:r>
            <a:r>
              <a:rPr lang="en-US" dirty="0" err="1">
                <a:solidFill>
                  <a:srgbClr val="C00000"/>
                </a:solidFill>
              </a:rPr>
              <a:t>ehtimalı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yüksək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xəstələrdə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/>
              <a:t>diaqnoz</a:t>
            </a:r>
            <a:r>
              <a:rPr lang="en-US" dirty="0"/>
              <a:t> </a:t>
            </a:r>
            <a:r>
              <a:rPr lang="en-US" dirty="0" err="1"/>
              <a:t>mütləq</a:t>
            </a:r>
            <a:r>
              <a:rPr lang="en-US" dirty="0"/>
              <a:t> </a:t>
            </a:r>
            <a:r>
              <a:rPr lang="en-US" dirty="0" err="1"/>
              <a:t>şəkildə</a:t>
            </a:r>
            <a:r>
              <a:rPr lang="az-Latn-AZ" dirty="0"/>
              <a:t> </a:t>
            </a:r>
            <a:r>
              <a:rPr lang="en-US" u="sng" dirty="0" err="1">
                <a:solidFill>
                  <a:srgbClr val="C00000"/>
                </a:solidFill>
              </a:rPr>
              <a:t>görüntüləmə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metodu</a:t>
            </a:r>
            <a:r>
              <a:rPr lang="en-US" u="sng" dirty="0">
                <a:solidFill>
                  <a:srgbClr val="C00000"/>
                </a:solidFill>
              </a:rPr>
              <a:t> </a:t>
            </a:r>
            <a:r>
              <a:rPr lang="en-US" u="sng" dirty="0" err="1">
                <a:solidFill>
                  <a:srgbClr val="C00000"/>
                </a:solidFill>
              </a:rPr>
              <a:t>ilə</a:t>
            </a:r>
            <a:r>
              <a:rPr lang="en-US" u="sng" dirty="0">
                <a:solidFill>
                  <a:srgbClr val="C00000"/>
                </a:solidFill>
              </a:rPr>
              <a:t> (KT-</a:t>
            </a:r>
            <a:r>
              <a:rPr lang="en-US" u="sng" dirty="0" err="1">
                <a:solidFill>
                  <a:srgbClr val="C00000"/>
                </a:solidFill>
              </a:rPr>
              <a:t>angioqrafiya</a:t>
            </a:r>
            <a:r>
              <a:rPr lang="en-US" u="sng" dirty="0">
                <a:solidFill>
                  <a:srgbClr val="C00000"/>
                </a:solidFill>
              </a:rPr>
              <a:t>)</a:t>
            </a:r>
            <a:r>
              <a:rPr lang="en-US" dirty="0"/>
              <a:t> </a:t>
            </a:r>
            <a:r>
              <a:rPr lang="en-US" dirty="0" err="1"/>
              <a:t>təsdiq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inkar</a:t>
            </a:r>
            <a:r>
              <a:rPr lang="en-US" dirty="0"/>
              <a:t> </a:t>
            </a:r>
            <a:r>
              <a:rPr lang="en-US" dirty="0" err="1"/>
              <a:t>edilməlidir</a:t>
            </a:r>
            <a:r>
              <a:rPr lang="en-US" dirty="0"/>
              <a:t>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4698407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az-Latn-AZ" dirty="0"/>
              <a:t>Səbəbin təyini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372" y="1118053"/>
            <a:ext cx="10515600" cy="1636032"/>
          </a:xfrm>
        </p:spPr>
        <p:txBody>
          <a:bodyPr/>
          <a:lstStyle/>
          <a:p>
            <a:pPr marL="0" indent="0" algn="just">
              <a:buNone/>
            </a:pPr>
            <a:r>
              <a:rPr lang="az-Latn-AZ" dirty="0"/>
              <a:t>Bir sıra klinik müayinələr (exokardioqrafiya, venoz doppler və s.), laborator və genetik testlər vasitəsilə səbəb aydınlaşdırıla bilər. </a:t>
            </a:r>
          </a:p>
        </p:txBody>
      </p:sp>
    </p:spTree>
    <p:extLst>
      <p:ext uri="{BB962C8B-B14F-4D97-AF65-F5344CB8AC3E}">
        <p14:creationId xmlns:p14="http://schemas.microsoft.com/office/powerpoint/2010/main" val="689946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 prinsipləri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1743" y="1259568"/>
            <a:ext cx="10591800" cy="435133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/>
              <a:t>PE </a:t>
            </a:r>
            <a:r>
              <a:rPr lang="en-US" dirty="0" err="1"/>
              <a:t>həyati</a:t>
            </a:r>
            <a:r>
              <a:rPr lang="en-US" dirty="0"/>
              <a:t> </a:t>
            </a:r>
            <a:r>
              <a:rPr lang="en-US" dirty="0" err="1"/>
              <a:t>təhlükəli</a:t>
            </a:r>
            <a:r>
              <a:rPr lang="en-US" dirty="0"/>
              <a:t> </a:t>
            </a:r>
            <a:r>
              <a:rPr lang="en-US" dirty="0" err="1"/>
              <a:t>xəstəlikdir</a:t>
            </a:r>
            <a:r>
              <a:rPr lang="en-US" dirty="0"/>
              <a:t>, </a:t>
            </a:r>
            <a:r>
              <a:rPr lang="en-US" dirty="0" err="1"/>
              <a:t>ona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təcili</a:t>
            </a:r>
            <a:r>
              <a:rPr lang="en-US" dirty="0"/>
              <a:t> </a:t>
            </a:r>
            <a:r>
              <a:rPr lang="en-US" dirty="0" err="1"/>
              <a:t>diaqnoz</a:t>
            </a:r>
            <a:r>
              <a:rPr lang="en-US" dirty="0"/>
              <a:t> </a:t>
            </a:r>
            <a:r>
              <a:rPr lang="en-US" dirty="0" err="1"/>
              <a:t>qoyulmalı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 </a:t>
            </a:r>
            <a:r>
              <a:rPr lang="en-US" dirty="0" err="1"/>
              <a:t>edilməlidir</a:t>
            </a:r>
            <a:r>
              <a:rPr lang="ru-RU" dirty="0"/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dirty="0"/>
              <a:t>Əsas tədbirlər</a:t>
            </a:r>
            <a:r>
              <a:rPr lang="ru-RU" dirty="0"/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dirty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az-Latn-AZ" sz="2800" dirty="0"/>
              <a:t>vəziyyətin stabilləşdirilməsi</a:t>
            </a:r>
            <a:r>
              <a:rPr lang="ru-RU" sz="2800" dirty="0"/>
              <a:t>, 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sz="2800" dirty="0" err="1"/>
              <a:t>trombozun</a:t>
            </a:r>
            <a:r>
              <a:rPr lang="en-US" sz="2800" dirty="0"/>
              <a:t> </a:t>
            </a:r>
            <a:r>
              <a:rPr lang="en-US" sz="2800" dirty="0" err="1"/>
              <a:t>proqressivləşməsinin</a:t>
            </a:r>
            <a:r>
              <a:rPr lang="en-US" sz="2800" dirty="0"/>
              <a:t> </a:t>
            </a:r>
            <a:r>
              <a:rPr lang="en-US" sz="2800" dirty="0" err="1"/>
              <a:t>önlənilməsi</a:t>
            </a:r>
            <a:r>
              <a:rPr lang="ru-RU" sz="2800" dirty="0"/>
              <a:t>,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800" dirty="0"/>
              <a:t> </a:t>
            </a:r>
            <a:r>
              <a:rPr lang="en-US" sz="2800" dirty="0" err="1"/>
              <a:t>ağırlaşmaların</a:t>
            </a:r>
            <a:r>
              <a:rPr lang="en-US" sz="2800" dirty="0"/>
              <a:t> </a:t>
            </a:r>
            <a:r>
              <a:rPr lang="en-US" sz="2800" dirty="0" err="1"/>
              <a:t>porfilaktika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müalicəsi</a:t>
            </a:r>
            <a:r>
              <a:rPr lang="en-US" sz="2800" dirty="0"/>
              <a:t> 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0754776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571" y="1063625"/>
            <a:ext cx="10929258" cy="5373270"/>
          </a:xfrm>
        </p:spPr>
        <p:txBody>
          <a:bodyPr>
            <a:noAutofit/>
          </a:bodyPr>
          <a:lstStyle/>
          <a:p>
            <a:r>
              <a:rPr lang="az-Latn-AZ" sz="2400" i="1" dirty="0"/>
              <a:t>Stabilləşdi</a:t>
            </a:r>
            <a:r>
              <a:rPr lang="en-US" sz="2400" i="1" dirty="0"/>
              <a:t>r</a:t>
            </a:r>
            <a:r>
              <a:rPr lang="az-Latn-AZ" sz="2400" i="1" dirty="0"/>
              <a:t>mə- oksigenasiya, YADDAŞ</a:t>
            </a:r>
            <a:endParaRPr lang="en-US" sz="2400" i="1" dirty="0"/>
          </a:p>
          <a:p>
            <a:pPr marL="0" indent="0">
              <a:buNone/>
            </a:pPr>
            <a:r>
              <a:rPr lang="az-Latn-AZ" sz="2400" dirty="0"/>
              <a:t> </a:t>
            </a:r>
          </a:p>
          <a:p>
            <a:r>
              <a:rPr lang="az-Latn-AZ" sz="2400" i="1" dirty="0"/>
              <a:t>Trombozun artmasının qarşısını alınması - antikoaqulyant müalicə: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Heparin (aşağı molekulyar çəkili heparin, fondaparinuks və fraksiyalaşdırılmamış heparin).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Vitamin K antaqonisti (varfarin);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Faktor Xa inhibitorları (rivaroksaban, apiksaban, edoksaban);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Trombin inhibitoru (dabigatran);</a:t>
            </a:r>
          </a:p>
          <a:p>
            <a:pPr marL="0" indent="0">
              <a:buNone/>
            </a:pPr>
            <a:endParaRPr lang="en-US" sz="2400" i="1" dirty="0"/>
          </a:p>
          <a:p>
            <a:r>
              <a:rPr lang="az-Latn-AZ" sz="2400" i="1" dirty="0"/>
              <a:t>Trombozun ağırlaşmalarının profilaktikası və müalicəsi:</a:t>
            </a:r>
            <a:endParaRPr lang="az-Latn-AZ" sz="24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Trombolizis (tPA, streptokinaza və b.);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Tromboektomiya (cərrahi və mexaniki);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Aşağı boş vena filtri;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Residivin pofilaktikası;</a:t>
            </a:r>
          </a:p>
        </p:txBody>
      </p:sp>
    </p:spTree>
    <p:extLst>
      <p:ext uri="{BB962C8B-B14F-4D97-AF65-F5344CB8AC3E}">
        <p14:creationId xmlns:p14="http://schemas.microsoft.com/office/powerpoint/2010/main" val="16697392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1162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Əməliyyata göstəriş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232" y="998309"/>
            <a:ext cx="10507883" cy="5065033"/>
          </a:xfrm>
        </p:spPr>
        <p:txBody>
          <a:bodyPr>
            <a:normAutofit/>
          </a:bodyPr>
          <a:lstStyle/>
          <a:p>
            <a:pPr algn="just"/>
            <a:r>
              <a:rPr lang="az-Latn-AZ" sz="2400" dirty="0"/>
              <a:t>Həyati təhlükəsi olan PE xəstələrində antikoaqulyasiyadan başqa </a:t>
            </a:r>
            <a:r>
              <a:rPr lang="az-Latn-AZ" sz="2400" dirty="0">
                <a:solidFill>
                  <a:srgbClr val="FF0000"/>
                </a:solidFill>
              </a:rPr>
              <a:t>trombolizis</a:t>
            </a:r>
            <a:r>
              <a:rPr lang="az-Latn-AZ" sz="2400" dirty="0"/>
              <a:t>, </a:t>
            </a:r>
            <a:r>
              <a:rPr lang="az-Latn-AZ" sz="2400" dirty="0">
                <a:solidFill>
                  <a:srgbClr val="FF0000"/>
                </a:solidFill>
              </a:rPr>
              <a:t>aşağı vena kava filtrlərinin </a:t>
            </a:r>
            <a:r>
              <a:rPr lang="az-Latn-AZ" sz="2400" dirty="0"/>
              <a:t>istifadəsi və </a:t>
            </a:r>
            <a:r>
              <a:rPr lang="az-Latn-AZ" sz="2400" dirty="0">
                <a:solidFill>
                  <a:srgbClr val="FF0000"/>
                </a:solidFill>
              </a:rPr>
              <a:t>embolektomiya</a:t>
            </a:r>
            <a:r>
              <a:rPr lang="az-Latn-AZ" sz="2400" dirty="0"/>
              <a:t> kimi, əlavə müalicə metodları tələb oluna bilər</a:t>
            </a:r>
            <a:r>
              <a:rPr lang="az-Latn-AZ" sz="2400" dirty="0">
                <a:solidFill>
                  <a:srgbClr val="C00000"/>
                </a:solidFill>
              </a:rPr>
              <a:t>. 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46" y="2408008"/>
            <a:ext cx="6093998" cy="41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251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Əməliyyata göstəriş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431" y="1052739"/>
            <a:ext cx="6476157" cy="445772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sz="2400" dirty="0"/>
              <a:t>Xüsusi antikoaqulyasiya və ya alternativ müalicə strategiyaları tələb edən seçilmiş xəstə qruplarına aşağıdakılar daxildir:</a:t>
            </a:r>
          </a:p>
          <a:p>
            <a:pPr marL="0" indent="0" algn="just">
              <a:buNone/>
            </a:pPr>
            <a:endParaRPr lang="az-Latn-AZ" sz="2400" dirty="0"/>
          </a:p>
          <a:p>
            <a:pPr lvl="1"/>
            <a:r>
              <a:rPr lang="az-Latn-AZ" dirty="0"/>
              <a:t>Onkoloji xəstələr</a:t>
            </a:r>
          </a:p>
          <a:p>
            <a:pPr lvl="1"/>
            <a:r>
              <a:rPr lang="az-Latn-AZ" dirty="0"/>
              <a:t>Hamilələr</a:t>
            </a:r>
          </a:p>
          <a:p>
            <a:pPr lvl="1"/>
            <a:r>
              <a:rPr lang="az-Latn-AZ" dirty="0"/>
              <a:t>Heparin istifadəsinə bağlı trombositopeniya</a:t>
            </a:r>
          </a:p>
          <a:p>
            <a:pPr lvl="1"/>
            <a:r>
              <a:rPr lang="az-Latn-AZ" dirty="0"/>
              <a:t>Antikoaqulyant istifadəsinə əks göstəriş</a:t>
            </a:r>
          </a:p>
          <a:p>
            <a:pPr lvl="1"/>
            <a:r>
              <a:rPr lang="az-Latn-AZ" dirty="0"/>
              <a:t>Antikoaqulyant istifadəsinə baxmayaraq hemodinamik qeyri-stabil xəstələr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9360" y="1052739"/>
            <a:ext cx="504825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070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Əks-göstəriş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18657"/>
            <a:ext cx="10515600" cy="332490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FF0000"/>
                </a:solidFill>
              </a:rPr>
              <a:t>Konservativ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müalicəyə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tabe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olan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hallarda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əməliyyata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ehtiyac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yoxdur</a:t>
            </a:r>
            <a:r>
              <a:rPr lang="en-US" dirty="0">
                <a:solidFill>
                  <a:srgbClr val="FF0000"/>
                </a:solidFill>
              </a:rPr>
              <a:t>. </a:t>
            </a:r>
            <a:endParaRPr lang="az-Latn-A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0908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 yanaşması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50863" y="1133196"/>
            <a:ext cx="9934109" cy="3807837"/>
            <a:chOff x="450863" y="1133196"/>
            <a:chExt cx="9934109" cy="3807837"/>
          </a:xfrm>
        </p:grpSpPr>
        <p:sp>
          <p:nvSpPr>
            <p:cNvPr id="4" name="Rectangle 3"/>
            <p:cNvSpPr/>
            <p:nvPr/>
          </p:nvSpPr>
          <p:spPr>
            <a:xfrm>
              <a:off x="450863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>
                  <a:solidFill>
                    <a:schemeClr val="bg1"/>
                  </a:solidFill>
                </a:rPr>
                <a:t>Stabiləşdirilmə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269474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>
                  <a:solidFill>
                    <a:schemeClr val="bg1"/>
                  </a:solidFill>
                </a:rPr>
                <a:t>Antikoaqulyant terapiya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8088086" y="1133196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>
                  <a:solidFill>
                    <a:schemeClr val="bg1"/>
                  </a:solidFill>
                </a:rPr>
                <a:t>Trombolizis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8088086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/>
                <a:t>A</a:t>
              </a:r>
              <a:r>
                <a:rPr lang="en-US" sz="2000" dirty="0" err="1"/>
                <a:t>şağı</a:t>
              </a:r>
              <a:r>
                <a:rPr lang="en-US" sz="2000" dirty="0"/>
                <a:t> </a:t>
              </a:r>
              <a:r>
                <a:rPr lang="en-US" sz="2000" dirty="0" err="1"/>
                <a:t>boş</a:t>
              </a:r>
              <a:r>
                <a:rPr lang="en-US" sz="2000" dirty="0"/>
                <a:t> vena </a:t>
              </a:r>
              <a:r>
                <a:rPr lang="en-US" sz="2000" dirty="0" err="1"/>
                <a:t>filtrləri</a:t>
              </a:r>
              <a:r>
                <a:rPr lang="en-US" sz="2000" dirty="0"/>
                <a:t> 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8088086" y="4026633"/>
              <a:ext cx="2296886" cy="914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>
                  <a:solidFill>
                    <a:schemeClr val="bg1"/>
                  </a:solidFill>
                </a:rPr>
                <a:t>Embolektomiya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2926226" y="2800349"/>
              <a:ext cx="1164771" cy="44087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cxnSp>
          <p:nvCxnSpPr>
            <p:cNvPr id="12" name="Elbow Connector 11"/>
            <p:cNvCxnSpPr>
              <a:stCxn id="5" idx="3"/>
              <a:endCxn id="6" idx="1"/>
            </p:cNvCxnSpPr>
            <p:nvPr/>
          </p:nvCxnSpPr>
          <p:spPr>
            <a:xfrm flipV="1">
              <a:off x="6566360" y="1574068"/>
              <a:ext cx="1521726" cy="1446718"/>
            </a:xfrm>
            <a:prstGeom prst="bentConnector3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Elbow Connector 15"/>
            <p:cNvCxnSpPr>
              <a:stCxn id="5" idx="3"/>
              <a:endCxn id="9" idx="1"/>
            </p:cNvCxnSpPr>
            <p:nvPr/>
          </p:nvCxnSpPr>
          <p:spPr>
            <a:xfrm>
              <a:off x="6566360" y="3020786"/>
              <a:ext cx="1521726" cy="1463047"/>
            </a:xfrm>
            <a:prstGeom prst="bentConnector3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>
              <a:cxnSpLocks/>
              <a:stCxn id="5" idx="3"/>
              <a:endCxn id="7" idx="1"/>
            </p:cNvCxnSpPr>
            <p:nvPr/>
          </p:nvCxnSpPr>
          <p:spPr>
            <a:xfrm>
              <a:off x="6566360" y="3020786"/>
              <a:ext cx="1521726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6838518" y="5612796"/>
            <a:ext cx="4379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err="1"/>
              <a:t>Antikoa</a:t>
            </a:r>
            <a:r>
              <a:rPr lang="az-Latn-AZ" b="1" dirty="0"/>
              <a:t>q</a:t>
            </a:r>
            <a:r>
              <a:rPr lang="en-US" b="1" dirty="0" err="1"/>
              <a:t>ulyasiyaya</a:t>
            </a:r>
            <a:r>
              <a:rPr lang="en-US" b="1" dirty="0"/>
              <a:t> </a:t>
            </a:r>
            <a:r>
              <a:rPr lang="en-US" b="1" dirty="0" err="1"/>
              <a:t>əks</a:t>
            </a:r>
            <a:r>
              <a:rPr lang="en-US" b="1" dirty="0"/>
              <a:t> </a:t>
            </a:r>
            <a:r>
              <a:rPr lang="en-US" b="1" dirty="0" err="1"/>
              <a:t>göstəriş</a:t>
            </a:r>
            <a:r>
              <a:rPr lang="en-US" b="1" dirty="0"/>
              <a:t> </a:t>
            </a:r>
            <a:r>
              <a:rPr lang="en-US" b="1" dirty="0" err="1"/>
              <a:t>oluqda</a:t>
            </a:r>
            <a:r>
              <a:rPr lang="en-US" b="1" dirty="0"/>
              <a:t>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ya</a:t>
            </a:r>
            <a:r>
              <a:rPr lang="en-US" b="1" dirty="0"/>
              <a:t>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faydasız</a:t>
            </a:r>
            <a:r>
              <a:rPr lang="en-US" b="1" dirty="0"/>
              <a:t> </a:t>
            </a:r>
            <a:r>
              <a:rPr lang="en-US" b="1" dirty="0" err="1"/>
              <a:t>olduqda</a:t>
            </a:r>
            <a:r>
              <a:rPr lang="en-US" b="1" dirty="0"/>
              <a:t> </a:t>
            </a:r>
            <a:r>
              <a:rPr lang="en-US" b="1" dirty="0" err="1"/>
              <a:t>alternativ</a:t>
            </a:r>
            <a:r>
              <a:rPr lang="en-US" b="1" dirty="0"/>
              <a:t> </a:t>
            </a:r>
            <a:r>
              <a:rPr lang="en-US" b="1" dirty="0" err="1"/>
              <a:t>müalicələr</a:t>
            </a:r>
            <a:r>
              <a:rPr lang="en-US" b="1" dirty="0"/>
              <a:t> </a:t>
            </a:r>
            <a:r>
              <a:rPr lang="en-US" b="1" dirty="0" err="1"/>
              <a:t>kimi</a:t>
            </a:r>
            <a:r>
              <a:rPr lang="en-US" b="1" dirty="0"/>
              <a:t> </a:t>
            </a:r>
            <a:r>
              <a:rPr lang="en-US" b="1" dirty="0" err="1"/>
              <a:t>tətbiq</a:t>
            </a:r>
            <a:r>
              <a:rPr lang="en-US" b="1" dirty="0"/>
              <a:t> </a:t>
            </a:r>
            <a:r>
              <a:rPr lang="en-US" b="1" dirty="0" err="1"/>
              <a:t>edilə</a:t>
            </a:r>
            <a:r>
              <a:rPr lang="en-US" b="1" dirty="0"/>
              <a:t> </a:t>
            </a:r>
            <a:r>
              <a:rPr lang="en-US" b="1" dirty="0" err="1"/>
              <a:t>bilər</a:t>
            </a:r>
            <a:r>
              <a:rPr lang="en-US" b="1" dirty="0"/>
              <a:t>. </a:t>
            </a:r>
            <a:endParaRPr lang="az-Latn-AZ" b="1" dirty="0"/>
          </a:p>
        </p:txBody>
      </p:sp>
      <p:sp>
        <p:nvSpPr>
          <p:cNvPr id="11" name="Левая фигурная скобка 10">
            <a:extLst>
              <a:ext uri="{FF2B5EF4-FFF2-40B4-BE49-F238E27FC236}">
                <a16:creationId xmlns:a16="http://schemas.microsoft.com/office/drawing/2014/main" id="{2EC91503-B29B-3DED-A416-56A8E8262BB5}"/>
              </a:ext>
            </a:extLst>
          </p:cNvPr>
          <p:cNvSpPr/>
          <p:nvPr/>
        </p:nvSpPr>
        <p:spPr>
          <a:xfrm rot="5400000" flipH="1">
            <a:off x="8699396" y="3182981"/>
            <a:ext cx="657726" cy="4201903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681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Proqnoz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8466" y="1309159"/>
            <a:ext cx="10515600" cy="435133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az-Latn-AZ" sz="2400" dirty="0"/>
              <a:t>PE </a:t>
            </a:r>
            <a:r>
              <a:rPr lang="az-Latn-AZ" sz="2400" dirty="0">
                <a:solidFill>
                  <a:srgbClr val="FF0000"/>
                </a:solidFill>
              </a:rPr>
              <a:t>cərrahi xəstələrdə </a:t>
            </a:r>
            <a:r>
              <a:rPr lang="az-Latn-AZ" sz="2400" dirty="0"/>
              <a:t>ölüm hallarının </a:t>
            </a:r>
            <a:r>
              <a:rPr lang="az-Latn-AZ" sz="2400" dirty="0">
                <a:solidFill>
                  <a:srgbClr val="FF0000"/>
                </a:solidFill>
              </a:rPr>
              <a:t>ən çox rast </a:t>
            </a:r>
            <a:r>
              <a:rPr lang="az-Latn-AZ" sz="2400" dirty="0"/>
              <a:t>gəlinən səbəblərindən biridir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sz="24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sz="2400" dirty="0"/>
              <a:t> </a:t>
            </a:r>
            <a:r>
              <a:rPr lang="az-Latn-AZ" sz="2400" u="sng" dirty="0"/>
              <a:t>müalicə olunmadıqda </a:t>
            </a:r>
            <a:r>
              <a:rPr lang="az-Latn-AZ" sz="2400" dirty="0">
                <a:solidFill>
                  <a:srgbClr val="FF0000"/>
                </a:solidFill>
              </a:rPr>
              <a:t>30%</a:t>
            </a:r>
            <a:r>
              <a:rPr lang="az-Latn-AZ" sz="2400" dirty="0"/>
              <a:t> hallarda </a:t>
            </a:r>
            <a:r>
              <a:rPr lang="az-Latn-AZ" sz="2400" dirty="0">
                <a:solidFill>
                  <a:srgbClr val="FF0000"/>
                </a:solidFill>
              </a:rPr>
              <a:t>letallığa</a:t>
            </a:r>
            <a:r>
              <a:rPr lang="az-Latn-AZ" sz="2400" dirty="0"/>
              <a:t> səbəb olur.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sz="24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sz="2400" dirty="0"/>
              <a:t>PE üçün bir çox proqnostik modellər vardır.</a:t>
            </a:r>
          </a:p>
        </p:txBody>
      </p:sp>
    </p:spTree>
    <p:extLst>
      <p:ext uri="{BB962C8B-B14F-4D97-AF65-F5344CB8AC3E}">
        <p14:creationId xmlns:p14="http://schemas.microsoft.com/office/powerpoint/2010/main" val="19696564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Profilaktika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158987"/>
            <a:ext cx="592666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dirty="0"/>
              <a:t>Periferik venaların trombozunun profilaktikası PE önlənməsində mühüm yer tutur. </a:t>
            </a:r>
          </a:p>
          <a:p>
            <a:pPr marL="0" indent="0">
              <a:buNone/>
            </a:pPr>
            <a:r>
              <a:rPr lang="az-Latn-AZ" sz="2400" dirty="0"/>
              <a:t>Əməliyyat keçirmiş xəstələrdə trombozun profilaktikası üçün xəstəxananın protokoluna riayət etmək: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dirty="0"/>
              <a:t>Erkən aktivləşdirmək;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az-Latn-A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dirty="0"/>
              <a:t>Elastik corablar (kompression trikotaj);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az-Latn-A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az-Latn-AZ" dirty="0"/>
              <a:t>Göstərişə görə farmakoloji terapiya.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699362" y="1158987"/>
            <a:ext cx="5135033" cy="3851275"/>
            <a:chOff x="6663267" y="894292"/>
            <a:chExt cx="5135033" cy="385127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63267" y="894292"/>
              <a:ext cx="5135033" cy="3851275"/>
            </a:xfrm>
            <a:prstGeom prst="rect">
              <a:avLst/>
            </a:prstGeom>
            <a:ln>
              <a:solidFill>
                <a:srgbClr val="4C74A8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6925734" y="3683000"/>
              <a:ext cx="1185333" cy="465667"/>
            </a:xfrm>
            <a:prstGeom prst="rect">
              <a:avLst/>
            </a:prstGeom>
            <a:solidFill>
              <a:srgbClr val="4C74A8"/>
            </a:solidFill>
            <a:ln>
              <a:solidFill>
                <a:srgbClr val="4C74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363200" y="3683000"/>
              <a:ext cx="1185333" cy="465667"/>
            </a:xfrm>
            <a:prstGeom prst="rect">
              <a:avLst/>
            </a:prstGeom>
            <a:solidFill>
              <a:srgbClr val="4C74A8"/>
            </a:solidFill>
            <a:ln>
              <a:solidFill>
                <a:srgbClr val="4C74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</p:grpSp>
    </p:spTree>
    <p:extLst>
      <p:ext uri="{BB962C8B-B14F-4D97-AF65-F5344CB8AC3E}">
        <p14:creationId xmlns:p14="http://schemas.microsoft.com/office/powerpoint/2010/main" val="23723827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Skrininq</a:t>
            </a:r>
            <a:r>
              <a:rPr lang="en-US" dirty="0"/>
              <a:t> </a:t>
            </a:r>
            <a:r>
              <a:rPr lang="az-Latn-AZ" dirty="0"/>
              <a:t>və izləmə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4440" y="1055158"/>
            <a:ext cx="5469467" cy="116310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az-Latn-AZ" dirty="0">
                <a:solidFill>
                  <a:srgbClr val="FF0000"/>
                </a:solidFill>
              </a:rPr>
              <a:t>Klinik müayinə</a:t>
            </a:r>
            <a:endParaRPr lang="ru-RU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>
                <a:solidFill>
                  <a:srgbClr val="FF0000"/>
                </a:solidFill>
              </a:rPr>
              <a:t>D-Dimer səviyyəsinin təyini</a:t>
            </a:r>
          </a:p>
        </p:txBody>
      </p:sp>
      <p:sp>
        <p:nvSpPr>
          <p:cNvPr id="4" name="Rectangle 3"/>
          <p:cNvSpPr/>
          <p:nvPr/>
        </p:nvSpPr>
        <p:spPr>
          <a:xfrm>
            <a:off x="618065" y="3119105"/>
            <a:ext cx="107272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000" dirty="0"/>
              <a:t>PE </a:t>
            </a:r>
            <a:r>
              <a:rPr lang="en-US" sz="2000" dirty="0" err="1"/>
              <a:t>izlənilməsi</a:t>
            </a:r>
            <a:r>
              <a:rPr lang="en-US" sz="2000" dirty="0"/>
              <a:t> </a:t>
            </a:r>
            <a:r>
              <a:rPr lang="en-US" sz="2000" dirty="0" err="1"/>
              <a:t>erkən</a:t>
            </a:r>
            <a:r>
              <a:rPr lang="en-US" sz="2000" dirty="0"/>
              <a:t> </a:t>
            </a:r>
            <a:r>
              <a:rPr lang="en-US" sz="2000" dirty="0" err="1"/>
              <a:t>dövrdə</a:t>
            </a:r>
            <a:r>
              <a:rPr lang="en-US" sz="2000" dirty="0"/>
              <a:t> </a:t>
            </a:r>
            <a:r>
              <a:rPr lang="en-US" sz="2000" dirty="0" err="1"/>
              <a:t>reanimasiyada</a:t>
            </a:r>
            <a:r>
              <a:rPr lang="en-US" sz="2000" dirty="0"/>
              <a:t> </a:t>
            </a:r>
            <a:r>
              <a:rPr lang="en-US" sz="2000" dirty="0" err="1"/>
              <a:t>daimi</a:t>
            </a:r>
            <a:r>
              <a:rPr lang="en-US" sz="2000" dirty="0"/>
              <a:t> </a:t>
            </a:r>
            <a:r>
              <a:rPr lang="en-US" sz="2000" dirty="0" err="1"/>
              <a:t>müşahidə</a:t>
            </a:r>
            <a:r>
              <a:rPr lang="en-US" sz="2000" dirty="0"/>
              <a:t> </a:t>
            </a:r>
            <a:r>
              <a:rPr lang="en-US" sz="2000" dirty="0" err="1"/>
              <a:t>altına</a:t>
            </a:r>
            <a:r>
              <a:rPr lang="en-US" sz="2000" dirty="0"/>
              <a:t> </a:t>
            </a:r>
            <a:r>
              <a:rPr lang="en-US" sz="2000" dirty="0" err="1"/>
              <a:t>tutulur</a:t>
            </a:r>
            <a:r>
              <a:rPr lang="en-US" sz="2000" dirty="0"/>
              <a:t>, </a:t>
            </a:r>
            <a:r>
              <a:rPr lang="en-US" sz="2000" dirty="0" err="1"/>
              <a:t>ağciyər</a:t>
            </a:r>
            <a:r>
              <a:rPr lang="en-US" sz="2000" dirty="0"/>
              <a:t>, </a:t>
            </a:r>
            <a:r>
              <a:rPr lang="en-US" sz="2000" dirty="0" err="1"/>
              <a:t>hemodinamika</a:t>
            </a:r>
            <a:r>
              <a:rPr lang="en-US" sz="2000" dirty="0"/>
              <a:t>, </a:t>
            </a:r>
            <a:r>
              <a:rPr lang="en-US" sz="2000" dirty="0" err="1"/>
              <a:t>koaqulyasiya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tormboz-fibrinoliz</a:t>
            </a:r>
            <a:r>
              <a:rPr lang="en-US" sz="2000" dirty="0"/>
              <a:t> (D-dimer) </a:t>
            </a:r>
            <a:r>
              <a:rPr lang="en-US" sz="2000" dirty="0" err="1"/>
              <a:t>izlənilir</a:t>
            </a:r>
            <a:r>
              <a:rPr lang="en-US" sz="2000" dirty="0"/>
              <a:t>.</a:t>
            </a:r>
            <a:endParaRPr lang="az-Latn-AZ" sz="20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000" dirty="0" err="1"/>
              <a:t>Gec</a:t>
            </a:r>
            <a:r>
              <a:rPr lang="en-US" sz="2000" dirty="0"/>
              <a:t> </a:t>
            </a:r>
            <a:r>
              <a:rPr lang="en-US" sz="2000" dirty="0" err="1"/>
              <a:t>mərhələdə</a:t>
            </a:r>
            <a:r>
              <a:rPr lang="en-US" sz="2000" dirty="0"/>
              <a:t> </a:t>
            </a:r>
            <a:r>
              <a:rPr lang="en-US" sz="2000" dirty="0" err="1"/>
              <a:t>isə</a:t>
            </a:r>
            <a:r>
              <a:rPr lang="en-US" sz="2000" dirty="0"/>
              <a:t> </a:t>
            </a:r>
            <a:r>
              <a:rPr lang="en-US" sz="2000" dirty="0" err="1"/>
              <a:t>pulmonar</a:t>
            </a:r>
            <a:r>
              <a:rPr lang="en-US" sz="2000" dirty="0"/>
              <a:t> </a:t>
            </a:r>
            <a:r>
              <a:rPr lang="en-US" sz="2000" dirty="0" err="1"/>
              <a:t>təzyiq</a:t>
            </a:r>
            <a:r>
              <a:rPr lang="en-US" sz="2000" dirty="0"/>
              <a:t>, </a:t>
            </a:r>
            <a:r>
              <a:rPr lang="en-US" sz="2000" dirty="0" err="1"/>
              <a:t>sağ</a:t>
            </a:r>
            <a:r>
              <a:rPr lang="en-US" sz="2000" dirty="0"/>
              <a:t> </a:t>
            </a:r>
            <a:r>
              <a:rPr lang="en-US" sz="2000" dirty="0" err="1"/>
              <a:t>mədəcik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ağciyər</a:t>
            </a:r>
            <a:r>
              <a:rPr lang="en-US" sz="2000" dirty="0"/>
              <a:t> </a:t>
            </a:r>
            <a:r>
              <a:rPr lang="en-US" sz="2000" dirty="0" err="1"/>
              <a:t>parenximası</a:t>
            </a:r>
            <a:r>
              <a:rPr lang="en-US" sz="2000" dirty="0"/>
              <a:t> </a:t>
            </a:r>
            <a:r>
              <a:rPr lang="en-US" sz="2000" dirty="0" err="1"/>
              <a:t>izlənilir</a:t>
            </a:r>
            <a:r>
              <a:rPr 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42401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Reabilitasiya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467" y="1512358"/>
            <a:ext cx="10515600" cy="99377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az-Latn-AZ" sz="3200" b="1" dirty="0"/>
              <a:t>Xüsusi profilaktika proqramı yoxdur</a:t>
            </a:r>
          </a:p>
        </p:txBody>
      </p:sp>
    </p:spTree>
    <p:extLst>
      <p:ext uri="{BB962C8B-B14F-4D97-AF65-F5344CB8AC3E}">
        <p14:creationId xmlns:p14="http://schemas.microsoft.com/office/powerpoint/2010/main" val="2328182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9415" y="2588199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az-Latn-AZ" sz="4000" dirty="0"/>
              <a:t>Diqqətinizə görə təşəkkürlər</a:t>
            </a:r>
            <a:r>
              <a:rPr lang="ru-RU" sz="4000" dirty="0"/>
              <a:t>!</a:t>
            </a:r>
            <a:endParaRPr lang="az-Latn-AZ" sz="4000" dirty="0"/>
          </a:p>
        </p:txBody>
      </p:sp>
    </p:spTree>
    <p:extLst>
      <p:ext uri="{BB962C8B-B14F-4D97-AF65-F5344CB8AC3E}">
        <p14:creationId xmlns:p14="http://schemas.microsoft.com/office/powerpoint/2010/main" val="157378211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1734D7E5-2383-4430-85FA-C3E8F4A68DF0}" vid="{98D89718-3373-4742-B9D0-CBB7E7A5EB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10397</TotalTime>
  <Words>963</Words>
  <Application>Microsoft Office PowerPoint</Application>
  <PresentationFormat>Широкоэкранный</PresentationFormat>
  <Paragraphs>182</Paragraphs>
  <Slides>31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Wingdings</vt:lpstr>
      <vt:lpstr>Theme1</vt:lpstr>
      <vt:lpstr>Kəskin pulmonar emboliya</vt:lpstr>
      <vt:lpstr>Tərifi</vt:lpstr>
      <vt:lpstr>Epidemiologiyası</vt:lpstr>
      <vt:lpstr>Təsnifat</vt:lpstr>
      <vt:lpstr>Səbəblər və risk faktorları</vt:lpstr>
      <vt:lpstr>Patogenez</vt:lpstr>
      <vt:lpstr>Презентация PowerPoint</vt:lpstr>
      <vt:lpstr>Xarakter xüsusiyyətləri</vt:lpstr>
      <vt:lpstr>Gedişi</vt:lpstr>
      <vt:lpstr>Gedişi</vt:lpstr>
      <vt:lpstr>Ağırlaşmalar</vt:lpstr>
      <vt:lpstr>Klinik müayinə</vt:lpstr>
      <vt:lpstr>Laborator diaqnostika</vt:lpstr>
      <vt:lpstr>İnstrumental müayinələr</vt:lpstr>
      <vt:lpstr>Diaqnostik yanaşma prinsipi</vt:lpstr>
      <vt:lpstr>Şübhə</vt:lpstr>
      <vt:lpstr>Diaqnozun dəqiqləşdirilməsi</vt:lpstr>
      <vt:lpstr>Differensial diaqnostika</vt:lpstr>
      <vt:lpstr>İnkarı</vt:lpstr>
      <vt:lpstr>Səbəbin təyini</vt:lpstr>
      <vt:lpstr>Müalicə prinsipləri</vt:lpstr>
      <vt:lpstr>Müalicə</vt:lpstr>
      <vt:lpstr>Əməliyyata göstəriş</vt:lpstr>
      <vt:lpstr>Əməliyyata göstəriş</vt:lpstr>
      <vt:lpstr>Əks-göstəriş</vt:lpstr>
      <vt:lpstr>Müalicə yanaşması</vt:lpstr>
      <vt:lpstr>Proqnoz</vt:lpstr>
      <vt:lpstr>Profilaktika</vt:lpstr>
      <vt:lpstr>Skrininq və izləmə</vt:lpstr>
      <vt:lpstr>Reabilitasiya</vt:lpstr>
      <vt:lpstr>Diqqətinizə görə təşəkkürlər!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Острая легочная эмболия</dc:title>
  <dc:creator>Lenovo</dc:creator>
  <cp:lastModifiedBy>Shukufa Musayeva</cp:lastModifiedBy>
  <cp:revision>35</cp:revision>
  <dcterms:created xsi:type="dcterms:W3CDTF">2023-09-19T07:32:28Z</dcterms:created>
  <dcterms:modified xsi:type="dcterms:W3CDTF">2023-12-04T08:23:49Z</dcterms:modified>
</cp:coreProperties>
</file>