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3"/>
  </p:notesMasterIdLst>
  <p:sldIdLst>
    <p:sldId id="256" r:id="rId2"/>
    <p:sldId id="257" r:id="rId3"/>
    <p:sldId id="258" r:id="rId4"/>
    <p:sldId id="259" r:id="rId5"/>
    <p:sldId id="260" r:id="rId6"/>
    <p:sldId id="261" r:id="rId7"/>
    <p:sldId id="267" r:id="rId8"/>
    <p:sldId id="262" r:id="rId9"/>
    <p:sldId id="263" r:id="rId10"/>
    <p:sldId id="264" r:id="rId11"/>
    <p:sldId id="265" r:id="rId12"/>
    <p:sldId id="266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80" r:id="rId25"/>
    <p:sldId id="279" r:id="rId26"/>
    <p:sldId id="281" r:id="rId27"/>
    <p:sldId id="282" r:id="rId28"/>
    <p:sldId id="283" r:id="rId29"/>
    <p:sldId id="284" r:id="rId30"/>
    <p:sldId id="285" r:id="rId31"/>
    <p:sldId id="287" r:id="rId32"/>
  </p:sldIdLst>
  <p:sldSz cx="12192000" cy="6858000"/>
  <p:notesSz cx="6858000" cy="9144000"/>
  <p:defaultTextStyle>
    <a:defPPr>
      <a:defRPr lang="az-Latn-A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C74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354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az-Latn-A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D2F175-0B03-46E0-948D-2F4E01053A94}" type="datetimeFigureOut">
              <a:rPr lang="az-Latn-AZ" smtClean="0"/>
              <a:t>04.12.2023</a:t>
            </a:fld>
            <a:endParaRPr lang="az-Latn-A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az-Latn-A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z-Latn-A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az-Latn-A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45C9B2-757D-4ABA-8689-63DD3C574564}" type="slidenum">
              <a:rPr lang="az-Latn-AZ" smtClean="0"/>
              <a:t>‹#›</a:t>
            </a:fld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496730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z-Latn-A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45C9B2-757D-4ABA-8689-63DD3C574564}" type="slidenum">
              <a:rPr lang="az-Latn-AZ" smtClean="0"/>
              <a:t>10</a:t>
            </a:fld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6906968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z-Latn-A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45C9B2-757D-4ABA-8689-63DD3C574564}" type="slidenum">
              <a:rPr lang="az-Latn-AZ" smtClean="0"/>
              <a:t>29</a:t>
            </a:fld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9619333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2628755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2539301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967798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7116163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5662951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15651218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11976333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41086313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0240049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4161706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10934576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88E06945-3514-429C-A89B-001EA2E672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904445" y="6542708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1293514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az-Latn-AZ" dirty="0"/>
              <a:t>Acute pulmonary embolism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az-Latn-AZ" dirty="0"/>
              <a:t>Dr. Musayeva Shukufa</a:t>
            </a:r>
          </a:p>
          <a:p>
            <a:r>
              <a:rPr lang="az-Latn-AZ" dirty="0"/>
              <a:t>Department of 1st Surgical Diseases</a:t>
            </a:r>
          </a:p>
        </p:txBody>
      </p:sp>
    </p:spTree>
    <p:extLst>
      <p:ext uri="{BB962C8B-B14F-4D97-AF65-F5344CB8AC3E}">
        <p14:creationId xmlns:p14="http://schemas.microsoft.com/office/powerpoint/2010/main" val="32619148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9185" t="25805" r="9777" b="8337"/>
          <a:stretch/>
        </p:blipFill>
        <p:spPr>
          <a:xfrm>
            <a:off x="1464732" y="2616200"/>
            <a:ext cx="9279467" cy="395393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7749" y="0"/>
            <a:ext cx="6082984" cy="550333"/>
          </a:xfrm>
        </p:spPr>
        <p:txBody>
          <a:bodyPr/>
          <a:lstStyle/>
          <a:p>
            <a:r>
              <a:rPr lang="az-Latn-AZ" dirty="0"/>
              <a:t>Definition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3200" y="682627"/>
            <a:ext cx="11802533" cy="3042706"/>
          </a:xfrm>
        </p:spPr>
        <p:txBody>
          <a:bodyPr/>
          <a:lstStyle/>
          <a:p>
            <a:pPr marL="0" indent="0" algn="just">
              <a:buNone/>
            </a:pPr>
            <a:r>
              <a:rPr lang="en-US" b="1" i="1" dirty="0"/>
              <a:t>Pulmonary embolism  is a blockage of </a:t>
            </a:r>
            <a:r>
              <a:rPr lang="az-Latn-AZ" b="1" i="1" dirty="0"/>
              <a:t>a p</a:t>
            </a:r>
            <a:r>
              <a:rPr lang="en-US" b="1" i="1" dirty="0" err="1"/>
              <a:t>ulmonary</a:t>
            </a:r>
            <a:r>
              <a:rPr lang="en-US" b="1" i="1" dirty="0"/>
              <a:t> artery or its branches by a substance (such as a  thrombus, tumor, air and  fat embolism) that has moved from elsewhere in the body through the bloodstream. In the literature, it is also called pulmonary  artery embolism (PE) or pulmonary thromboembolism (PTE). </a:t>
            </a:r>
            <a:endParaRPr lang="az-Latn-AZ" dirty="0"/>
          </a:p>
        </p:txBody>
      </p:sp>
    </p:spTree>
    <p:extLst>
      <p:ext uri="{BB962C8B-B14F-4D97-AF65-F5344CB8AC3E}">
        <p14:creationId xmlns:p14="http://schemas.microsoft.com/office/powerpoint/2010/main" val="29281090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Epidemiology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5600" y="1216025"/>
            <a:ext cx="11125200" cy="4351338"/>
          </a:xfrm>
        </p:spPr>
        <p:txBody>
          <a:bodyPr/>
          <a:lstStyle/>
          <a:p>
            <a:pPr algn="just">
              <a:buFont typeface="Wingdings" panose="05000000000000000000" pitchFamily="2" charset="2"/>
              <a:buChar char="ü"/>
            </a:pPr>
            <a:r>
              <a:rPr lang="en-US" dirty="0"/>
              <a:t>The overall incidence is higher in males compared with females (56 vs. 48 per 100,000 respectively).</a:t>
            </a:r>
            <a:endParaRPr lang="az-Latn-AZ" dirty="0"/>
          </a:p>
          <a:p>
            <a:pPr algn="just">
              <a:buFont typeface="Wingdings" panose="05000000000000000000" pitchFamily="2" charset="2"/>
              <a:buChar char="ü"/>
            </a:pPr>
            <a:endParaRPr lang="en-US" dirty="0"/>
          </a:p>
          <a:p>
            <a:pPr algn="just">
              <a:buFont typeface="Wingdings" panose="05000000000000000000" pitchFamily="2" charset="2"/>
              <a:buChar char="ü"/>
            </a:pPr>
            <a:r>
              <a:rPr lang="en-US" dirty="0"/>
              <a:t>It is one of the most common causes of death in surgical patients.</a:t>
            </a:r>
          </a:p>
          <a:p>
            <a:pPr algn="just">
              <a:buFont typeface="Wingdings" panose="05000000000000000000" pitchFamily="2" charset="2"/>
              <a:buChar char="ü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5709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Classification</a:t>
            </a:r>
          </a:p>
        </p:txBody>
      </p:sp>
      <p:sp>
        <p:nvSpPr>
          <p:cNvPr id="4" name="Rectangle 3"/>
          <p:cNvSpPr/>
          <p:nvPr/>
        </p:nvSpPr>
        <p:spPr>
          <a:xfrm>
            <a:off x="431801" y="916347"/>
            <a:ext cx="2641600" cy="5605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According to the duration to symptom onset</a:t>
            </a:r>
            <a:endParaRPr lang="az-Latn-AZ" dirty="0"/>
          </a:p>
        </p:txBody>
      </p:sp>
      <p:sp>
        <p:nvSpPr>
          <p:cNvPr id="5" name="Rectangle 4"/>
          <p:cNvSpPr/>
          <p:nvPr/>
        </p:nvSpPr>
        <p:spPr>
          <a:xfrm>
            <a:off x="431801" y="2274678"/>
            <a:ext cx="2641600" cy="5291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According to the hemodinamics</a:t>
            </a:r>
          </a:p>
        </p:txBody>
      </p:sp>
      <p:sp>
        <p:nvSpPr>
          <p:cNvPr id="6" name="Rectangle 5"/>
          <p:cNvSpPr/>
          <p:nvPr/>
        </p:nvSpPr>
        <p:spPr>
          <a:xfrm>
            <a:off x="431801" y="3366872"/>
            <a:ext cx="2641600" cy="58705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According to symptoms</a:t>
            </a:r>
          </a:p>
        </p:txBody>
      </p:sp>
      <p:sp>
        <p:nvSpPr>
          <p:cNvPr id="7" name="Rectangle 6"/>
          <p:cNvSpPr/>
          <p:nvPr/>
        </p:nvSpPr>
        <p:spPr>
          <a:xfrm>
            <a:off x="431801" y="4885265"/>
            <a:ext cx="2641600" cy="5672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According to the location of the blockage</a:t>
            </a:r>
            <a:endParaRPr lang="az-Latn-AZ" dirty="0"/>
          </a:p>
        </p:txBody>
      </p:sp>
      <p:sp>
        <p:nvSpPr>
          <p:cNvPr id="8" name="TextBox 7"/>
          <p:cNvSpPr txBox="1"/>
          <p:nvPr/>
        </p:nvSpPr>
        <p:spPr>
          <a:xfrm>
            <a:off x="4639729" y="689344"/>
            <a:ext cx="6333066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az-Latn-AZ" b="1" i="1" dirty="0"/>
              <a:t>Acute</a:t>
            </a:r>
            <a:r>
              <a:rPr lang="ru-RU" dirty="0"/>
              <a:t> – </a:t>
            </a:r>
            <a:r>
              <a:rPr lang="en-US" dirty="0"/>
              <a:t>clinical signs appear immediately after occlusion</a:t>
            </a:r>
            <a:endParaRPr lang="az-Latn-AZ" dirty="0"/>
          </a:p>
        </p:txBody>
      </p:sp>
      <p:sp>
        <p:nvSpPr>
          <p:cNvPr id="9" name="TextBox 8"/>
          <p:cNvSpPr txBox="1"/>
          <p:nvPr/>
        </p:nvSpPr>
        <p:spPr>
          <a:xfrm>
            <a:off x="4639729" y="1070002"/>
            <a:ext cx="6544733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az-Latn-AZ" b="1" i="1" dirty="0"/>
              <a:t>Subacute</a:t>
            </a:r>
            <a:r>
              <a:rPr lang="ru-RU" dirty="0"/>
              <a:t> – </a:t>
            </a:r>
            <a:r>
              <a:rPr lang="en-US" dirty="0"/>
              <a:t>clinical signs appear days or weeks after embolism</a:t>
            </a:r>
            <a:endParaRPr lang="az-Latn-AZ" dirty="0"/>
          </a:p>
        </p:txBody>
      </p:sp>
      <p:sp>
        <p:nvSpPr>
          <p:cNvPr id="10" name="TextBox 9"/>
          <p:cNvSpPr txBox="1"/>
          <p:nvPr/>
        </p:nvSpPr>
        <p:spPr>
          <a:xfrm>
            <a:off x="4639729" y="1430867"/>
            <a:ext cx="6680200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az-Latn-AZ" b="1" i="1" dirty="0"/>
              <a:t>Chronic</a:t>
            </a:r>
            <a:r>
              <a:rPr lang="ru-RU" b="1" i="1" dirty="0"/>
              <a:t> </a:t>
            </a:r>
            <a:r>
              <a:rPr lang="ru-RU" dirty="0"/>
              <a:t>–</a:t>
            </a:r>
            <a:r>
              <a:rPr lang="en-US" dirty="0"/>
              <a:t> symptoms slowly develop over many years</a:t>
            </a:r>
            <a:endParaRPr lang="az-Latn-AZ" dirty="0"/>
          </a:p>
        </p:txBody>
      </p:sp>
      <p:cxnSp>
        <p:nvCxnSpPr>
          <p:cNvPr id="12" name="Straight Arrow Connector 11"/>
          <p:cNvCxnSpPr>
            <a:cxnSpLocks/>
            <a:stCxn id="4" idx="3"/>
            <a:endCxn id="8" idx="1"/>
          </p:cNvCxnSpPr>
          <p:nvPr/>
        </p:nvCxnSpPr>
        <p:spPr>
          <a:xfrm flipV="1">
            <a:off x="3073401" y="874010"/>
            <a:ext cx="1566328" cy="32262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cxnSpLocks/>
            <a:stCxn id="4" idx="3"/>
            <a:endCxn id="9" idx="1"/>
          </p:cNvCxnSpPr>
          <p:nvPr/>
        </p:nvCxnSpPr>
        <p:spPr>
          <a:xfrm>
            <a:off x="3073401" y="1196633"/>
            <a:ext cx="1566328" cy="5803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cxnSpLocks/>
            <a:stCxn id="4" idx="3"/>
            <a:endCxn id="10" idx="1"/>
          </p:cNvCxnSpPr>
          <p:nvPr/>
        </p:nvCxnSpPr>
        <p:spPr>
          <a:xfrm>
            <a:off x="3073401" y="1196633"/>
            <a:ext cx="1566328" cy="41890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9" name="Rectangle 28"/>
          <p:cNvSpPr/>
          <p:nvPr/>
        </p:nvSpPr>
        <p:spPr>
          <a:xfrm>
            <a:off x="4638407" y="2156970"/>
            <a:ext cx="1972528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az-Latn-AZ" b="1" i="1" dirty="0"/>
              <a:t>Stab</a:t>
            </a:r>
            <a:r>
              <a:rPr lang="en-US" b="1" i="1" dirty="0"/>
              <a:t>le</a:t>
            </a:r>
            <a:r>
              <a:rPr lang="ru-RU" b="1" i="1" dirty="0"/>
              <a:t> </a:t>
            </a:r>
            <a:r>
              <a:rPr lang="ru-RU" dirty="0"/>
              <a:t>– </a:t>
            </a:r>
            <a:r>
              <a:rPr lang="az-Latn-AZ" dirty="0"/>
              <a:t>normal </a:t>
            </a:r>
            <a:r>
              <a:rPr lang="en-US" dirty="0"/>
              <a:t>BP</a:t>
            </a:r>
            <a:endParaRPr lang="az-Latn-AZ" dirty="0"/>
          </a:p>
        </p:txBody>
      </p:sp>
      <p:sp>
        <p:nvSpPr>
          <p:cNvPr id="30" name="Rectangle 29"/>
          <p:cNvSpPr/>
          <p:nvPr/>
        </p:nvSpPr>
        <p:spPr>
          <a:xfrm>
            <a:off x="4638407" y="2590063"/>
            <a:ext cx="5320431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en-US" b="1" i="1" dirty="0"/>
              <a:t>Unstable</a:t>
            </a:r>
            <a:r>
              <a:rPr lang="ru-RU" b="1" i="1" dirty="0"/>
              <a:t> </a:t>
            </a:r>
            <a:r>
              <a:rPr lang="ru-RU" dirty="0"/>
              <a:t>– </a:t>
            </a:r>
            <a:r>
              <a:rPr lang="en-US" dirty="0"/>
              <a:t>hypotension(SBP &lt;90 mmHg) &gt;15 minutes</a:t>
            </a:r>
            <a:endParaRPr lang="az-Latn-AZ" dirty="0"/>
          </a:p>
        </p:txBody>
      </p:sp>
      <p:cxnSp>
        <p:nvCxnSpPr>
          <p:cNvPr id="32" name="Straight Arrow Connector 31"/>
          <p:cNvCxnSpPr>
            <a:stCxn id="5" idx="3"/>
            <a:endCxn id="29" idx="1"/>
          </p:cNvCxnSpPr>
          <p:nvPr/>
        </p:nvCxnSpPr>
        <p:spPr>
          <a:xfrm flipV="1">
            <a:off x="3073401" y="2341636"/>
            <a:ext cx="1565006" cy="19762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>
            <a:stCxn id="5" idx="3"/>
            <a:endCxn id="30" idx="1"/>
          </p:cNvCxnSpPr>
          <p:nvPr/>
        </p:nvCxnSpPr>
        <p:spPr>
          <a:xfrm>
            <a:off x="3073401" y="2539262"/>
            <a:ext cx="1565006" cy="23546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4574859" y="3248732"/>
            <a:ext cx="2236523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az-Latn-AZ" b="1" dirty="0"/>
              <a:t>S</a:t>
            </a:r>
            <a:r>
              <a:rPr lang="en-US" b="1" dirty="0"/>
              <a:t>y</a:t>
            </a:r>
            <a:r>
              <a:rPr lang="az-Latn-AZ" b="1" dirty="0"/>
              <a:t>mptomati</a:t>
            </a:r>
            <a:r>
              <a:rPr lang="en-US" b="1" dirty="0"/>
              <a:t>c</a:t>
            </a:r>
            <a:r>
              <a:rPr lang="ru-RU" b="1" dirty="0"/>
              <a:t> </a:t>
            </a:r>
            <a:endParaRPr lang="az-Latn-AZ" b="1" dirty="0"/>
          </a:p>
        </p:txBody>
      </p:sp>
      <p:sp>
        <p:nvSpPr>
          <p:cNvPr id="39" name="TextBox 38"/>
          <p:cNvSpPr txBox="1"/>
          <p:nvPr/>
        </p:nvSpPr>
        <p:spPr>
          <a:xfrm>
            <a:off x="4570670" y="3668866"/>
            <a:ext cx="2109428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az-Latn-AZ" b="1" dirty="0"/>
              <a:t>As</a:t>
            </a:r>
            <a:r>
              <a:rPr lang="en-US" b="1" dirty="0"/>
              <a:t>y</a:t>
            </a:r>
            <a:r>
              <a:rPr lang="az-Latn-AZ" b="1" dirty="0"/>
              <a:t>mptomati</a:t>
            </a:r>
            <a:r>
              <a:rPr lang="en-US" b="1" dirty="0"/>
              <a:t>c</a:t>
            </a:r>
            <a:endParaRPr lang="az-Latn-AZ" b="1" dirty="0"/>
          </a:p>
        </p:txBody>
      </p:sp>
      <p:cxnSp>
        <p:nvCxnSpPr>
          <p:cNvPr id="41" name="Straight Arrow Connector 40"/>
          <p:cNvCxnSpPr>
            <a:stCxn id="6" idx="3"/>
            <a:endCxn id="38" idx="1"/>
          </p:cNvCxnSpPr>
          <p:nvPr/>
        </p:nvCxnSpPr>
        <p:spPr>
          <a:xfrm flipV="1">
            <a:off x="3073401" y="3433398"/>
            <a:ext cx="1501458" cy="22700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>
            <a:stCxn id="6" idx="3"/>
            <a:endCxn id="39" idx="1"/>
          </p:cNvCxnSpPr>
          <p:nvPr/>
        </p:nvCxnSpPr>
        <p:spPr>
          <a:xfrm>
            <a:off x="3073401" y="3660400"/>
            <a:ext cx="1497269" cy="19313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51" name="Rectangle 50"/>
          <p:cNvSpPr/>
          <p:nvPr/>
        </p:nvSpPr>
        <p:spPr>
          <a:xfrm>
            <a:off x="4636178" y="4322860"/>
            <a:ext cx="2023533" cy="37555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b="1" dirty="0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Saddle</a:t>
            </a:r>
            <a:endParaRPr lang="en-US" b="1" dirty="0">
              <a:solidFill>
                <a:srgbClr val="202124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4636178" y="4769611"/>
            <a:ext cx="893539" cy="37555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az-Latn-AZ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Lobar</a:t>
            </a:r>
          </a:p>
        </p:txBody>
      </p:sp>
      <p:sp>
        <p:nvSpPr>
          <p:cNvPr id="53" name="Rectangle 52"/>
          <p:cNvSpPr/>
          <p:nvPr/>
        </p:nvSpPr>
        <p:spPr>
          <a:xfrm>
            <a:off x="4636179" y="5209109"/>
            <a:ext cx="1443868" cy="37555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az-Latn-AZ" b="1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US" b="1" dirty="0" err="1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egmental</a:t>
            </a:r>
            <a:endParaRPr lang="az-Latn-AZ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4638406" y="5647392"/>
            <a:ext cx="1527278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az-Latn-AZ" b="1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Subse</a:t>
            </a:r>
            <a:r>
              <a:rPr lang="en-US" b="1" dirty="0" err="1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gmental</a:t>
            </a:r>
            <a:endParaRPr lang="az-Latn-AZ" b="1" dirty="0"/>
          </a:p>
        </p:txBody>
      </p:sp>
      <p:cxnSp>
        <p:nvCxnSpPr>
          <p:cNvPr id="56" name="Straight Arrow Connector 55"/>
          <p:cNvCxnSpPr>
            <a:stCxn id="7" idx="3"/>
            <a:endCxn id="51" idx="1"/>
          </p:cNvCxnSpPr>
          <p:nvPr/>
        </p:nvCxnSpPr>
        <p:spPr>
          <a:xfrm flipV="1">
            <a:off x="3073401" y="4510636"/>
            <a:ext cx="1562777" cy="65826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7" name="Straight Arrow Connector 56"/>
          <p:cNvCxnSpPr>
            <a:cxnSpLocks/>
            <a:stCxn id="7" idx="3"/>
            <a:endCxn id="52" idx="1"/>
          </p:cNvCxnSpPr>
          <p:nvPr/>
        </p:nvCxnSpPr>
        <p:spPr>
          <a:xfrm flipV="1">
            <a:off x="3073401" y="4957387"/>
            <a:ext cx="1562777" cy="21151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0" name="Straight Arrow Connector 59"/>
          <p:cNvCxnSpPr>
            <a:cxnSpLocks/>
            <a:stCxn id="7" idx="3"/>
            <a:endCxn id="53" idx="1"/>
          </p:cNvCxnSpPr>
          <p:nvPr/>
        </p:nvCxnSpPr>
        <p:spPr>
          <a:xfrm>
            <a:off x="3073401" y="5168899"/>
            <a:ext cx="1562778" cy="22798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3" name="Straight Arrow Connector 62"/>
          <p:cNvCxnSpPr>
            <a:stCxn id="7" idx="3"/>
            <a:endCxn id="54" idx="1"/>
          </p:cNvCxnSpPr>
          <p:nvPr/>
        </p:nvCxnSpPr>
        <p:spPr>
          <a:xfrm>
            <a:off x="3073401" y="5168899"/>
            <a:ext cx="1565005" cy="663159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502837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7749" y="0"/>
            <a:ext cx="5862851" cy="575733"/>
          </a:xfrm>
        </p:spPr>
        <p:txBody>
          <a:bodyPr/>
          <a:lstStyle/>
          <a:p>
            <a:r>
              <a:rPr lang="en-US" dirty="0"/>
              <a:t>C</a:t>
            </a:r>
            <a:r>
              <a:rPr lang="az-Latn-AZ" dirty="0"/>
              <a:t>auses and risk factors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7601" y="753892"/>
            <a:ext cx="11805523" cy="5704444"/>
          </a:xfrm>
        </p:spPr>
        <p:txBody>
          <a:bodyPr>
            <a:normAutofit/>
          </a:bodyPr>
          <a:lstStyle/>
          <a:p>
            <a:pPr algn="just"/>
            <a:r>
              <a:rPr lang="en-US" sz="2400" b="1" dirty="0">
                <a:solidFill>
                  <a:srgbClr val="FF0000"/>
                </a:solidFill>
              </a:rPr>
              <a:t>The most common cause of PE is venous thromboembolism. </a:t>
            </a:r>
            <a:endParaRPr lang="az-Latn-AZ" sz="2400" dirty="0"/>
          </a:p>
          <a:p>
            <a:pPr algn="just"/>
            <a:r>
              <a:rPr lang="en-US" sz="2400" dirty="0"/>
              <a:t>The main etiological factors of PE </a:t>
            </a:r>
            <a:r>
              <a:rPr lang="ru-RU" sz="2400" dirty="0"/>
              <a:t>:</a:t>
            </a:r>
            <a:r>
              <a:rPr lang="az-Latn-AZ" sz="2400" dirty="0"/>
              <a:t> </a:t>
            </a:r>
          </a:p>
          <a:p>
            <a:pPr algn="just"/>
            <a:endParaRPr lang="az-Latn-AZ" sz="2400" dirty="0"/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en-US" dirty="0"/>
              <a:t>F</a:t>
            </a:r>
            <a:r>
              <a:rPr lang="az-Latn-AZ" dirty="0"/>
              <a:t>actors that contribute to </a:t>
            </a:r>
            <a:r>
              <a:rPr lang="en-US" dirty="0"/>
              <a:t>venous thrombosis and thromboembolism (thrombophilia, venostasis, and vascular damage). </a:t>
            </a:r>
            <a:r>
              <a:rPr lang="az-Latn-AZ" dirty="0"/>
              <a:t> 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en-US" dirty="0"/>
              <a:t>The most common sites of thrombus are the proximal veins of the lower extremities (iliac, femoral, and popliteal), the inferior vena cava and its branches.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1577" y="3606114"/>
            <a:ext cx="4911547" cy="29469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839383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7749" y="0"/>
            <a:ext cx="5862851" cy="558800"/>
          </a:xfrm>
        </p:spPr>
        <p:txBody>
          <a:bodyPr/>
          <a:lstStyle/>
          <a:p>
            <a:r>
              <a:rPr lang="az-Latn-AZ" dirty="0"/>
              <a:t>Pat</a:t>
            </a:r>
            <a:r>
              <a:rPr lang="en-US" dirty="0"/>
              <a:t>h</a:t>
            </a:r>
            <a:r>
              <a:rPr lang="az-Latn-AZ" dirty="0"/>
              <a:t>ogene</a:t>
            </a:r>
            <a:r>
              <a:rPr lang="en-US" dirty="0"/>
              <a:t>sis</a:t>
            </a:r>
            <a:endParaRPr lang="az-Latn-A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6334" y="1114426"/>
            <a:ext cx="3911600" cy="48577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/>
              <a:t>Peripheral thrombosis</a:t>
            </a:r>
            <a:endParaRPr lang="az-Latn-AZ" sz="2400" dirty="0"/>
          </a:p>
        </p:txBody>
      </p:sp>
      <p:sp>
        <p:nvSpPr>
          <p:cNvPr id="4" name="Right Arrow 3"/>
          <p:cNvSpPr/>
          <p:nvPr/>
        </p:nvSpPr>
        <p:spPr>
          <a:xfrm>
            <a:off x="4309534" y="1114426"/>
            <a:ext cx="1312334" cy="485774"/>
          </a:xfrm>
          <a:prstGeom prst="rightArrow">
            <a:avLst>
              <a:gd name="adj1" fmla="val 36486"/>
              <a:gd name="adj2" fmla="val 10540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z-Latn-AZ"/>
          </a:p>
        </p:txBody>
      </p:sp>
      <p:sp>
        <p:nvSpPr>
          <p:cNvPr id="5" name="TextBox 4"/>
          <p:cNvSpPr txBox="1"/>
          <p:nvPr/>
        </p:nvSpPr>
        <p:spPr>
          <a:xfrm>
            <a:off x="5723468" y="1114426"/>
            <a:ext cx="5892799" cy="120032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en-US" sz="2400" dirty="0"/>
              <a:t>Rupture of thrombus (embolus) and completely or partial blockage of pulmonary arteries</a:t>
            </a:r>
            <a:endParaRPr lang="az-Latn-AZ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296333" y="3323600"/>
            <a:ext cx="5808133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az-Latn-AZ" sz="2400" dirty="0"/>
              <a:t>Pulmonary and hemodynamic changes</a:t>
            </a:r>
          </a:p>
        </p:txBody>
      </p:sp>
      <p:sp>
        <p:nvSpPr>
          <p:cNvPr id="8" name="Rectangle 7"/>
          <p:cNvSpPr/>
          <p:nvPr/>
        </p:nvSpPr>
        <p:spPr>
          <a:xfrm>
            <a:off x="313267" y="4317463"/>
            <a:ext cx="5774266" cy="132343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heart attack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gas exchange impairment and hypoxia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pulmonary hypertension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right ventricular failure</a:t>
            </a:r>
            <a:endParaRPr lang="az-Latn-AZ" sz="2000" dirty="0"/>
          </a:p>
        </p:txBody>
      </p:sp>
      <p:cxnSp>
        <p:nvCxnSpPr>
          <p:cNvPr id="10" name="Elbow Connector 9"/>
          <p:cNvCxnSpPr>
            <a:stCxn id="5" idx="2"/>
            <a:endCxn id="7" idx="0"/>
          </p:cNvCxnSpPr>
          <p:nvPr/>
        </p:nvCxnSpPr>
        <p:spPr>
          <a:xfrm rot="5400000">
            <a:off x="5430712" y="84443"/>
            <a:ext cx="1008845" cy="5469468"/>
          </a:xfrm>
          <a:prstGeom prst="bentConnector3">
            <a:avLst>
              <a:gd name="adj1" fmla="val 50000"/>
            </a:avLst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7873999" y="3155154"/>
            <a:ext cx="3429000" cy="83099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 dirty="0"/>
              <a:t>The occurrence of complications</a:t>
            </a:r>
            <a:endParaRPr lang="az-Latn-AZ" sz="2400" dirty="0"/>
          </a:p>
        </p:txBody>
      </p:sp>
      <p:sp>
        <p:nvSpPr>
          <p:cNvPr id="15" name="Right Arrow 14"/>
          <p:cNvSpPr/>
          <p:nvPr/>
        </p:nvSpPr>
        <p:spPr>
          <a:xfrm>
            <a:off x="6333065" y="3316137"/>
            <a:ext cx="1312334" cy="485774"/>
          </a:xfrm>
          <a:prstGeom prst="rightArrow">
            <a:avLst>
              <a:gd name="adj1" fmla="val 36486"/>
              <a:gd name="adj2" fmla="val 10540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z-Latn-AZ"/>
          </a:p>
        </p:txBody>
      </p:sp>
      <p:cxnSp>
        <p:nvCxnSpPr>
          <p:cNvPr id="17" name="Straight Arrow Connector 16"/>
          <p:cNvCxnSpPr>
            <a:stCxn id="7" idx="2"/>
            <a:endCxn id="8" idx="0"/>
          </p:cNvCxnSpPr>
          <p:nvPr/>
        </p:nvCxnSpPr>
        <p:spPr>
          <a:xfrm>
            <a:off x="3200400" y="3785265"/>
            <a:ext cx="0" cy="53219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77357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Тромбоэмболия лёгочной артерии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4067" y="480743"/>
            <a:ext cx="5843865" cy="5896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336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7749" y="0"/>
            <a:ext cx="6057583" cy="558800"/>
          </a:xfrm>
        </p:spPr>
        <p:txBody>
          <a:bodyPr/>
          <a:lstStyle/>
          <a:p>
            <a:r>
              <a:rPr lang="en-US" dirty="0"/>
              <a:t>Characteristic pathology</a:t>
            </a:r>
            <a:endParaRPr lang="az-Latn-A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374" y="1105958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az-Latn-AZ" b="1" i="1" dirty="0"/>
          </a:p>
          <a:p>
            <a:pPr marL="0" indent="0">
              <a:buNone/>
            </a:pPr>
            <a:endParaRPr lang="az-Latn-AZ" b="1" i="1" dirty="0"/>
          </a:p>
          <a:p>
            <a:pPr lvl="1">
              <a:buFont typeface="Wingdings" panose="05000000000000000000" pitchFamily="2" charset="2"/>
              <a:buChar char="ü"/>
            </a:pPr>
            <a:r>
              <a:rPr lang="en-US" sz="3200" dirty="0"/>
              <a:t>Pulmonary artery thrombosis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sz="3200" dirty="0"/>
              <a:t>Embolism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sz="3200" dirty="0"/>
              <a:t>Pulmonary infarction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sz="3200" dirty="0"/>
              <a:t>Inflammation and pleural effusion </a:t>
            </a:r>
            <a:endParaRPr lang="az-Latn-AZ" sz="3200" dirty="0"/>
          </a:p>
        </p:txBody>
      </p:sp>
    </p:spTree>
    <p:extLst>
      <p:ext uri="{BB962C8B-B14F-4D97-AF65-F5344CB8AC3E}">
        <p14:creationId xmlns:p14="http://schemas.microsoft.com/office/powerpoint/2010/main" val="16250178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22349" y="0"/>
            <a:ext cx="5896718" cy="533400"/>
          </a:xfrm>
        </p:spPr>
        <p:txBody>
          <a:bodyPr/>
          <a:lstStyle/>
          <a:p>
            <a:r>
              <a:rPr lang="en-US" dirty="0"/>
              <a:t>Clinical course</a:t>
            </a:r>
            <a:endParaRPr lang="az-Latn-A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7964" y="959605"/>
            <a:ext cx="10983225" cy="482917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/>
              <a:t>The clinical course of PE is variable, mainly depending on the location of the blockage, its degree, and the body's reactivity.</a:t>
            </a:r>
          </a:p>
          <a:p>
            <a:pPr marL="0" indent="0" algn="just">
              <a:buNone/>
            </a:pPr>
            <a:r>
              <a:rPr lang="az-Latn-AZ" dirty="0"/>
              <a:t> </a:t>
            </a:r>
          </a:p>
          <a:p>
            <a:pPr marL="0" indent="0" algn="just">
              <a:buNone/>
            </a:pPr>
            <a:r>
              <a:rPr lang="en-US" dirty="0"/>
              <a:t>PE can frequently recur.</a:t>
            </a:r>
            <a:endParaRPr lang="az-Latn-AZ" dirty="0"/>
          </a:p>
        </p:txBody>
      </p:sp>
    </p:spTree>
    <p:extLst>
      <p:ext uri="{BB962C8B-B14F-4D97-AF65-F5344CB8AC3E}">
        <p14:creationId xmlns:p14="http://schemas.microsoft.com/office/powerpoint/2010/main" val="16215138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71441" y="0"/>
            <a:ext cx="5862851" cy="499533"/>
          </a:xfrm>
        </p:spPr>
        <p:txBody>
          <a:bodyPr>
            <a:noAutofit/>
          </a:bodyPr>
          <a:lstStyle/>
          <a:p>
            <a:r>
              <a:rPr lang="en-US" dirty="0"/>
              <a:t>Clinical course</a:t>
            </a:r>
            <a:endParaRPr lang="az-Latn-A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734" y="3890220"/>
            <a:ext cx="6100982" cy="218548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b="1" i="1" dirty="0"/>
              <a:t>Chronic form</a:t>
            </a:r>
            <a:endParaRPr lang="az-Latn-AZ" b="1" i="1" dirty="0"/>
          </a:p>
          <a:p>
            <a:pPr marL="0" indent="0" algn="ctr">
              <a:buNone/>
            </a:pPr>
            <a:r>
              <a:rPr lang="en-US" sz="2400" dirty="0"/>
              <a:t>Usually asymptomatic or begins with mild symptoms, followed by pulmonary hypertension and right heart failure. </a:t>
            </a:r>
            <a:endParaRPr lang="az-Latn-AZ" sz="2400" dirty="0"/>
          </a:p>
        </p:txBody>
      </p:sp>
      <p:sp>
        <p:nvSpPr>
          <p:cNvPr id="4" name="Rectangle 3"/>
          <p:cNvSpPr/>
          <p:nvPr/>
        </p:nvSpPr>
        <p:spPr>
          <a:xfrm>
            <a:off x="230874" y="809904"/>
            <a:ext cx="5681133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i="1" dirty="0"/>
              <a:t>Acute form</a:t>
            </a:r>
            <a:endParaRPr lang="ru-RU" sz="2400" b="1" i="1" dirty="0"/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n-US" sz="2200" dirty="0"/>
              <a:t>Shock begins immediately after blockage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n-US" sz="2200" dirty="0"/>
              <a:t>R</a:t>
            </a:r>
            <a:r>
              <a:rPr lang="az-Latn-AZ" sz="2200" dirty="0"/>
              <a:t>apidly progresses </a:t>
            </a:r>
            <a:endParaRPr lang="en-US" sz="2200" dirty="0"/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n-US" sz="2200" dirty="0"/>
              <a:t>Can lead to death (30%)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endParaRPr lang="ru-RU" sz="2200" dirty="0"/>
          </a:p>
          <a:p>
            <a:pPr algn="just"/>
            <a:r>
              <a:rPr lang="en-US" sz="2400" dirty="0"/>
              <a:t>In some cases, it may start with shortness of breath, chest pain, and cough, then progress or regress.</a:t>
            </a:r>
            <a:endParaRPr lang="az-Latn-AZ" dirty="0"/>
          </a:p>
        </p:txBody>
      </p:sp>
      <p:sp>
        <p:nvSpPr>
          <p:cNvPr id="5" name="Rectangle 4"/>
          <p:cNvSpPr/>
          <p:nvPr/>
        </p:nvSpPr>
        <p:spPr>
          <a:xfrm>
            <a:off x="6422716" y="735565"/>
            <a:ext cx="5538410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i="1" dirty="0"/>
              <a:t>Subacute form</a:t>
            </a:r>
            <a:endParaRPr lang="az-Latn-AZ" sz="2400" b="1" i="1" dirty="0"/>
          </a:p>
          <a:p>
            <a:pPr algn="ctr"/>
            <a:endParaRPr lang="az-Latn-AZ" sz="2000" dirty="0"/>
          </a:p>
          <a:p>
            <a:pPr algn="just"/>
            <a:r>
              <a:rPr lang="en-US" sz="2400" dirty="0"/>
              <a:t>Usually begins with shortness of breath and cough after a certain period of time obstruction, the clinical course can be different.</a:t>
            </a:r>
          </a:p>
          <a:p>
            <a:pPr algn="just"/>
            <a:endParaRPr lang="az-Latn-AZ" sz="20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74972" y="3351666"/>
            <a:ext cx="5295294" cy="2488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68930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Complications</a:t>
            </a:r>
            <a:endParaRPr lang="az-Latn-A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7577" y="1375144"/>
            <a:ext cx="5391597" cy="2670176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en-US" dirty="0"/>
              <a:t>Cardiopulmonary failure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dirty="0"/>
              <a:t>Cardiogenic shock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dirty="0"/>
              <a:t>Death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dirty="0"/>
              <a:t>Pulmonary hypertension.</a:t>
            </a:r>
            <a:endParaRPr lang="az-Latn-AZ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6973" y="566057"/>
            <a:ext cx="6018122" cy="6030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210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Clinical examination</a:t>
            </a:r>
            <a:endParaRPr lang="az-Latn-A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374" y="922110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/>
              <a:t>•	Dyspnea </a:t>
            </a:r>
          </a:p>
          <a:p>
            <a:pPr marL="0" indent="0">
              <a:buNone/>
            </a:pPr>
            <a:r>
              <a:rPr lang="en-US" sz="2400" dirty="0"/>
              <a:t>•	Pleuritic chest pain (increased pain during inspiration)</a:t>
            </a:r>
          </a:p>
          <a:p>
            <a:pPr marL="0" indent="0">
              <a:buNone/>
            </a:pPr>
            <a:r>
              <a:rPr lang="en-US" sz="2400" dirty="0"/>
              <a:t>•	Cough</a:t>
            </a:r>
          </a:p>
          <a:p>
            <a:pPr marL="0" indent="0">
              <a:buNone/>
            </a:pPr>
            <a:r>
              <a:rPr lang="en-US" sz="2400" dirty="0"/>
              <a:t>•	Tachypnoea</a:t>
            </a:r>
          </a:p>
          <a:p>
            <a:pPr marL="0" indent="0">
              <a:buNone/>
            </a:pPr>
            <a:r>
              <a:rPr lang="en-US" sz="2400" dirty="0"/>
              <a:t>•	Hypotension</a:t>
            </a:r>
          </a:p>
          <a:p>
            <a:pPr marL="0" indent="0">
              <a:buNone/>
            </a:pPr>
            <a:r>
              <a:rPr lang="en-US" sz="2400" dirty="0"/>
              <a:t>•	Symptoms of peripheral thrombosis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2468683"/>
            <a:ext cx="5354512" cy="3587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13313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Laborator</a:t>
            </a:r>
            <a:r>
              <a:rPr lang="en-US" dirty="0"/>
              <a:t>y</a:t>
            </a:r>
            <a:r>
              <a:rPr lang="az-Latn-AZ" dirty="0"/>
              <a:t> </a:t>
            </a:r>
            <a:r>
              <a:rPr lang="en-US" dirty="0"/>
              <a:t>examination</a:t>
            </a:r>
            <a:endParaRPr lang="az-Latn-A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64620" y="979899"/>
            <a:ext cx="9141579" cy="623661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ru-RU" b="1" i="1" dirty="0">
                <a:solidFill>
                  <a:srgbClr val="C00000"/>
                </a:solidFill>
              </a:rPr>
              <a:t>     </a:t>
            </a:r>
            <a:r>
              <a:rPr lang="az-Latn-AZ" b="1" i="1" dirty="0">
                <a:solidFill>
                  <a:srgbClr val="C00000"/>
                </a:solidFill>
              </a:rPr>
              <a:t>Increased levels of D-dimer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4621" y="1894115"/>
            <a:ext cx="7704665" cy="472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60972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2600" y="0"/>
            <a:ext cx="8545286" cy="511629"/>
          </a:xfrm>
        </p:spPr>
        <p:txBody>
          <a:bodyPr>
            <a:normAutofit fontScale="90000"/>
          </a:bodyPr>
          <a:lstStyle/>
          <a:p>
            <a:r>
              <a:rPr lang="en-US" dirty="0"/>
              <a:t>Instrumental examinations</a:t>
            </a:r>
            <a:endParaRPr lang="az-Latn-A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736" y="2081990"/>
            <a:ext cx="5754115" cy="1012852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>
              <a:buNone/>
            </a:pPr>
            <a:r>
              <a:rPr lang="en-US" sz="2200" i="1" dirty="0">
                <a:solidFill>
                  <a:schemeClr val="tx1"/>
                </a:solidFill>
              </a:rPr>
              <a:t>In patients in whom CT-angiography is contraindicated, </a:t>
            </a:r>
            <a:r>
              <a:rPr lang="en-US" sz="2200" i="1" dirty="0">
                <a:solidFill>
                  <a:srgbClr val="C00000"/>
                </a:solidFill>
              </a:rPr>
              <a:t>echocardiography or venous Doppler exam of the lower limbs </a:t>
            </a:r>
            <a:r>
              <a:rPr lang="en-US" sz="2200" i="1" dirty="0">
                <a:solidFill>
                  <a:schemeClr val="tx1"/>
                </a:solidFill>
              </a:rPr>
              <a:t>can be used</a:t>
            </a:r>
            <a:r>
              <a:rPr lang="en-US" sz="2200" i="1" dirty="0">
                <a:solidFill>
                  <a:srgbClr val="C00000"/>
                </a:solidFill>
              </a:rPr>
              <a:t>.</a:t>
            </a:r>
            <a:endParaRPr lang="ru-RU" sz="2200" i="1" dirty="0">
              <a:solidFill>
                <a:srgbClr val="C0000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2600" y="3210264"/>
            <a:ext cx="8741416" cy="338001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97969" y="1104811"/>
            <a:ext cx="5754115" cy="76944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en-US" sz="2200" b="1" i="1" dirty="0">
                <a:solidFill>
                  <a:srgbClr val="C00000"/>
                </a:solidFill>
              </a:rPr>
              <a:t>CT pulmonary angiography </a:t>
            </a:r>
            <a:r>
              <a:rPr lang="en-US" sz="2200" b="1" i="1" dirty="0">
                <a:solidFill>
                  <a:schemeClr val="tx1"/>
                </a:solidFill>
              </a:rPr>
              <a:t>is the most important examination in diagnosis.</a:t>
            </a:r>
            <a:endParaRPr lang="az-Latn-AZ" sz="2200" dirty="0">
              <a:solidFill>
                <a:schemeClr val="tx1"/>
              </a:solidFill>
            </a:endParaRPr>
          </a:p>
        </p:txBody>
      </p:sp>
      <p:cxnSp>
        <p:nvCxnSpPr>
          <p:cNvPr id="10" name="Elbow Connector 9"/>
          <p:cNvCxnSpPr>
            <a:stCxn id="2" idx="2"/>
            <a:endCxn id="8" idx="3"/>
          </p:cNvCxnSpPr>
          <p:nvPr/>
        </p:nvCxnSpPr>
        <p:spPr>
          <a:xfrm rot="5400000">
            <a:off x="5449713" y="914001"/>
            <a:ext cx="977903" cy="173159"/>
          </a:xfrm>
          <a:prstGeom prst="bentConnector2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Elbow Connector 11"/>
          <p:cNvCxnSpPr>
            <a:cxnSpLocks/>
            <a:stCxn id="16" idx="1"/>
            <a:endCxn id="3" idx="3"/>
          </p:cNvCxnSpPr>
          <p:nvPr/>
        </p:nvCxnSpPr>
        <p:spPr>
          <a:xfrm rot="10800000" flipV="1">
            <a:off x="5868852" y="2540844"/>
            <a:ext cx="400309" cy="47572"/>
          </a:xfrm>
          <a:prstGeom prst="bentConnector3">
            <a:avLst>
              <a:gd name="adj1" fmla="val 50000"/>
            </a:avLst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6269160" y="1254549"/>
            <a:ext cx="5510198" cy="43088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en-US" sz="2200" dirty="0"/>
              <a:t>Biopsy is not a standard examination. </a:t>
            </a:r>
            <a:endParaRPr lang="az-Latn-AZ" sz="2200" dirty="0"/>
          </a:p>
        </p:txBody>
      </p:sp>
      <p:cxnSp>
        <p:nvCxnSpPr>
          <p:cNvPr id="15" name="Elbow Connector 14"/>
          <p:cNvCxnSpPr>
            <a:stCxn id="2" idx="2"/>
            <a:endCxn id="13" idx="1"/>
          </p:cNvCxnSpPr>
          <p:nvPr/>
        </p:nvCxnSpPr>
        <p:spPr>
          <a:xfrm rot="16200000" flipH="1">
            <a:off x="5668019" y="868852"/>
            <a:ext cx="958364" cy="243917"/>
          </a:xfrm>
          <a:prstGeom prst="bentConnector2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6" name="Rectangle 15"/>
          <p:cNvSpPr/>
          <p:nvPr/>
        </p:nvSpPr>
        <p:spPr>
          <a:xfrm>
            <a:off x="6269160" y="1986846"/>
            <a:ext cx="5510198" cy="110799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en-US" sz="2200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Post-mortem examination shows thrombus and embolus in the vein, pulmonary infarction and inflammation.</a:t>
            </a:r>
            <a:endParaRPr lang="az-Latn-AZ" sz="2200" dirty="0"/>
          </a:p>
        </p:txBody>
      </p:sp>
      <p:cxnSp>
        <p:nvCxnSpPr>
          <p:cNvPr id="18" name="Elbow Connector 17"/>
          <p:cNvCxnSpPr>
            <a:stCxn id="2" idx="2"/>
            <a:endCxn id="16" idx="1"/>
          </p:cNvCxnSpPr>
          <p:nvPr/>
        </p:nvCxnSpPr>
        <p:spPr>
          <a:xfrm rot="16200000" flipH="1">
            <a:off x="5132594" y="1404277"/>
            <a:ext cx="2029215" cy="243917"/>
          </a:xfrm>
          <a:prstGeom prst="bentConnector2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27781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7749" y="0"/>
            <a:ext cx="5862851" cy="500743"/>
          </a:xfrm>
        </p:spPr>
        <p:txBody>
          <a:bodyPr>
            <a:noAutofit/>
          </a:bodyPr>
          <a:lstStyle/>
          <a:p>
            <a:r>
              <a:rPr lang="az-Latn-AZ" dirty="0"/>
              <a:t>Diaqnostik yanaşma prinsipi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2231" y="1292225"/>
            <a:ext cx="8773886" cy="1233261"/>
          </a:xfrm>
        </p:spPr>
        <p:txBody>
          <a:bodyPr/>
          <a:lstStyle/>
          <a:p>
            <a:pPr marL="0" indent="0">
              <a:buNone/>
            </a:pPr>
            <a:r>
              <a:rPr lang="az-Latn-AZ" dirty="0"/>
              <a:t>PE </a:t>
            </a:r>
            <a:r>
              <a:rPr lang="az-Latn-AZ" b="1" i="1" dirty="0">
                <a:solidFill>
                  <a:srgbClr val="C00000"/>
                </a:solidFill>
              </a:rPr>
              <a:t>klinik</a:t>
            </a:r>
            <a:r>
              <a:rPr lang="az-Latn-AZ" dirty="0"/>
              <a:t> olaraq şübhələnilir,</a:t>
            </a:r>
            <a:r>
              <a:rPr lang="az-Latn-AZ" b="1" i="1" dirty="0">
                <a:solidFill>
                  <a:srgbClr val="C00000"/>
                </a:solidFill>
              </a:rPr>
              <a:t> KT angioqrafiya </a:t>
            </a:r>
            <a:r>
              <a:rPr lang="az-Latn-AZ" dirty="0"/>
              <a:t> ilə dəqiqləşdirlir.</a:t>
            </a:r>
          </a:p>
        </p:txBody>
      </p:sp>
    </p:spTree>
    <p:extLst>
      <p:ext uri="{BB962C8B-B14F-4D97-AF65-F5344CB8AC3E}">
        <p14:creationId xmlns:p14="http://schemas.microsoft.com/office/powerpoint/2010/main" val="20902688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7749" y="0"/>
            <a:ext cx="5862851" cy="689344"/>
          </a:xfrm>
        </p:spPr>
        <p:txBody>
          <a:bodyPr/>
          <a:lstStyle/>
          <a:p>
            <a:r>
              <a:rPr lang="en-US" dirty="0" err="1"/>
              <a:t>Suspision</a:t>
            </a:r>
            <a:endParaRPr lang="az-Latn-A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0486" y="965654"/>
            <a:ext cx="10940143" cy="5152117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en-US" dirty="0"/>
              <a:t>PE should be suspected in patients with </a:t>
            </a:r>
            <a:r>
              <a:rPr lang="en-US" dirty="0">
                <a:solidFill>
                  <a:srgbClr val="C00000"/>
                </a:solidFill>
              </a:rPr>
              <a:t>shortness of breath, tachypnea, and cough</a:t>
            </a:r>
            <a:r>
              <a:rPr lang="en-US" dirty="0"/>
              <a:t>. </a:t>
            </a:r>
          </a:p>
          <a:p>
            <a:pPr marL="0" indent="0" algn="just">
              <a:buNone/>
            </a:pPr>
            <a:r>
              <a:rPr lang="en-US" dirty="0"/>
              <a:t>The presence of the following clinical signs in the patient (Wells criteria) increases the suspicion:</a:t>
            </a:r>
          </a:p>
          <a:p>
            <a:pPr marL="0" indent="0" algn="just">
              <a:buNone/>
            </a:pPr>
            <a:endParaRPr lang="az-Latn-AZ" dirty="0"/>
          </a:p>
          <a:p>
            <a:pPr marL="0" indent="0" algn="just">
              <a:buNone/>
            </a:pPr>
            <a:endParaRPr lang="az-Latn-AZ" dirty="0"/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en-US" dirty="0"/>
              <a:t>Clinical signs and symptoms of DVT 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en-US" dirty="0"/>
              <a:t>If PE is the only suspected disease 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en-US" dirty="0"/>
              <a:t>Tachycardia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en-US" dirty="0"/>
              <a:t>Immobilization (surgery, trauma, etc.)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en-US" dirty="0"/>
              <a:t>Previous, objectively diagnosed PE or DVT 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en-US" dirty="0"/>
              <a:t>Hemoptysis 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en-US" dirty="0"/>
              <a:t>Malignancy</a:t>
            </a:r>
          </a:p>
        </p:txBody>
      </p:sp>
    </p:spTree>
    <p:extLst>
      <p:ext uri="{BB962C8B-B14F-4D97-AF65-F5344CB8AC3E}">
        <p14:creationId xmlns:p14="http://schemas.microsoft.com/office/powerpoint/2010/main" val="322686652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7749" y="0"/>
            <a:ext cx="5862851" cy="566057"/>
          </a:xfrm>
        </p:spPr>
        <p:txBody>
          <a:bodyPr/>
          <a:lstStyle/>
          <a:p>
            <a:r>
              <a:rPr lang="en-US" dirty="0"/>
              <a:t>Confirmation of the diagnosis</a:t>
            </a:r>
            <a:endParaRPr lang="az-Latn-A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1" y="1030969"/>
            <a:ext cx="11114314" cy="2691945"/>
          </a:xfrm>
        </p:spPr>
        <p:txBody>
          <a:bodyPr/>
          <a:lstStyle/>
          <a:p>
            <a:pPr algn="just">
              <a:buFont typeface="Wingdings" panose="05000000000000000000" pitchFamily="2" charset="2"/>
              <a:buChar char="q"/>
            </a:pPr>
            <a:r>
              <a:rPr lang="en-US" dirty="0"/>
              <a:t>The standard examination to confirm the diagnosis of PE </a:t>
            </a:r>
            <a:r>
              <a:rPr lang="en-US" dirty="0">
                <a:solidFill>
                  <a:srgbClr val="FF0000"/>
                </a:solidFill>
              </a:rPr>
              <a:t>is CT angiography.</a:t>
            </a:r>
            <a:r>
              <a:rPr lang="en-US" dirty="0"/>
              <a:t> Pulmonary artery filling defect is characteristic. </a:t>
            </a:r>
          </a:p>
          <a:p>
            <a:r>
              <a:rPr lang="en-US" dirty="0"/>
              <a:t>When CT angiography is contraindicated, a </a:t>
            </a:r>
            <a:r>
              <a:rPr lang="en-US" dirty="0">
                <a:solidFill>
                  <a:srgbClr val="FF0000"/>
                </a:solidFill>
              </a:rPr>
              <a:t>D-dimer test</a:t>
            </a:r>
            <a:r>
              <a:rPr lang="en-US" dirty="0"/>
              <a:t>, </a:t>
            </a:r>
            <a:r>
              <a:rPr lang="en-US" dirty="0">
                <a:solidFill>
                  <a:srgbClr val="FF0000"/>
                </a:solidFill>
              </a:rPr>
              <a:t>echocardiography</a:t>
            </a:r>
            <a:r>
              <a:rPr lang="en-US" dirty="0"/>
              <a:t>, and sometimes </a:t>
            </a:r>
            <a:r>
              <a:rPr lang="en-US" dirty="0">
                <a:solidFill>
                  <a:srgbClr val="FF0000"/>
                </a:solidFill>
              </a:rPr>
              <a:t>ventilation-perfusion scintigraphy </a:t>
            </a:r>
            <a:r>
              <a:rPr lang="en-US" dirty="0"/>
              <a:t>can be done.</a:t>
            </a:r>
            <a:endParaRPr lang="ru-R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83513" y="3244623"/>
            <a:ext cx="3595472" cy="336300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13015" y="4095129"/>
            <a:ext cx="667437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In angiography, filling defects and ventilation-perfusion defects are the main diagnostic criteria.</a:t>
            </a:r>
            <a:endParaRPr lang="az-Latn-AZ" sz="2400" dirty="0"/>
          </a:p>
        </p:txBody>
      </p:sp>
    </p:spTree>
    <p:extLst>
      <p:ext uri="{BB962C8B-B14F-4D97-AF65-F5344CB8AC3E}">
        <p14:creationId xmlns:p14="http://schemas.microsoft.com/office/powerpoint/2010/main" val="39638392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7749" y="-146534"/>
            <a:ext cx="6940537" cy="835878"/>
          </a:xfrm>
        </p:spPr>
        <p:txBody>
          <a:bodyPr>
            <a:normAutofit/>
          </a:bodyPr>
          <a:lstStyle/>
          <a:p>
            <a:r>
              <a:rPr lang="az-Latn-AZ" dirty="0"/>
              <a:t>Differen</a:t>
            </a:r>
            <a:r>
              <a:rPr lang="en-US" dirty="0"/>
              <a:t>t</a:t>
            </a:r>
            <a:r>
              <a:rPr lang="az-Latn-AZ" dirty="0"/>
              <a:t>ial dia</a:t>
            </a:r>
            <a:r>
              <a:rPr lang="en-US" dirty="0"/>
              <a:t>g</a:t>
            </a:r>
            <a:r>
              <a:rPr lang="az-Latn-AZ" dirty="0"/>
              <a:t>no</a:t>
            </a:r>
            <a:r>
              <a:rPr lang="en-US" dirty="0"/>
              <a:t>sis</a:t>
            </a:r>
            <a:endParaRPr lang="az-Latn-A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743" y="900338"/>
            <a:ext cx="10885714" cy="560874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/>
              <a:t>It is necessary to differentiate PE from most pathologies that cause shortness of breath, hypotension, heart failure, and first of all from the following diseases:</a:t>
            </a:r>
          </a:p>
          <a:p>
            <a:pPr marL="0" indent="0" algn="just">
              <a:buNone/>
            </a:pPr>
            <a:endParaRPr lang="en-US" dirty="0"/>
          </a:p>
          <a:p>
            <a:pPr lvl="2" algn="just">
              <a:buFont typeface="Wingdings" panose="05000000000000000000" pitchFamily="2" charset="2"/>
              <a:buChar char="ü"/>
            </a:pPr>
            <a:r>
              <a:rPr lang="az-Latn-AZ" sz="2400" dirty="0">
                <a:solidFill>
                  <a:srgbClr val="C00000"/>
                </a:solidFill>
              </a:rPr>
              <a:t>Heart failure</a:t>
            </a:r>
          </a:p>
          <a:p>
            <a:pPr lvl="2" algn="just">
              <a:buFont typeface="Wingdings" panose="05000000000000000000" pitchFamily="2" charset="2"/>
              <a:buChar char="ü"/>
            </a:pPr>
            <a:r>
              <a:rPr lang="az-Latn-AZ" sz="2400" dirty="0">
                <a:solidFill>
                  <a:srgbClr val="C00000"/>
                </a:solidFill>
              </a:rPr>
              <a:t>Pneumonia</a:t>
            </a:r>
          </a:p>
          <a:p>
            <a:pPr lvl="2" algn="just">
              <a:buFont typeface="Wingdings" panose="05000000000000000000" pitchFamily="2" charset="2"/>
              <a:buChar char="ü"/>
            </a:pPr>
            <a:r>
              <a:rPr lang="az-Latn-AZ" sz="2400" dirty="0">
                <a:solidFill>
                  <a:srgbClr val="C00000"/>
                </a:solidFill>
              </a:rPr>
              <a:t>Myocardial infarction</a:t>
            </a:r>
          </a:p>
          <a:p>
            <a:pPr lvl="2" algn="just">
              <a:buFont typeface="Wingdings" panose="05000000000000000000" pitchFamily="2" charset="2"/>
              <a:buChar char="ü"/>
            </a:pPr>
            <a:r>
              <a:rPr lang="az-Latn-AZ" sz="2400" dirty="0">
                <a:solidFill>
                  <a:srgbClr val="C00000"/>
                </a:solidFill>
              </a:rPr>
              <a:t>Pericarditis</a:t>
            </a:r>
          </a:p>
          <a:p>
            <a:pPr lvl="2" algn="just">
              <a:buFont typeface="Wingdings" panose="05000000000000000000" pitchFamily="2" charset="2"/>
              <a:buChar char="ü"/>
            </a:pPr>
            <a:r>
              <a:rPr lang="az-Latn-AZ" sz="2400" dirty="0">
                <a:solidFill>
                  <a:srgbClr val="C00000"/>
                </a:solidFill>
              </a:rPr>
              <a:t>Pneumothorax</a:t>
            </a:r>
          </a:p>
          <a:p>
            <a:pPr lvl="2" algn="just">
              <a:buFont typeface="Wingdings" panose="05000000000000000000" pitchFamily="2" charset="2"/>
              <a:buChar char="ü"/>
            </a:pPr>
            <a:r>
              <a:rPr lang="az-Latn-AZ" sz="2400" dirty="0">
                <a:solidFill>
                  <a:srgbClr val="C00000"/>
                </a:solidFill>
              </a:rPr>
              <a:t>Cardiac tamponade</a:t>
            </a:r>
          </a:p>
          <a:p>
            <a:pPr lvl="2" algn="just">
              <a:buFont typeface="Wingdings" panose="05000000000000000000" pitchFamily="2" charset="2"/>
              <a:buChar char="ü"/>
            </a:pPr>
            <a:r>
              <a:rPr lang="az-Latn-AZ" sz="2400" dirty="0">
                <a:solidFill>
                  <a:srgbClr val="C00000"/>
                </a:solidFill>
              </a:rPr>
              <a:t>Shock</a:t>
            </a:r>
          </a:p>
        </p:txBody>
      </p:sp>
    </p:spTree>
    <p:extLst>
      <p:ext uri="{BB962C8B-B14F-4D97-AF65-F5344CB8AC3E}">
        <p14:creationId xmlns:p14="http://schemas.microsoft.com/office/powerpoint/2010/main" val="7709458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67491" y="0"/>
            <a:ext cx="6374480" cy="522514"/>
          </a:xfrm>
        </p:spPr>
        <p:txBody>
          <a:bodyPr>
            <a:normAutofit fontScale="90000"/>
          </a:bodyPr>
          <a:lstStyle/>
          <a:p>
            <a:r>
              <a:rPr lang="en-US" dirty="0"/>
              <a:t>Denial</a:t>
            </a:r>
            <a:endParaRPr lang="az-Latn-A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80279" y="1139827"/>
            <a:ext cx="10348904" cy="545347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en-US" dirty="0"/>
          </a:p>
          <a:p>
            <a:pPr algn="just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FF0000"/>
                </a:solidFill>
              </a:rPr>
              <a:t>A negative D-dimer result </a:t>
            </a:r>
            <a:r>
              <a:rPr lang="en-US" dirty="0"/>
              <a:t>in low and intermediate-risk PE patients is a reason </a:t>
            </a:r>
            <a:r>
              <a:rPr lang="en-US" dirty="0">
                <a:solidFill>
                  <a:srgbClr val="FF0000"/>
                </a:solidFill>
              </a:rPr>
              <a:t>to completely rule out PE</a:t>
            </a:r>
            <a:r>
              <a:rPr lang="en-US" dirty="0"/>
              <a:t>. </a:t>
            </a:r>
          </a:p>
          <a:p>
            <a:pPr algn="just">
              <a:buFont typeface="Wingdings" panose="05000000000000000000" pitchFamily="2" charset="2"/>
              <a:buChar char="ü"/>
            </a:pPr>
            <a:endParaRPr lang="en-US" dirty="0"/>
          </a:p>
          <a:p>
            <a:pPr algn="just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FF0000"/>
                </a:solidFill>
              </a:rPr>
              <a:t>In high-risk PE patients</a:t>
            </a:r>
            <a:r>
              <a:rPr lang="en-US" dirty="0"/>
              <a:t>, the diagnosis must be confirmed or rule-out by </a:t>
            </a:r>
            <a:r>
              <a:rPr lang="en-US" dirty="0">
                <a:solidFill>
                  <a:srgbClr val="FF0000"/>
                </a:solidFill>
              </a:rPr>
              <a:t>an imaging method (CT-angiography).</a:t>
            </a:r>
          </a:p>
          <a:p>
            <a:pPr algn="just">
              <a:buFont typeface="Wingdings" panose="05000000000000000000" pitchFamily="2" charset="2"/>
              <a:buChar char="ü"/>
            </a:pPr>
            <a:endParaRPr lang="az-Latn-AZ" dirty="0"/>
          </a:p>
        </p:txBody>
      </p:sp>
    </p:spTree>
    <p:extLst>
      <p:ext uri="{BB962C8B-B14F-4D97-AF65-F5344CB8AC3E}">
        <p14:creationId xmlns:p14="http://schemas.microsoft.com/office/powerpoint/2010/main" val="246984075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7749" y="0"/>
            <a:ext cx="5862851" cy="689344"/>
          </a:xfrm>
        </p:spPr>
        <p:txBody>
          <a:bodyPr>
            <a:normAutofit/>
          </a:bodyPr>
          <a:lstStyle/>
          <a:p>
            <a:r>
              <a:rPr lang="en-US" dirty="0"/>
              <a:t>Determination of the cause</a:t>
            </a:r>
            <a:endParaRPr lang="az-Latn-A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1372" y="1118053"/>
            <a:ext cx="10515600" cy="1636032"/>
          </a:xfrm>
        </p:spPr>
        <p:txBody>
          <a:bodyPr/>
          <a:lstStyle/>
          <a:p>
            <a:pPr marL="0" indent="0" algn="just">
              <a:buNone/>
            </a:pPr>
            <a:r>
              <a:rPr lang="en-US" dirty="0"/>
              <a:t>The main cause can be clarified through a number of clinical examinations (echocardiography, venous doppler, etc.), laboratory and genetic tests.</a:t>
            </a:r>
            <a:endParaRPr lang="az-Latn-AZ" dirty="0"/>
          </a:p>
        </p:txBody>
      </p:sp>
    </p:spTree>
    <p:extLst>
      <p:ext uri="{BB962C8B-B14F-4D97-AF65-F5344CB8AC3E}">
        <p14:creationId xmlns:p14="http://schemas.microsoft.com/office/powerpoint/2010/main" val="68994616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</a:t>
            </a:r>
            <a:r>
              <a:rPr lang="az-Latn-AZ" dirty="0"/>
              <a:t>reatment principles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81743" y="1259568"/>
            <a:ext cx="10591800" cy="4351338"/>
          </a:xfrm>
        </p:spPr>
        <p:txBody>
          <a:bodyPr>
            <a:normAutofit lnSpcReduction="10000"/>
          </a:bodyPr>
          <a:lstStyle/>
          <a:p>
            <a:pPr algn="just">
              <a:buFont typeface="Wingdings" panose="05000000000000000000" pitchFamily="2" charset="2"/>
              <a:buChar char="ü"/>
            </a:pPr>
            <a:r>
              <a:rPr lang="en-US" dirty="0"/>
              <a:t>PE is a severe and potentially fatal illness that requires prompt diagnosis and treatment.</a:t>
            </a:r>
          </a:p>
          <a:p>
            <a:pPr algn="just">
              <a:buFont typeface="Wingdings" panose="05000000000000000000" pitchFamily="2" charset="2"/>
              <a:buChar char="ü"/>
            </a:pPr>
            <a:endParaRPr lang="ru-RU" dirty="0"/>
          </a:p>
          <a:p>
            <a:pPr algn="just">
              <a:buFont typeface="Wingdings" panose="05000000000000000000" pitchFamily="2" charset="2"/>
              <a:buChar char="ü"/>
            </a:pPr>
            <a:r>
              <a:rPr lang="en-US" dirty="0"/>
              <a:t>M</a:t>
            </a:r>
            <a:r>
              <a:rPr lang="az-Latn-AZ" dirty="0"/>
              <a:t>ain measures</a:t>
            </a:r>
            <a:r>
              <a:rPr lang="ru-RU" dirty="0"/>
              <a:t>:</a:t>
            </a:r>
          </a:p>
          <a:p>
            <a:pPr marL="457200" lvl="1" indent="0" algn="just">
              <a:buNone/>
            </a:pPr>
            <a:endParaRPr lang="ru-RU" sz="2800" dirty="0"/>
          </a:p>
          <a:p>
            <a:pPr lvl="1" algn="just">
              <a:buFont typeface="Wingdings" panose="05000000000000000000" pitchFamily="2" charset="2"/>
              <a:buChar char="§"/>
            </a:pPr>
            <a:r>
              <a:rPr lang="en-US" sz="2800" dirty="0"/>
              <a:t>Stabilization </a:t>
            </a:r>
          </a:p>
          <a:p>
            <a:pPr lvl="1" algn="just">
              <a:buFont typeface="Wingdings" panose="05000000000000000000" pitchFamily="2" charset="2"/>
              <a:buChar char="§"/>
            </a:pPr>
            <a:endParaRPr lang="en-US" sz="2800" dirty="0"/>
          </a:p>
          <a:p>
            <a:pPr lvl="1" algn="just">
              <a:buFont typeface="Wingdings" panose="05000000000000000000" pitchFamily="2" charset="2"/>
              <a:buChar char="§"/>
            </a:pPr>
            <a:r>
              <a:rPr lang="en-US" sz="2800" dirty="0"/>
              <a:t>Timely prevention of progression of thrombosis</a:t>
            </a:r>
          </a:p>
          <a:p>
            <a:pPr lvl="1" algn="just">
              <a:buFont typeface="Wingdings" panose="05000000000000000000" pitchFamily="2" charset="2"/>
              <a:buChar char="§"/>
            </a:pPr>
            <a:endParaRPr lang="en-US" sz="2800" dirty="0"/>
          </a:p>
          <a:p>
            <a:pPr lvl="1" algn="just">
              <a:buFont typeface="Wingdings" panose="05000000000000000000" pitchFamily="2" charset="2"/>
              <a:buChar char="§"/>
            </a:pPr>
            <a:r>
              <a:rPr lang="en-US" sz="2800" dirty="0"/>
              <a:t>Prophylaxis, and treatment of complications  </a:t>
            </a:r>
            <a:endParaRPr lang="az-Latn-AZ" dirty="0"/>
          </a:p>
        </p:txBody>
      </p:sp>
    </p:spTree>
    <p:extLst>
      <p:ext uri="{BB962C8B-B14F-4D97-AF65-F5344CB8AC3E}">
        <p14:creationId xmlns:p14="http://schemas.microsoft.com/office/powerpoint/2010/main" val="107547769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Treatment</a:t>
            </a:r>
            <a:endParaRPr lang="az-Latn-A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1371" y="742364"/>
            <a:ext cx="11340050" cy="6115635"/>
          </a:xfrm>
        </p:spPr>
        <p:txBody>
          <a:bodyPr>
            <a:noAutofit/>
          </a:bodyPr>
          <a:lstStyle/>
          <a:p>
            <a:r>
              <a:rPr lang="az-Latn-AZ" sz="2400" i="1" dirty="0"/>
              <a:t>Stabilization - oxygenation, ABCDE</a:t>
            </a:r>
            <a:endParaRPr lang="en-US" sz="2400" i="1" dirty="0"/>
          </a:p>
          <a:p>
            <a:pPr marL="0" indent="0">
              <a:buNone/>
            </a:pPr>
            <a:r>
              <a:rPr lang="az-Latn-AZ" sz="2400" dirty="0"/>
              <a:t> </a:t>
            </a:r>
          </a:p>
          <a:p>
            <a:r>
              <a:rPr lang="en-US" sz="2400" i="1" dirty="0"/>
              <a:t>Prevention of thrombosis - anticoagulant treatment</a:t>
            </a:r>
            <a:r>
              <a:rPr lang="az-Latn-AZ" sz="2400" i="1" dirty="0"/>
              <a:t>:</a:t>
            </a:r>
            <a:endParaRPr lang="en-US" sz="2400" i="1" dirty="0"/>
          </a:p>
          <a:p>
            <a:endParaRPr lang="az-Latn-AZ" sz="2400" i="1" dirty="0"/>
          </a:p>
          <a:p>
            <a:pPr lvl="1">
              <a:buFont typeface="Wingdings" panose="05000000000000000000" pitchFamily="2" charset="2"/>
              <a:buChar char="v"/>
            </a:pPr>
            <a:r>
              <a:rPr lang="en-US" sz="2000" dirty="0"/>
              <a:t>Heparin (low molecular weight heparin, fondaparinux and unfractionated heparin)</a:t>
            </a:r>
            <a:r>
              <a:rPr lang="az-Latn-AZ" sz="2000" dirty="0"/>
              <a:t>.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az-Latn-AZ" sz="2000" dirty="0"/>
              <a:t>Vitamin K antagonist (warfarin);</a:t>
            </a:r>
            <a:endParaRPr lang="en-US" sz="2000" dirty="0"/>
          </a:p>
          <a:p>
            <a:pPr lvl="1">
              <a:buFont typeface="Wingdings" panose="05000000000000000000" pitchFamily="2" charset="2"/>
              <a:buChar char="v"/>
            </a:pPr>
            <a:r>
              <a:rPr lang="az-Latn-AZ" sz="2000" dirty="0"/>
              <a:t>Factor Xa inhibitors (rivaroxaban, apixaban, edoxaban);</a:t>
            </a:r>
            <a:endParaRPr lang="en-US" sz="2000" dirty="0"/>
          </a:p>
          <a:p>
            <a:pPr lvl="1">
              <a:buFont typeface="Wingdings" panose="05000000000000000000" pitchFamily="2" charset="2"/>
              <a:buChar char="v"/>
            </a:pPr>
            <a:r>
              <a:rPr lang="az-Latn-AZ" sz="2000" dirty="0"/>
              <a:t>•	Thrombin inhibitor (dabigatran);</a:t>
            </a:r>
            <a:endParaRPr lang="en-US" sz="2000" dirty="0"/>
          </a:p>
          <a:p>
            <a:pPr lvl="1">
              <a:buFont typeface="Wingdings" panose="05000000000000000000" pitchFamily="2" charset="2"/>
              <a:buChar char="v"/>
            </a:pPr>
            <a:endParaRPr lang="en-US" sz="2400" i="1" dirty="0"/>
          </a:p>
          <a:p>
            <a:r>
              <a:rPr lang="en-US" sz="2400" i="1" dirty="0"/>
              <a:t>Prevention and treatment of complications of thrombosis:</a:t>
            </a:r>
          </a:p>
          <a:p>
            <a:endParaRPr lang="az-Latn-AZ" sz="2400" dirty="0"/>
          </a:p>
          <a:p>
            <a:pPr lvl="1">
              <a:buFont typeface="Wingdings" panose="05000000000000000000" pitchFamily="2" charset="2"/>
              <a:buChar char="v"/>
            </a:pPr>
            <a:r>
              <a:rPr lang="az-Latn-AZ" sz="2000" dirty="0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Thrombolysis (tPA, streptokinase, etc.);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1">
              <a:buFont typeface="Wingdings" panose="05000000000000000000" pitchFamily="2" charset="2"/>
              <a:buChar char="v"/>
            </a:pPr>
            <a:r>
              <a:rPr lang="az-Latn-AZ" sz="2000" dirty="0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Thrombectomy (surgical and mechanical);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1">
              <a:buFont typeface="Wingdings" panose="05000000000000000000" pitchFamily="2" charset="2"/>
              <a:buChar char="v"/>
            </a:pPr>
            <a:r>
              <a:rPr lang="az-Latn-AZ" sz="2000" dirty="0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Inferior vena cava filter;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1">
              <a:buFont typeface="Wingdings" panose="05000000000000000000" pitchFamily="2" charset="2"/>
              <a:buChar char="v"/>
            </a:pPr>
            <a:r>
              <a:rPr lang="az-Latn-AZ" sz="2000" dirty="0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Relapse prevention;</a:t>
            </a:r>
            <a:endParaRPr lang="az-Latn-AZ" dirty="0"/>
          </a:p>
          <a:p>
            <a:pPr marL="457200" lvl="1" indent="0">
              <a:buNone/>
            </a:pPr>
            <a:endParaRPr lang="az-Latn-AZ" sz="2000" dirty="0"/>
          </a:p>
        </p:txBody>
      </p:sp>
    </p:spTree>
    <p:extLst>
      <p:ext uri="{BB962C8B-B14F-4D97-AF65-F5344CB8AC3E}">
        <p14:creationId xmlns:p14="http://schemas.microsoft.com/office/powerpoint/2010/main" val="166973920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7749" y="0"/>
            <a:ext cx="5862851" cy="511629"/>
          </a:xfrm>
        </p:spPr>
        <p:txBody>
          <a:bodyPr>
            <a:normAutofit fontScale="90000"/>
          </a:bodyPr>
          <a:lstStyle/>
          <a:p>
            <a:r>
              <a:rPr lang="az-Latn-AZ" dirty="0"/>
              <a:t>Indications for surgery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5232" y="998309"/>
            <a:ext cx="10507883" cy="5065033"/>
          </a:xfrm>
        </p:spPr>
        <p:txBody>
          <a:bodyPr>
            <a:normAutofit/>
          </a:bodyPr>
          <a:lstStyle/>
          <a:p>
            <a:pPr algn="just"/>
            <a:r>
              <a:rPr lang="en-US" dirty="0"/>
              <a:t>Patients with life-threatening PE may require additional treatment methods, such as </a:t>
            </a:r>
            <a:r>
              <a:rPr lang="en-US" dirty="0">
                <a:solidFill>
                  <a:srgbClr val="FF0000"/>
                </a:solidFill>
              </a:rPr>
              <a:t>thrombolysis</a:t>
            </a:r>
            <a:r>
              <a:rPr lang="en-US" dirty="0"/>
              <a:t>, </a:t>
            </a:r>
            <a:r>
              <a:rPr lang="en-US" dirty="0">
                <a:solidFill>
                  <a:srgbClr val="FF0000"/>
                </a:solidFill>
              </a:rPr>
              <a:t>use of inferior vena cava filters</a:t>
            </a:r>
            <a:r>
              <a:rPr lang="en-US" dirty="0"/>
              <a:t>, and </a:t>
            </a:r>
            <a:r>
              <a:rPr lang="en-US" dirty="0">
                <a:solidFill>
                  <a:srgbClr val="FF0000"/>
                </a:solidFill>
              </a:rPr>
              <a:t>embolectomy</a:t>
            </a:r>
            <a:r>
              <a:rPr lang="en-US" dirty="0"/>
              <a:t>, in addition to anticoagulant therapy. </a:t>
            </a:r>
            <a:endParaRPr lang="az-Latn-AZ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46" y="2408008"/>
            <a:ext cx="6093998" cy="4142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272519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</a:t>
            </a:r>
            <a:r>
              <a:rPr lang="az-Latn-AZ" dirty="0"/>
              <a:t>ndications for surgery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5431" y="1052739"/>
            <a:ext cx="6476157" cy="445772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400" dirty="0"/>
              <a:t>Selected groups of patients requiring specific anticoagulation or alternative treatment strategies include:</a:t>
            </a:r>
          </a:p>
          <a:p>
            <a:pPr marL="0" indent="0" algn="just">
              <a:buNone/>
            </a:pPr>
            <a:endParaRPr lang="az-Latn-AZ" sz="2400" dirty="0"/>
          </a:p>
          <a:p>
            <a:pPr marL="457200" lvl="1" indent="0">
              <a:buNone/>
            </a:pPr>
            <a:r>
              <a:rPr lang="en-US" dirty="0"/>
              <a:t>•	Cancer patients</a:t>
            </a:r>
          </a:p>
          <a:p>
            <a:pPr marL="457200" lvl="1" indent="0">
              <a:buNone/>
            </a:pPr>
            <a:r>
              <a:rPr lang="en-US" dirty="0"/>
              <a:t>•	Pregnant</a:t>
            </a:r>
          </a:p>
          <a:p>
            <a:pPr marL="457200" lvl="1" indent="0">
              <a:buNone/>
            </a:pPr>
            <a:r>
              <a:rPr lang="en-US" dirty="0"/>
              <a:t>•	Heparin-related thrombocytopenia.</a:t>
            </a:r>
          </a:p>
          <a:p>
            <a:pPr marL="457200" lvl="1" indent="0">
              <a:buNone/>
            </a:pPr>
            <a:r>
              <a:rPr lang="en-US" dirty="0"/>
              <a:t>•	Contraindication to the use of anticoagulant</a:t>
            </a:r>
          </a:p>
          <a:p>
            <a:pPr marL="457200" lvl="1" indent="0">
              <a:buNone/>
            </a:pPr>
            <a:r>
              <a:rPr lang="en-US" dirty="0"/>
              <a:t>•	Patients who are hemodynamically unstable despite the use of anticoagulants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9360" y="1052739"/>
            <a:ext cx="5048250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407075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C</a:t>
            </a:r>
            <a:r>
              <a:rPr lang="az-Latn-AZ" sz="3600" dirty="0"/>
              <a:t>ontraindications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318657"/>
            <a:ext cx="10515600" cy="3324906"/>
          </a:xfrm>
        </p:spPr>
        <p:txBody>
          <a:bodyPr/>
          <a:lstStyle/>
          <a:p>
            <a:pPr algn="just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FF0000"/>
                </a:solidFill>
              </a:rPr>
              <a:t>Patients who recover with conservative treatment do not need surgery. </a:t>
            </a:r>
            <a:endParaRPr lang="az-Latn-A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309081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T</a:t>
            </a:r>
            <a:r>
              <a:rPr lang="az-Latn-AZ" sz="3600" dirty="0"/>
              <a:t>reatment approach</a:t>
            </a:r>
          </a:p>
        </p:txBody>
      </p:sp>
      <p:grpSp>
        <p:nvGrpSpPr>
          <p:cNvPr id="26" name="Group 25"/>
          <p:cNvGrpSpPr/>
          <p:nvPr/>
        </p:nvGrpSpPr>
        <p:grpSpPr>
          <a:xfrm>
            <a:off x="450863" y="1133196"/>
            <a:ext cx="9934109" cy="3807837"/>
            <a:chOff x="450863" y="1133196"/>
            <a:chExt cx="9934109" cy="3807837"/>
          </a:xfrm>
        </p:grpSpPr>
        <p:sp>
          <p:nvSpPr>
            <p:cNvPr id="4" name="Rectangle 3"/>
            <p:cNvSpPr/>
            <p:nvPr/>
          </p:nvSpPr>
          <p:spPr>
            <a:xfrm>
              <a:off x="450863" y="2579914"/>
              <a:ext cx="2296886" cy="881743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z-Latn-AZ" sz="2000" dirty="0">
                  <a:solidFill>
                    <a:schemeClr val="bg1"/>
                  </a:solidFill>
                </a:rPr>
                <a:t>Stabi</a:t>
              </a:r>
              <a:r>
                <a:rPr lang="en-US" sz="2000" dirty="0" err="1">
                  <a:solidFill>
                    <a:schemeClr val="bg1"/>
                  </a:solidFill>
                </a:rPr>
                <a:t>lisation</a:t>
              </a:r>
              <a:endParaRPr lang="az-Latn-AZ" sz="2000" dirty="0">
                <a:solidFill>
                  <a:schemeClr val="bg1"/>
                </a:solidFill>
              </a:endParaRPr>
            </a:p>
          </p:txBody>
        </p:sp>
        <p:sp>
          <p:nvSpPr>
            <p:cNvPr id="5" name="Rectangle 4"/>
            <p:cNvSpPr/>
            <p:nvPr/>
          </p:nvSpPr>
          <p:spPr>
            <a:xfrm>
              <a:off x="4269474" y="2579914"/>
              <a:ext cx="2296886" cy="881743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dirty="0">
                  <a:solidFill>
                    <a:schemeClr val="bg1"/>
                  </a:solidFill>
                </a:rPr>
                <a:t>A</a:t>
              </a:r>
              <a:r>
                <a:rPr lang="az-Latn-AZ" sz="2000" dirty="0">
                  <a:solidFill>
                    <a:schemeClr val="bg1"/>
                  </a:solidFill>
                </a:rPr>
                <a:t>nticoagulant treatment </a:t>
              </a:r>
            </a:p>
          </p:txBody>
        </p:sp>
        <p:sp>
          <p:nvSpPr>
            <p:cNvPr id="6" name="Rectangle 5"/>
            <p:cNvSpPr/>
            <p:nvPr/>
          </p:nvSpPr>
          <p:spPr>
            <a:xfrm>
              <a:off x="8088086" y="1133196"/>
              <a:ext cx="2296886" cy="881743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z-Latn-AZ" sz="2000" dirty="0">
                  <a:solidFill>
                    <a:schemeClr val="bg1"/>
                  </a:solidFill>
                </a:rPr>
                <a:t>T</a:t>
              </a:r>
              <a:r>
                <a:rPr lang="en-US" sz="2000" dirty="0">
                  <a:solidFill>
                    <a:schemeClr val="bg1"/>
                  </a:solidFill>
                </a:rPr>
                <a:t>h</a:t>
              </a:r>
              <a:r>
                <a:rPr lang="az-Latn-AZ" sz="2000" dirty="0">
                  <a:solidFill>
                    <a:schemeClr val="bg1"/>
                  </a:solidFill>
                </a:rPr>
                <a:t>rombol</a:t>
              </a:r>
              <a:r>
                <a:rPr lang="en-US" sz="2000" dirty="0" err="1">
                  <a:solidFill>
                    <a:schemeClr val="bg1"/>
                  </a:solidFill>
                </a:rPr>
                <a:t>ys</a:t>
              </a:r>
              <a:r>
                <a:rPr lang="az-Latn-AZ" sz="2000" dirty="0">
                  <a:solidFill>
                    <a:schemeClr val="bg1"/>
                  </a:solidFill>
                </a:rPr>
                <a:t>is</a:t>
              </a:r>
            </a:p>
          </p:txBody>
        </p:sp>
        <p:sp>
          <p:nvSpPr>
            <p:cNvPr id="7" name="Rectangle 6"/>
            <p:cNvSpPr/>
            <p:nvPr/>
          </p:nvSpPr>
          <p:spPr>
            <a:xfrm>
              <a:off x="8088086" y="2579914"/>
              <a:ext cx="2296886" cy="881743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dirty="0"/>
                <a:t>I</a:t>
              </a:r>
              <a:r>
                <a:rPr lang="az-Latn-AZ" sz="2000" dirty="0"/>
                <a:t>nferior vena cava filters</a:t>
              </a:r>
              <a:endParaRPr lang="az-Latn-AZ" sz="2000" dirty="0">
                <a:solidFill>
                  <a:schemeClr val="bg1"/>
                </a:solidFill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8088086" y="4026633"/>
              <a:ext cx="2296886" cy="91440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z-Latn-AZ" sz="2000" dirty="0">
                  <a:solidFill>
                    <a:schemeClr val="bg1"/>
                  </a:solidFill>
                </a:rPr>
                <a:t>Embole</a:t>
              </a:r>
              <a:r>
                <a:rPr lang="en-US" sz="2000" dirty="0">
                  <a:solidFill>
                    <a:schemeClr val="bg1"/>
                  </a:solidFill>
                </a:rPr>
                <a:t>c</a:t>
              </a:r>
              <a:r>
                <a:rPr lang="az-Latn-AZ" sz="2000" dirty="0">
                  <a:solidFill>
                    <a:schemeClr val="bg1"/>
                  </a:solidFill>
                </a:rPr>
                <a:t>tomy</a:t>
              </a:r>
            </a:p>
          </p:txBody>
        </p:sp>
        <p:sp>
          <p:nvSpPr>
            <p:cNvPr id="10" name="Right Arrow 9"/>
            <p:cNvSpPr/>
            <p:nvPr/>
          </p:nvSpPr>
          <p:spPr>
            <a:xfrm>
              <a:off x="2926226" y="2800349"/>
              <a:ext cx="1164771" cy="440872"/>
            </a:xfrm>
            <a:prstGeom prst="rightArrow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z-Latn-AZ"/>
            </a:p>
          </p:txBody>
        </p:sp>
        <p:cxnSp>
          <p:nvCxnSpPr>
            <p:cNvPr id="12" name="Elbow Connector 11"/>
            <p:cNvCxnSpPr>
              <a:stCxn id="5" idx="3"/>
              <a:endCxn id="6" idx="1"/>
            </p:cNvCxnSpPr>
            <p:nvPr/>
          </p:nvCxnSpPr>
          <p:spPr>
            <a:xfrm flipV="1">
              <a:off x="6566360" y="1574068"/>
              <a:ext cx="1521726" cy="1446718"/>
            </a:xfrm>
            <a:prstGeom prst="bentConnector3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6" name="Elbow Connector 15"/>
            <p:cNvCxnSpPr>
              <a:stCxn id="5" idx="3"/>
              <a:endCxn id="9" idx="1"/>
            </p:cNvCxnSpPr>
            <p:nvPr/>
          </p:nvCxnSpPr>
          <p:spPr>
            <a:xfrm>
              <a:off x="6566360" y="3020786"/>
              <a:ext cx="1521726" cy="1463047"/>
            </a:xfrm>
            <a:prstGeom prst="bentConnector3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21" name="Straight Arrow Connector 20"/>
            <p:cNvCxnSpPr>
              <a:cxnSpLocks/>
              <a:stCxn id="5" idx="3"/>
              <a:endCxn id="7" idx="1"/>
            </p:cNvCxnSpPr>
            <p:nvPr/>
          </p:nvCxnSpPr>
          <p:spPr>
            <a:xfrm>
              <a:off x="6566360" y="3020786"/>
              <a:ext cx="1521726" cy="0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TextBox 22"/>
          <p:cNvSpPr txBox="1"/>
          <p:nvPr/>
        </p:nvSpPr>
        <p:spPr>
          <a:xfrm>
            <a:off x="6838518" y="5612796"/>
            <a:ext cx="437948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b="1" dirty="0"/>
              <a:t>May be used as alternative treatments when anticoagulation is contraindicated or ineffective. </a:t>
            </a:r>
            <a:endParaRPr lang="az-Latn-AZ" b="1" dirty="0"/>
          </a:p>
        </p:txBody>
      </p:sp>
      <p:sp>
        <p:nvSpPr>
          <p:cNvPr id="11" name="Левая фигурная скобка 10">
            <a:extLst>
              <a:ext uri="{FF2B5EF4-FFF2-40B4-BE49-F238E27FC236}">
                <a16:creationId xmlns:a16="http://schemas.microsoft.com/office/drawing/2014/main" id="{2EC91503-B29B-3DED-A416-56A8E8262BB5}"/>
              </a:ext>
            </a:extLst>
          </p:cNvPr>
          <p:cNvSpPr/>
          <p:nvPr/>
        </p:nvSpPr>
        <p:spPr>
          <a:xfrm rot="5400000" flipH="1">
            <a:off x="8699396" y="3182981"/>
            <a:ext cx="657726" cy="4201903"/>
          </a:xfrm>
          <a:prstGeom prst="leftBrac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086819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Pro</a:t>
            </a:r>
            <a:r>
              <a:rPr lang="en-US" dirty="0"/>
              <a:t>gnosis</a:t>
            </a:r>
            <a:endParaRPr lang="az-Latn-A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8466" y="1309159"/>
            <a:ext cx="10515600" cy="4351338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ü"/>
            </a:pPr>
            <a:r>
              <a:rPr lang="en-US" sz="2400" dirty="0"/>
              <a:t>PE is one of the </a:t>
            </a:r>
            <a:r>
              <a:rPr lang="en-US" sz="2400" dirty="0">
                <a:solidFill>
                  <a:srgbClr val="FF0000"/>
                </a:solidFill>
              </a:rPr>
              <a:t>most common </a:t>
            </a:r>
            <a:r>
              <a:rPr lang="en-US" sz="2400" dirty="0"/>
              <a:t>causes of death in </a:t>
            </a:r>
            <a:r>
              <a:rPr lang="en-US" sz="2400" dirty="0">
                <a:solidFill>
                  <a:srgbClr val="FF0000"/>
                </a:solidFill>
              </a:rPr>
              <a:t>surgical patients</a:t>
            </a:r>
          </a:p>
          <a:p>
            <a:pPr algn="just">
              <a:buFont typeface="Wingdings" panose="05000000000000000000" pitchFamily="2" charset="2"/>
              <a:buChar char="ü"/>
            </a:pPr>
            <a:endParaRPr lang="en-US" sz="2400" dirty="0">
              <a:solidFill>
                <a:srgbClr val="FF0000"/>
              </a:solidFill>
            </a:endParaRPr>
          </a:p>
          <a:p>
            <a:pPr algn="just">
              <a:buFont typeface="Wingdings" panose="05000000000000000000" pitchFamily="2" charset="2"/>
              <a:buChar char="ü"/>
            </a:pPr>
            <a:r>
              <a:rPr lang="en-US" sz="2400" u="sng" dirty="0"/>
              <a:t>untreated PE </a:t>
            </a:r>
            <a:r>
              <a:rPr lang="en-US" sz="2400" dirty="0"/>
              <a:t>has a </a:t>
            </a:r>
            <a:r>
              <a:rPr lang="en-US" sz="2400" dirty="0">
                <a:solidFill>
                  <a:srgbClr val="FF0000"/>
                </a:solidFill>
              </a:rPr>
              <a:t>mortality rate </a:t>
            </a:r>
            <a:r>
              <a:rPr lang="en-US" sz="2400" dirty="0"/>
              <a:t>of </a:t>
            </a:r>
            <a:r>
              <a:rPr lang="en-US" sz="2400" dirty="0">
                <a:solidFill>
                  <a:srgbClr val="FF0000"/>
                </a:solidFill>
              </a:rPr>
              <a:t>30%</a:t>
            </a:r>
          </a:p>
          <a:p>
            <a:pPr algn="just">
              <a:buFont typeface="Wingdings" panose="05000000000000000000" pitchFamily="2" charset="2"/>
              <a:buChar char="ü"/>
            </a:pPr>
            <a:endParaRPr lang="en-US" sz="2400" dirty="0"/>
          </a:p>
          <a:p>
            <a:pPr algn="just">
              <a:buFont typeface="Wingdings" panose="05000000000000000000" pitchFamily="2" charset="2"/>
              <a:buChar char="ü"/>
            </a:pPr>
            <a:r>
              <a:rPr lang="en-US" sz="2400" dirty="0"/>
              <a:t>Many prognostic models exist for PE.</a:t>
            </a:r>
          </a:p>
          <a:p>
            <a:pPr algn="just">
              <a:buFont typeface="Wingdings" panose="05000000000000000000" pitchFamily="2" charset="2"/>
              <a:buChar char="ü"/>
            </a:pPr>
            <a:endParaRPr lang="az-Latn-AZ" sz="2400" dirty="0"/>
          </a:p>
        </p:txBody>
      </p:sp>
    </p:spTree>
    <p:extLst>
      <p:ext uri="{BB962C8B-B14F-4D97-AF65-F5344CB8AC3E}">
        <p14:creationId xmlns:p14="http://schemas.microsoft.com/office/powerpoint/2010/main" val="196965641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Profila</a:t>
            </a:r>
            <a:r>
              <a:rPr lang="en-US" dirty="0" err="1"/>
              <a:t>ction</a:t>
            </a:r>
            <a:endParaRPr lang="az-Latn-A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3467" y="1158987"/>
            <a:ext cx="5926666" cy="435133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/>
              <a:t>Prevention of peripheral vein thrombosis plays an important role in the prevention of PE.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Following the hospital's protocol for thrombosis prevention in patients who have undergone surgery: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/>
              <a:t>Early activation;</a:t>
            </a:r>
          </a:p>
          <a:p>
            <a:pPr lvl="1">
              <a:buFont typeface="Wingdings" panose="05000000000000000000" pitchFamily="2" charset="2"/>
              <a:buChar char="ü"/>
            </a:pPr>
            <a:endParaRPr lang="en-US" dirty="0"/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/>
              <a:t>Elastic socks;</a:t>
            </a:r>
          </a:p>
          <a:p>
            <a:pPr lvl="1">
              <a:buFont typeface="Wingdings" panose="05000000000000000000" pitchFamily="2" charset="2"/>
              <a:buChar char="ü"/>
            </a:pPr>
            <a:endParaRPr lang="en-US" dirty="0"/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/>
              <a:t>Pharmacological therapy according to the indication.</a:t>
            </a:r>
          </a:p>
          <a:p>
            <a:pPr lvl="1">
              <a:buFont typeface="Wingdings" panose="05000000000000000000" pitchFamily="2" charset="2"/>
              <a:buChar char="ü"/>
            </a:pPr>
            <a:endParaRPr lang="az-Latn-AZ" dirty="0"/>
          </a:p>
        </p:txBody>
      </p:sp>
      <p:grpSp>
        <p:nvGrpSpPr>
          <p:cNvPr id="7" name="Group 6"/>
          <p:cNvGrpSpPr/>
          <p:nvPr/>
        </p:nvGrpSpPr>
        <p:grpSpPr>
          <a:xfrm>
            <a:off x="6699362" y="1158987"/>
            <a:ext cx="5135033" cy="3851275"/>
            <a:chOff x="6663267" y="894292"/>
            <a:chExt cx="5135033" cy="3851275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663267" y="894292"/>
              <a:ext cx="5135033" cy="3851275"/>
            </a:xfrm>
            <a:prstGeom prst="rect">
              <a:avLst/>
            </a:prstGeom>
            <a:ln>
              <a:solidFill>
                <a:srgbClr val="4C74A8"/>
              </a:solidFill>
            </a:ln>
          </p:spPr>
        </p:pic>
        <p:sp>
          <p:nvSpPr>
            <p:cNvPr id="5" name="Rectangle 4"/>
            <p:cNvSpPr/>
            <p:nvPr/>
          </p:nvSpPr>
          <p:spPr>
            <a:xfrm>
              <a:off x="6925734" y="3683000"/>
              <a:ext cx="1185333" cy="465667"/>
            </a:xfrm>
            <a:prstGeom prst="rect">
              <a:avLst/>
            </a:prstGeom>
            <a:solidFill>
              <a:srgbClr val="4C74A8"/>
            </a:solidFill>
            <a:ln>
              <a:solidFill>
                <a:srgbClr val="4C74A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z-Latn-AZ"/>
            </a:p>
          </p:txBody>
        </p:sp>
        <p:sp>
          <p:nvSpPr>
            <p:cNvPr id="6" name="Rectangle 5"/>
            <p:cNvSpPr/>
            <p:nvPr/>
          </p:nvSpPr>
          <p:spPr>
            <a:xfrm>
              <a:off x="10363200" y="3683000"/>
              <a:ext cx="1185333" cy="465667"/>
            </a:xfrm>
            <a:prstGeom prst="rect">
              <a:avLst/>
            </a:prstGeom>
            <a:solidFill>
              <a:srgbClr val="4C74A8"/>
            </a:solidFill>
            <a:ln>
              <a:solidFill>
                <a:srgbClr val="4C74A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z-Latn-AZ"/>
            </a:p>
          </p:txBody>
        </p:sp>
      </p:grpSp>
    </p:spTree>
    <p:extLst>
      <p:ext uri="{BB962C8B-B14F-4D97-AF65-F5344CB8AC3E}">
        <p14:creationId xmlns:p14="http://schemas.microsoft.com/office/powerpoint/2010/main" val="237238279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Screening and follo</a:t>
            </a:r>
            <a:r>
              <a:rPr lang="en-US" dirty="0"/>
              <a:t>w up</a:t>
            </a:r>
            <a:endParaRPr lang="az-Latn-A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44440" y="1055158"/>
            <a:ext cx="5469467" cy="1163109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FF0000"/>
                </a:solidFill>
              </a:rPr>
              <a:t>Clinical examination</a:t>
            </a:r>
            <a:endParaRPr lang="ru-RU" dirty="0">
              <a:solidFill>
                <a:srgbClr val="FF0000"/>
              </a:solidFill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az-Latn-AZ" dirty="0">
                <a:solidFill>
                  <a:srgbClr val="FF0000"/>
                </a:solidFill>
              </a:rPr>
              <a:t>D-Dimer </a:t>
            </a:r>
            <a:r>
              <a:rPr lang="en-US" dirty="0">
                <a:solidFill>
                  <a:srgbClr val="FF0000"/>
                </a:solidFill>
              </a:rPr>
              <a:t>testing</a:t>
            </a:r>
            <a:endParaRPr lang="az-Latn-AZ" dirty="0">
              <a:solidFill>
                <a:srgbClr val="FF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18065" y="3119105"/>
            <a:ext cx="10727267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n-US" sz="2000" dirty="0"/>
              <a:t>Patients with pulmonary embolism are closely monitored in the intensive care unit in the early stage, lungs, hemodynamics, coagulation, and fibrinolysis (D-dimer) are observed. 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endParaRPr lang="en-US" sz="2000" dirty="0"/>
          </a:p>
          <a:p>
            <a:pPr marL="342900" indent="-342900" algn="just">
              <a:buFont typeface="Wingdings" panose="05000000000000000000" pitchFamily="2" charset="2"/>
              <a:buChar char="ü"/>
            </a:pPr>
            <a:endParaRPr lang="en-US" sz="2000" dirty="0"/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n-US" sz="2000" dirty="0"/>
              <a:t>In the late stage, the pulmonary pressure, right ventricle, and lung parenchyma are monitored.</a:t>
            </a:r>
          </a:p>
        </p:txBody>
      </p:sp>
    </p:spTree>
    <p:extLst>
      <p:ext uri="{BB962C8B-B14F-4D97-AF65-F5344CB8AC3E}">
        <p14:creationId xmlns:p14="http://schemas.microsoft.com/office/powerpoint/2010/main" val="64240173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Rehabilitation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7467" y="1512358"/>
            <a:ext cx="10515600" cy="993775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az-Latn-AZ" sz="3200" b="1" dirty="0"/>
              <a:t>No specific rehabilitation program.</a:t>
            </a:r>
          </a:p>
        </p:txBody>
      </p:sp>
    </p:spTree>
    <p:extLst>
      <p:ext uri="{BB962C8B-B14F-4D97-AF65-F5344CB8AC3E}">
        <p14:creationId xmlns:p14="http://schemas.microsoft.com/office/powerpoint/2010/main" val="232818279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59415" y="2588199"/>
            <a:ext cx="5862851" cy="835878"/>
          </a:xfrm>
        </p:spPr>
        <p:txBody>
          <a:bodyPr>
            <a:normAutofit fontScale="90000"/>
          </a:bodyPr>
          <a:lstStyle/>
          <a:p>
            <a:r>
              <a:rPr lang="az-Latn-AZ" sz="4000" dirty="0"/>
              <a:t>Thank you for your attention</a:t>
            </a:r>
            <a:r>
              <a:rPr lang="ru-RU" sz="4000" dirty="0"/>
              <a:t>!</a:t>
            </a:r>
            <a:endParaRPr lang="az-Latn-AZ" sz="4000" dirty="0"/>
          </a:p>
        </p:txBody>
      </p:sp>
    </p:spTree>
    <p:extLst>
      <p:ext uri="{BB962C8B-B14F-4D97-AF65-F5344CB8AC3E}">
        <p14:creationId xmlns:p14="http://schemas.microsoft.com/office/powerpoint/2010/main" val="1573782119"/>
      </p:ext>
    </p:extLst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Синий и зеленый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1734D7E5-2383-4430-85FA-C3E8F4A68DF0}" vid="{98D89718-3373-4742-B9D0-CBB7E7A5EBA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10613</TotalTime>
  <Words>1174</Words>
  <Application>Microsoft Office PowerPoint</Application>
  <PresentationFormat>Широкоэкранный</PresentationFormat>
  <Paragraphs>189</Paragraphs>
  <Slides>31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5" baseType="lpstr">
      <vt:lpstr>Arial</vt:lpstr>
      <vt:lpstr>Calibri</vt:lpstr>
      <vt:lpstr>Wingdings</vt:lpstr>
      <vt:lpstr>Theme1</vt:lpstr>
      <vt:lpstr>Acute pulmonary embolism</vt:lpstr>
      <vt:lpstr>Definition</vt:lpstr>
      <vt:lpstr>Epidemiology</vt:lpstr>
      <vt:lpstr>Classification</vt:lpstr>
      <vt:lpstr>Causes and risk factors</vt:lpstr>
      <vt:lpstr>Pathogenesis</vt:lpstr>
      <vt:lpstr>Презентация PowerPoint</vt:lpstr>
      <vt:lpstr>Characteristic pathology</vt:lpstr>
      <vt:lpstr>Clinical course</vt:lpstr>
      <vt:lpstr>Clinical course</vt:lpstr>
      <vt:lpstr>Complications</vt:lpstr>
      <vt:lpstr>Clinical examination</vt:lpstr>
      <vt:lpstr>Laboratory examination</vt:lpstr>
      <vt:lpstr>Instrumental examinations</vt:lpstr>
      <vt:lpstr>Diaqnostik yanaşma prinsipi</vt:lpstr>
      <vt:lpstr>Suspision</vt:lpstr>
      <vt:lpstr>Confirmation of the diagnosis</vt:lpstr>
      <vt:lpstr>Differential diagnosis</vt:lpstr>
      <vt:lpstr>Denial</vt:lpstr>
      <vt:lpstr>Determination of the cause</vt:lpstr>
      <vt:lpstr>Treatment principles</vt:lpstr>
      <vt:lpstr>Treatment</vt:lpstr>
      <vt:lpstr>Indications for surgery</vt:lpstr>
      <vt:lpstr>Indications for surgery</vt:lpstr>
      <vt:lpstr>Contraindications</vt:lpstr>
      <vt:lpstr>Treatment approach</vt:lpstr>
      <vt:lpstr>Prognosis</vt:lpstr>
      <vt:lpstr>Profilaction</vt:lpstr>
      <vt:lpstr>Screening and follow up</vt:lpstr>
      <vt:lpstr>Rehabilitation</vt:lpstr>
      <vt:lpstr>Thank you for your attention!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Острая легочная эмболия</dc:title>
  <dc:creator>Lenovo</dc:creator>
  <cp:lastModifiedBy>Shukufa Musayeva</cp:lastModifiedBy>
  <cp:revision>45</cp:revision>
  <dcterms:created xsi:type="dcterms:W3CDTF">2023-09-19T07:32:28Z</dcterms:created>
  <dcterms:modified xsi:type="dcterms:W3CDTF">2023-12-04T09:33:10Z</dcterms:modified>
</cp:coreProperties>
</file>