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1" r:id="rId2"/>
    <p:sldId id="298" r:id="rId3"/>
    <p:sldId id="299" r:id="rId4"/>
    <p:sldId id="320" r:id="rId5"/>
    <p:sldId id="301" r:id="rId6"/>
    <p:sldId id="303" r:id="rId7"/>
    <p:sldId id="305" r:id="rId8"/>
    <p:sldId id="307" r:id="rId9"/>
    <p:sldId id="318" r:id="rId10"/>
    <p:sldId id="317" r:id="rId11"/>
    <p:sldId id="316" r:id="rId12"/>
    <p:sldId id="314" r:id="rId13"/>
    <p:sldId id="276" r:id="rId14"/>
    <p:sldId id="313" r:id="rId15"/>
    <p:sldId id="322" r:id="rId16"/>
    <p:sldId id="312" r:id="rId17"/>
    <p:sldId id="309" r:id="rId18"/>
    <p:sldId id="282" r:id="rId19"/>
    <p:sldId id="293" r:id="rId20"/>
    <p:sldId id="284" r:id="rId21"/>
    <p:sldId id="295" r:id="rId22"/>
    <p:sldId id="285" r:id="rId23"/>
    <p:sldId id="286" r:id="rId24"/>
    <p:sldId id="287" r:id="rId25"/>
    <p:sldId id="288" r:id="rId26"/>
    <p:sldId id="289" r:id="rId27"/>
    <p:sldId id="290" r:id="rId28"/>
    <p:sldId id="29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outlineViewPr>
    <p:cViewPr>
      <p:scale>
        <a:sx n="33" d="100"/>
        <a:sy n="33" d="100"/>
      </p:scale>
      <p:origin x="0" y="-1710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0"/>
    </p:cViewPr>
  </p:sorter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33B7F4D-1B1D-5710-39DE-AD393195EA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A854AA0-09C9-BA87-DA5D-B77EF37F786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/>
              <a:t>Диабетическая стопа 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179E9A4-D23F-011D-6082-0D7FB52A645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Др. Мусаева Шукюфа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1D8A3DD-5FF6-DFAB-0A79-724CABC0DB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7C6E46-5C6C-4EE4-8FD5-31558A360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750004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/>
              <a:t>Диабетическая стопа </a:t>
            </a: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6A17C-4AA3-4F7E-A588-2766F23A2E2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F0FEAAA-0A78-38D4-5485-9B225C7900E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1133492466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3669896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2048222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3321613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1271248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551406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748490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375215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1217290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6A17C-4AA3-4F7E-A588-2766F23A2E22}" type="slidenum">
              <a:rPr lang="ru-RU" smtClean="0"/>
              <a:t>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</a:p>
        </p:txBody>
      </p:sp>
    </p:spTree>
    <p:extLst>
      <p:ext uri="{BB962C8B-B14F-4D97-AF65-F5344CB8AC3E}">
        <p14:creationId xmlns:p14="http://schemas.microsoft.com/office/powerpoint/2010/main" val="1532539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16" name="Дата 15">
            <a:extLst>
              <a:ext uri="{FF2B5EF4-FFF2-40B4-BE49-F238E27FC236}">
                <a16:creationId xmlns:a16="http://schemas.microsoft.com/office/drawing/2014/main" id="{D897EEEC-000B-24D7-8B7D-E37FEAA58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Диабетическая стопа </a:t>
            </a:r>
          </a:p>
        </p:txBody>
      </p:sp>
      <p:sp>
        <p:nvSpPr>
          <p:cNvPr id="17" name="Нижний колонтитул 16">
            <a:extLst>
              <a:ext uri="{FF2B5EF4-FFF2-40B4-BE49-F238E27FC236}">
                <a16:creationId xmlns:a16="http://schemas.microsoft.com/office/drawing/2014/main" id="{52441172-0348-6730-31D5-15CBB1790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0A30A003-B1E3-2C58-FB64-A243A75A0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C1348-F390-4DBB-8F96-B0C1AA57FD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0000" y="0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75C3D31-FE34-A8BF-E882-A4BF6A3399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87011" y="6537830"/>
            <a:ext cx="2417978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56117" y="6518365"/>
            <a:ext cx="2479766" cy="30044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56413" y="6505938"/>
            <a:ext cx="2231573" cy="365125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75258" y="6519001"/>
            <a:ext cx="2244634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Мусаева Шукюфа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99808" y="6505938"/>
            <a:ext cx="2192383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Мусаева Шукюфа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21431" y="6492875"/>
            <a:ext cx="2349137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Мусаева Шукюфа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B013F2-9E9F-5B33-46DA-61CA3E81F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87011" y="6537830"/>
            <a:ext cx="2417978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3BE9D-F37D-0738-D182-769865FDD9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87011" y="6537830"/>
            <a:ext cx="2417978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63AC770-A32E-760A-8517-A4C8265221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87011" y="6537830"/>
            <a:ext cx="2417978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38A3A4D-FB55-A1FC-B19F-6AF0DC2871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87011" y="6537830"/>
            <a:ext cx="2417978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839A64D-563B-2D10-DA19-2411E2C70DB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5564" y="6589318"/>
            <a:ext cx="12180864" cy="262151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4FB4471-F4AE-95DE-D595-EBF9123A7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BBDD780F-D2FC-4A39-1473-7804E7D794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Диабетическая стопа 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A072EDF6-64E1-E1AC-9CB5-4086C70A77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C1348-F390-4DBB-8F96-B0C1AA57FDAF}" type="slidenum">
              <a:rPr lang="ru-RU" smtClean="0"/>
              <a:t>‹#›</a:t>
            </a:fld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9DD942E-B438-A44D-2436-7EFB85280F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87011" y="6537830"/>
            <a:ext cx="2417978" cy="365125"/>
          </a:xfrm>
          <a:prstGeom prst="rect">
            <a:avLst/>
          </a:prstGeom>
        </p:spPr>
        <p:txBody>
          <a:bodyPr/>
          <a:lstStyle>
            <a:lvl1pPr>
              <a:defRPr sz="1600" b="1" i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>  </a:t>
            </a:r>
            <a:r>
              <a:rPr lang="ru-RU" dirty="0"/>
              <a:t>Диабетическая стопа </a:t>
            </a: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/>
              <a:t>Др. Мусаева </a:t>
            </a:r>
            <a:r>
              <a:rPr lang="ru-RU" b="1" dirty="0" err="1"/>
              <a:t>Шукюфа</a:t>
            </a:r>
            <a:endParaRPr lang="en-US" b="1" dirty="0"/>
          </a:p>
          <a:p>
            <a:r>
              <a:rPr lang="en-US" b="1" dirty="0"/>
              <a:t> I </a:t>
            </a:r>
            <a:r>
              <a:rPr lang="ru-RU" b="1" dirty="0"/>
              <a:t>Кафедра Хирургических Болезней</a:t>
            </a:r>
            <a:r>
              <a:rPr lang="en-US" b="1" dirty="0"/>
              <a:t>, </a:t>
            </a:r>
          </a:p>
          <a:p>
            <a:r>
              <a:rPr lang="ru-RU" b="1" dirty="0"/>
              <a:t>Азербайджанский Медицинский Университет</a:t>
            </a:r>
            <a:endParaRPr lang="az-Latn-AZ" b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56090" y="289"/>
            <a:ext cx="34598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519877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>Диабетическая стопа - это гнойно-некротическое повреждение всех слоев кожи и глубоких тканей (костей, сухожилий), возникающие в результате периферической нейропатии или </a:t>
            </a:r>
            <a:r>
              <a:rPr lang="ru-RU" sz="2400" dirty="0" err="1">
                <a:solidFill>
                  <a:schemeClr val="bg2">
                    <a:lumMod val="50000"/>
                  </a:schemeClr>
                </a:solidFill>
              </a:rPr>
              <a:t>атекросклероза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> артерий у больных сахарным диабетом (СД).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589043" y="70585"/>
            <a:ext cx="2602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 descr="DFU(Diabetic Foot Ulcers) - NDFC Clin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92833"/>
            <a:ext cx="5669427" cy="455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6593B6CC-322F-777B-5096-621B45EA1C93}"/>
              </a:ext>
            </a:extLst>
          </p:cNvPr>
          <p:cNvSpPr txBox="1">
            <a:spLocks/>
          </p:cNvSpPr>
          <p:nvPr/>
        </p:nvSpPr>
        <p:spPr>
          <a:xfrm>
            <a:off x="4887011" y="6537830"/>
            <a:ext cx="241797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25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IGURE 2, [SVS WIfI classification system. TcPO2, transcutaneous oxygen  pressure.]. - Diagnosis and Management of Diabetic Foot Complications -  NCBI Bookshelf">
            <a:extLst>
              <a:ext uri="{FF2B5EF4-FFF2-40B4-BE49-F238E27FC236}">
                <a16:creationId xmlns:a16="http://schemas.microsoft.com/office/drawing/2014/main" id="{7679329B-96C4-4B46-8F38-62B42EBBB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070" y="897759"/>
            <a:ext cx="5535792" cy="502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48943" y="26683"/>
            <a:ext cx="31139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Классификация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227969"/>
              </p:ext>
            </p:extLst>
          </p:nvPr>
        </p:nvGraphicFramePr>
        <p:xfrm>
          <a:off x="136137" y="1468986"/>
          <a:ext cx="6211653" cy="25498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8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37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1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117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Лодыжечно</a:t>
                      </a:r>
                      <a:r>
                        <a:rPr lang="ru-RU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-плечевой индекс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Систолическое давление лодыжки (мм </a:t>
                      </a:r>
                      <a:r>
                        <a:rPr lang="ru-RU" sz="14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рт.ст</a:t>
                      </a:r>
                      <a:r>
                        <a:rPr lang="ru-RU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Давление на </a:t>
                      </a:r>
                      <a:r>
                        <a:rPr lang="ru-RU" sz="14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паьлцах</a:t>
                      </a:r>
                      <a:r>
                        <a:rPr lang="ru-RU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стопы  или tcpO2 (мм </a:t>
                      </a:r>
                      <a:r>
                        <a:rPr lang="ru-RU" sz="14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рт.ст</a:t>
                      </a:r>
                      <a:r>
                        <a:rPr lang="ru-RU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≥ 0.80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 100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≥ 60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0.60 – 0.79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– 100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– 59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0.40 – 0.59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– 70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– 39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≤ 0.39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50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30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258806" y="560124"/>
            <a:ext cx="626126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kumimoji="0" lang="ru-RU" altLang="ru-RU" sz="2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лассификация WIFI (</a:t>
            </a:r>
            <a:r>
              <a:rPr kumimoji="0" lang="ru-RU" altLang="ru-RU" sz="24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Wound</a:t>
            </a:r>
            <a:r>
              <a:rPr kumimoji="0" lang="ru-RU" altLang="ru-RU" sz="2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Ishcemia</a:t>
            </a:r>
            <a:r>
              <a:rPr kumimoji="0" lang="ru-RU" altLang="ru-RU" sz="2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Foot</a:t>
            </a:r>
            <a:r>
              <a:rPr kumimoji="0" lang="ru-RU" altLang="ru-RU" sz="2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Infection</a:t>
            </a:r>
            <a:r>
              <a:rPr kumimoji="0" lang="ru-RU" altLang="ru-RU" sz="2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ru-RU" altLang="ru-RU" sz="180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6137" y="4174581"/>
            <a:ext cx="7410470" cy="216469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 нет инфекции и нет симптомов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Местный отек или инфильтрат, эритема 0,5-2 см вокруг раны, местное напряжение или болезненность, местная гипертермия, наличие гнойных выделений (для включения больных в эту категорию необходимо наличие не менее двух из перечисленных признаков).</a:t>
            </a:r>
          </a:p>
          <a:p>
            <a:pPr marR="0" lvl="0">
              <a:spcBef>
                <a:spcPts val="0"/>
              </a:spcBef>
              <a:spcAft>
                <a:spcPts val="800"/>
              </a:spcAf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Локальное инфицирование, передача инфекции в более глубокие слои, остеомиелит, артрит,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фасциит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отсутствие признаков системного воспаления.</a:t>
            </a:r>
          </a:p>
          <a:p>
            <a:pPr marR="0" lvl="0">
              <a:spcBef>
                <a:spcPts val="0"/>
              </a:spcBef>
              <a:spcAft>
                <a:spcPts val="800"/>
              </a:spcAf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Признаки местного воспаления + признаки системного воспаления.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798E61-59F6-04FE-5896-3AAB440C202C}"/>
              </a:ext>
            </a:extLst>
          </p:cNvPr>
          <p:cNvSpPr txBox="1"/>
          <p:nvPr/>
        </p:nvSpPr>
        <p:spPr>
          <a:xfrm>
            <a:off x="4917583" y="6556181"/>
            <a:ext cx="23568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762190-DBA3-783E-3E75-D264812061C7}"/>
              </a:ext>
            </a:extLst>
          </p:cNvPr>
          <p:cNvSpPr txBox="1"/>
          <p:nvPr/>
        </p:nvSpPr>
        <p:spPr>
          <a:xfrm>
            <a:off x="9621079" y="101889"/>
            <a:ext cx="27799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70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84108" y="-33233"/>
            <a:ext cx="4656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и факторы риска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16834" y="1234347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Сдавливающая обувь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z-Latn-AZ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Слабый гликемический контроль</a:t>
            </a:r>
            <a:endParaRPr lang="az-Latn-AZ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Мозоли</a:t>
            </a:r>
            <a:endParaRPr lang="az-Latn-AZ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Деформации стопы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z-Latn-AZ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Недостаточный уход за ногами</a:t>
            </a:r>
            <a:endParaRPr lang="az-Latn-AZ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Плохая циркуляция и </a:t>
            </a:r>
            <a:r>
              <a:rPr lang="ru-RU" sz="28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нейропвтии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Сухая кожа</a:t>
            </a:r>
            <a:endParaRPr lang="ru-RU" dirty="0"/>
          </a:p>
        </p:txBody>
      </p:sp>
      <p:pic>
        <p:nvPicPr>
          <p:cNvPr id="9" name="Picture 2" descr="Diabetic Sores and Foot Ulcers: Causes, Treatment, Preven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834" y="661182"/>
            <a:ext cx="5268953" cy="586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14166E-A083-9A6F-2996-14FCC5342C24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2E729A-7052-874A-4853-D201B35AAB68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448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80886" y="-20786"/>
            <a:ext cx="49374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и факторы риска</a:t>
            </a:r>
          </a:p>
        </p:txBody>
      </p:sp>
      <p:pic>
        <p:nvPicPr>
          <p:cNvPr id="9" name="Picture 2" descr="You are diabetic and suffer from leg pain">
            <a:extLst>
              <a:ext uri="{FF2B5EF4-FFF2-40B4-BE49-F238E27FC236}">
                <a16:creationId xmlns:a16="http://schemas.microsoft.com/office/drawing/2014/main" id="{434B1611-424A-4063-98A9-45A7C1883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84" y="2390213"/>
            <a:ext cx="4274268" cy="286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iabetic Angiopathy - Causes, Symptoms &amp; Treatment– Bauerfeind Austral">
            <a:extLst>
              <a:ext uri="{FF2B5EF4-FFF2-40B4-BE49-F238E27FC236}">
                <a16:creationId xmlns:a16="http://schemas.microsoft.com/office/drawing/2014/main" id="{DB24E4C5-7AD9-4445-96A5-B06389602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380" y="2316163"/>
            <a:ext cx="2885481" cy="288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Endokrinoloq on Instagram: &quot;Diabetik qanqrena diabet xəstəliyinə  tutulanların infeksiyaya qarşı müqavimət göstərə bilməməsi və ayaqlarda  trofik yaraların əmələ gəlməsi nəticəsində inkişaf edir. Diabet qanqreninin  ilkin əlamətləri ətraflarda göyərmələr ...">
            <a:extLst>
              <a:ext uri="{FF2B5EF4-FFF2-40B4-BE49-F238E27FC236}">
                <a16:creationId xmlns:a16="http://schemas.microsoft.com/office/drawing/2014/main" id="{9D9CFCD7-051B-40C8-9960-343A3B1BC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545" y="2302875"/>
            <a:ext cx="2885481" cy="288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DD3FF7-28A7-C4A8-8689-C7CDC948D8F3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B3D4A7-936F-C87B-FE37-8C0369F468B1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DFB5E6-20A0-08DA-3439-7BCB0573F320}"/>
              </a:ext>
            </a:extLst>
          </p:cNvPr>
          <p:cNvSpPr txBox="1"/>
          <p:nvPr/>
        </p:nvSpPr>
        <p:spPr>
          <a:xfrm>
            <a:off x="532885" y="1040991"/>
            <a:ext cx="11248297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Основная причина</a:t>
            </a:r>
          </a:p>
          <a:p>
            <a:r>
              <a:rPr lang="ru-RU" sz="28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нейропатия и ангиопатия</a:t>
            </a:r>
            <a:r>
              <a:rPr lang="ru-RU" sz="24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вызванные нарушением толерантности к глюкозе.</a:t>
            </a:r>
          </a:p>
          <a:p>
            <a:endParaRPr lang="ru-RU" sz="24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613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32834" y="1880457"/>
            <a:ext cx="6495245" cy="279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Сенсорная, моторная и вегетативная нейропатия, воздействие давления и ишемия являются основными механизмами формирования диабетической стопы.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92201" y="0"/>
            <a:ext cx="1975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</a:rPr>
              <a:t>Патогенез</a:t>
            </a:r>
            <a:endParaRPr lang="az-Latn-AZ" sz="4000" b="1" dirty="0">
              <a:solidFill>
                <a:srgbClr val="7030A0"/>
              </a:solidFill>
            </a:endParaRPr>
          </a:p>
        </p:txBody>
      </p:sp>
      <p:pic>
        <p:nvPicPr>
          <p:cNvPr id="9" name="Picture 2" descr="7 Reasons Why Your Diabetic Foot Ulcer Healing Is S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8079" y="890170"/>
            <a:ext cx="4819889" cy="477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E12C86-A338-FFD6-580F-BC3ACA01FE1C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E84D4A-C51B-9F18-7CAB-378D8FACF429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74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99521" y="2903"/>
            <a:ext cx="48035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 картина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B1CD7A85-1781-459F-BFEB-CFFEEFC9C99F}"/>
              </a:ext>
            </a:extLst>
          </p:cNvPr>
          <p:cNvSpPr/>
          <p:nvPr/>
        </p:nvSpPr>
        <p:spPr>
          <a:xfrm>
            <a:off x="298462" y="1261467"/>
            <a:ext cx="245107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нейропатия</a:t>
            </a:r>
          </a:p>
        </p:txBody>
      </p:sp>
      <p:sp>
        <p:nvSpPr>
          <p:cNvPr id="10" name="Стрелка: вниз 7">
            <a:extLst>
              <a:ext uri="{FF2B5EF4-FFF2-40B4-BE49-F238E27FC236}">
                <a16:creationId xmlns:a16="http://schemas.microsoft.com/office/drawing/2014/main" id="{6A901B93-B5F9-4487-BD26-CDDF59514BD6}"/>
              </a:ext>
            </a:extLst>
          </p:cNvPr>
          <p:cNvSpPr/>
          <p:nvPr/>
        </p:nvSpPr>
        <p:spPr>
          <a:xfrm flipH="1">
            <a:off x="0" y="2284817"/>
            <a:ext cx="3305908" cy="1743075"/>
          </a:xfrm>
          <a:prstGeom prst="downArrow">
            <a:avLst>
              <a:gd name="adj1" fmla="val 50000"/>
              <a:gd name="adj2" fmla="val 66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C3C8469-9014-4112-BC87-755961DBF544}"/>
              </a:ext>
            </a:extLst>
          </p:cNvPr>
          <p:cNvSpPr/>
          <p:nvPr/>
        </p:nvSpPr>
        <p:spPr>
          <a:xfrm>
            <a:off x="490721" y="4215217"/>
            <a:ext cx="2538778" cy="17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потеря тактильной и температурной чувствительности стопы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DCF7F479-BCEB-49C6-A46B-76B97F1B4221}"/>
              </a:ext>
            </a:extLst>
          </p:cNvPr>
          <p:cNvSpPr/>
          <p:nvPr/>
        </p:nvSpPr>
        <p:spPr>
          <a:xfrm>
            <a:off x="4103556" y="1338546"/>
            <a:ext cx="2097748" cy="7602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ампутация</a:t>
            </a:r>
          </a:p>
        </p:txBody>
      </p:sp>
      <p:sp>
        <p:nvSpPr>
          <p:cNvPr id="13" name="Стрелка: вниз 18">
            <a:extLst>
              <a:ext uri="{FF2B5EF4-FFF2-40B4-BE49-F238E27FC236}">
                <a16:creationId xmlns:a16="http://schemas.microsoft.com/office/drawing/2014/main" id="{F7060ECE-1068-4300-B347-907D68E1071E}"/>
              </a:ext>
            </a:extLst>
          </p:cNvPr>
          <p:cNvSpPr/>
          <p:nvPr/>
        </p:nvSpPr>
        <p:spPr>
          <a:xfrm rot="5400000">
            <a:off x="6569544" y="1408740"/>
            <a:ext cx="187776" cy="671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135F87AA-48D1-4B66-95F6-03F7B01A8E9F}"/>
              </a:ext>
            </a:extLst>
          </p:cNvPr>
          <p:cNvSpPr/>
          <p:nvPr/>
        </p:nvSpPr>
        <p:spPr>
          <a:xfrm>
            <a:off x="7050560" y="1364231"/>
            <a:ext cx="2125226" cy="7602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гангрена</a:t>
            </a:r>
          </a:p>
        </p:txBody>
      </p:sp>
      <p:sp>
        <p:nvSpPr>
          <p:cNvPr id="15" name="Стрелка: вниз 16">
            <a:extLst>
              <a:ext uri="{FF2B5EF4-FFF2-40B4-BE49-F238E27FC236}">
                <a16:creationId xmlns:a16="http://schemas.microsoft.com/office/drawing/2014/main" id="{52C14BAE-6177-40F4-A19D-FB44BB1E6202}"/>
              </a:ext>
            </a:extLst>
          </p:cNvPr>
          <p:cNvSpPr/>
          <p:nvPr/>
        </p:nvSpPr>
        <p:spPr>
          <a:xfrm rot="5400000" flipH="1">
            <a:off x="9353440" y="1440946"/>
            <a:ext cx="239149" cy="6068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84C167C4-9CBF-49D4-82F4-74350655F068}"/>
              </a:ext>
            </a:extLst>
          </p:cNvPr>
          <p:cNvSpPr/>
          <p:nvPr/>
        </p:nvSpPr>
        <p:spPr>
          <a:xfrm>
            <a:off x="9867094" y="1297997"/>
            <a:ext cx="2208628" cy="8927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флегмона</a:t>
            </a:r>
          </a:p>
        </p:txBody>
      </p:sp>
      <p:pic>
        <p:nvPicPr>
          <p:cNvPr id="17" name="Picture 2" descr="Tips to Protect Your Diabetic Feet | Advanced Bone &amp; Joint">
            <a:extLst>
              <a:ext uri="{FF2B5EF4-FFF2-40B4-BE49-F238E27FC236}">
                <a16:creationId xmlns:a16="http://schemas.microsoft.com/office/drawing/2014/main" id="{AA58578D-85FC-40B2-A681-FB5035F78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499" y="315635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See related image detail. Bare Feet Run Risk Stepping On Stock Photo 1731971140 | Shutterstock">
            <a:extLst>
              <a:ext uri="{FF2B5EF4-FFF2-40B4-BE49-F238E27FC236}">
                <a16:creationId xmlns:a16="http://schemas.microsoft.com/office/drawing/2014/main" id="{C6A74AA3-109D-40B7-AF35-7DE2F0A0E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587" y="3167209"/>
            <a:ext cx="177165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Diabetic Hole in Foot">
            <a:extLst>
              <a:ext uri="{FF2B5EF4-FFF2-40B4-BE49-F238E27FC236}">
                <a16:creationId xmlns:a16="http://schemas.microsoft.com/office/drawing/2014/main" id="{D57C1C0E-5E4D-4CDB-8922-6E01333BD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008" y="3167209"/>
            <a:ext cx="1450729" cy="150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Овал 20">
            <a:extLst>
              <a:ext uri="{FF2B5EF4-FFF2-40B4-BE49-F238E27FC236}">
                <a16:creationId xmlns:a16="http://schemas.microsoft.com/office/drawing/2014/main" id="{DEB0DD23-647A-4D0E-BBBB-9776E443D09A}"/>
              </a:ext>
            </a:extLst>
          </p:cNvPr>
          <p:cNvSpPr/>
          <p:nvPr/>
        </p:nvSpPr>
        <p:spPr>
          <a:xfrm>
            <a:off x="10149107" y="3156354"/>
            <a:ext cx="1694648" cy="15055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инфекция</a:t>
            </a: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FCC5C20B-D947-4DBE-BDE5-39DD5F417467}"/>
              </a:ext>
            </a:extLst>
          </p:cNvPr>
          <p:cNvSpPr/>
          <p:nvPr/>
        </p:nvSpPr>
        <p:spPr>
          <a:xfrm>
            <a:off x="9553250" y="5062829"/>
            <a:ext cx="2523545" cy="8927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восстановление</a:t>
            </a:r>
          </a:p>
        </p:txBody>
      </p:sp>
      <p:sp>
        <p:nvSpPr>
          <p:cNvPr id="23" name="Стрелка: вправо 14">
            <a:extLst>
              <a:ext uri="{FF2B5EF4-FFF2-40B4-BE49-F238E27FC236}">
                <a16:creationId xmlns:a16="http://schemas.microsoft.com/office/drawing/2014/main" id="{085D84D7-F8FD-4FCC-8E83-E86ABB3B5798}"/>
              </a:ext>
            </a:extLst>
          </p:cNvPr>
          <p:cNvSpPr/>
          <p:nvPr/>
        </p:nvSpPr>
        <p:spPr>
          <a:xfrm rot="16200000">
            <a:off x="10512095" y="2486411"/>
            <a:ext cx="892710" cy="2683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: вправо 8">
            <a:extLst>
              <a:ext uri="{FF2B5EF4-FFF2-40B4-BE49-F238E27FC236}">
                <a16:creationId xmlns:a16="http://schemas.microsoft.com/office/drawing/2014/main" id="{3987FF7F-51D6-41F2-BFB7-859E42456568}"/>
              </a:ext>
            </a:extLst>
          </p:cNvPr>
          <p:cNvSpPr/>
          <p:nvPr/>
        </p:nvSpPr>
        <p:spPr>
          <a:xfrm>
            <a:off x="3306162" y="5085458"/>
            <a:ext cx="1399295" cy="267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: вправо 11">
            <a:extLst>
              <a:ext uri="{FF2B5EF4-FFF2-40B4-BE49-F238E27FC236}">
                <a16:creationId xmlns:a16="http://schemas.microsoft.com/office/drawing/2014/main" id="{400652EC-A3CB-4C71-94AE-50D79D29955A}"/>
              </a:ext>
            </a:extLst>
          </p:cNvPr>
          <p:cNvSpPr/>
          <p:nvPr/>
        </p:nvSpPr>
        <p:spPr>
          <a:xfrm>
            <a:off x="8315522" y="5120627"/>
            <a:ext cx="1036248" cy="232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: вправо 12">
            <a:extLst>
              <a:ext uri="{FF2B5EF4-FFF2-40B4-BE49-F238E27FC236}">
                <a16:creationId xmlns:a16="http://schemas.microsoft.com/office/drawing/2014/main" id="{2B6D7536-77F0-4003-AB75-46AE42E9C235}"/>
              </a:ext>
            </a:extLst>
          </p:cNvPr>
          <p:cNvSpPr/>
          <p:nvPr/>
        </p:nvSpPr>
        <p:spPr>
          <a:xfrm>
            <a:off x="9502102" y="3825066"/>
            <a:ext cx="548640" cy="2391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: вправо 20">
            <a:extLst>
              <a:ext uri="{FF2B5EF4-FFF2-40B4-BE49-F238E27FC236}">
                <a16:creationId xmlns:a16="http://schemas.microsoft.com/office/drawing/2014/main" id="{00AA67D1-5203-4CB1-AAD0-2A862CBA659A}"/>
              </a:ext>
            </a:extLst>
          </p:cNvPr>
          <p:cNvSpPr/>
          <p:nvPr/>
        </p:nvSpPr>
        <p:spPr>
          <a:xfrm rot="2278955">
            <a:off x="9526247" y="4679634"/>
            <a:ext cx="844063" cy="2027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38E3B8-5AB4-620F-0BEA-664732BA13C7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DE65FC-77A4-AE37-564A-60A2100363A3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65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Парестезии, раневой дефект, влажная и сухая гангрена, свищи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 of sense of touch or ability to feel heat or cold very well.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 of hair on your toes, feet, and lower legs.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Dry, cracked skin on your feet.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change in the color and temperature of your feet.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Thickened, yellow toenails.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Fungus infections such as athlete’s foot between your toes.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blister, sore, ulcer, infected corn, or ingrown toenail</a:t>
            </a:r>
          </a:p>
          <a:p>
            <a:r>
              <a:rPr lang="az-Latn-AZ" sz="2400" dirty="0"/>
              <a:t>.</a:t>
            </a:r>
            <a:endParaRPr lang="ru-RU" sz="2400" dirty="0"/>
          </a:p>
        </p:txBody>
      </p:sp>
      <p:pic>
        <p:nvPicPr>
          <p:cNvPr id="4098" name="Picture 2" descr="RACGP - Diabetic foot ul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3201" y="557780"/>
            <a:ext cx="3032631" cy="197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iabetes Foot Management - Entec Heal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76" y="2532713"/>
            <a:ext cx="3605056" cy="217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6 Foot Care For Diabetic Patient - Rac Boutique - Dressing the Modern Wom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522" y="4707855"/>
            <a:ext cx="4078310" cy="178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B7FBC8D-11D2-9659-6247-1D9963FEFB33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04A4BB-19D7-954A-EE02-9FB0494227B3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966CC0-EE22-A0D5-D579-A27EFC0230F1}"/>
              </a:ext>
            </a:extLst>
          </p:cNvPr>
          <p:cNvSpPr txBox="1"/>
          <p:nvPr/>
        </p:nvSpPr>
        <p:spPr>
          <a:xfrm>
            <a:off x="4144849" y="-26995"/>
            <a:ext cx="60983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j-ea"/>
                <a:cs typeface="+mj-cs"/>
              </a:rPr>
              <a:t>Клиническая картина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9461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685503" y="44864"/>
            <a:ext cx="55337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Лабораторные исследования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C7947DF2-266C-4E14-B376-CDEDFEA61083}"/>
              </a:ext>
            </a:extLst>
          </p:cNvPr>
          <p:cNvSpPr/>
          <p:nvPr/>
        </p:nvSpPr>
        <p:spPr>
          <a:xfrm>
            <a:off x="1350498" y="1908588"/>
            <a:ext cx="3592563" cy="25086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однако скорость оседания эритроцитов (СОЭ) 70 мм/ч вызывает подозрение на остеомиелит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6E3B158C-9C6A-488C-9960-BA203B6CCF8E}"/>
              </a:ext>
            </a:extLst>
          </p:cNvPr>
          <p:cNvSpPr/>
          <p:nvPr/>
        </p:nvSpPr>
        <p:spPr>
          <a:xfrm>
            <a:off x="4943061" y="4078860"/>
            <a:ext cx="4383244" cy="20046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Осложнения могут проявляться гипергликемией, лейкоцитозом и повышением уровня С-реактивного белка (СРБ)</a:t>
            </a:r>
            <a:endParaRPr lang="ru-RU" dirty="0"/>
          </a:p>
        </p:txBody>
      </p:sp>
      <p:pic>
        <p:nvPicPr>
          <p:cNvPr id="12" name="Picture 2" descr="Image result for diabetic foot labarator">
            <a:extLst>
              <a:ext uri="{FF2B5EF4-FFF2-40B4-BE49-F238E27FC236}">
                <a16:creationId xmlns:a16="http://schemas.microsoft.com/office/drawing/2014/main" id="{DA7AAF58-FA30-4A33-B3BA-78626B41A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8480" y="1346278"/>
            <a:ext cx="2538255" cy="250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0A0013-E4BF-6AEB-2615-3570A9B505EC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F2F4CA-89D7-CBA3-3B8C-B86C02731323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C04078-3EDC-8B65-5FDB-13290CEC7483}"/>
              </a:ext>
            </a:extLst>
          </p:cNvPr>
          <p:cNvSpPr txBox="1"/>
          <p:nvPr/>
        </p:nvSpPr>
        <p:spPr>
          <a:xfrm>
            <a:off x="1752834" y="1137434"/>
            <a:ext cx="7026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Специфических лабораторных показателей нет</a:t>
            </a:r>
          </a:p>
        </p:txBody>
      </p:sp>
    </p:spTree>
    <p:extLst>
      <p:ext uri="{BB962C8B-B14F-4D97-AF65-F5344CB8AC3E}">
        <p14:creationId xmlns:p14="http://schemas.microsoft.com/office/powerpoint/2010/main" val="2905113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42259" y="-82223"/>
            <a:ext cx="63402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Инструментальное исследование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B237E72C-99DD-4D97-A211-81207BF01A1E}"/>
              </a:ext>
            </a:extLst>
          </p:cNvPr>
          <p:cNvSpPr/>
          <p:nvPr/>
        </p:nvSpPr>
        <p:spPr>
          <a:xfrm>
            <a:off x="356069" y="1638301"/>
            <a:ext cx="3814763" cy="14489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Состояние кровообращения определяется с помощью УЗДГ (</a:t>
            </a:r>
            <a:r>
              <a:rPr lang="ru-RU" dirty="0" err="1"/>
              <a:t>Допплер</a:t>
            </a:r>
            <a:r>
              <a:rPr lang="ru-RU" dirty="0"/>
              <a:t>)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8D90AA7A-8EBE-4117-9374-D7FF60F9C99E}"/>
              </a:ext>
            </a:extLst>
          </p:cNvPr>
          <p:cNvSpPr/>
          <p:nvPr/>
        </p:nvSpPr>
        <p:spPr>
          <a:xfrm>
            <a:off x="163135" y="3831857"/>
            <a:ext cx="3545059" cy="12928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степень повреждения - с помощью контрастной ангиографии</a:t>
            </a:r>
          </a:p>
        </p:txBody>
      </p:sp>
      <p:pic>
        <p:nvPicPr>
          <p:cNvPr id="11" name="Picture 2" descr="Image result for diabetic foot labarator">
            <a:extLst>
              <a:ext uri="{FF2B5EF4-FFF2-40B4-BE49-F238E27FC236}">
                <a16:creationId xmlns:a16="http://schemas.microsoft.com/office/drawing/2014/main" id="{07F3C3AB-4E4F-4B7B-84FD-6C1338F39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302" y="1843674"/>
            <a:ext cx="2009776" cy="124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age result for diabetic foot angiogram">
            <a:extLst>
              <a:ext uri="{FF2B5EF4-FFF2-40B4-BE49-F238E27FC236}">
                <a16:creationId xmlns:a16="http://schemas.microsoft.com/office/drawing/2014/main" id="{25261C23-9546-4227-9C24-C291729FD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834" y="3831857"/>
            <a:ext cx="1977866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>
            <a:extLst>
              <a:ext uri="{FF2B5EF4-FFF2-40B4-BE49-F238E27FC236}">
                <a16:creationId xmlns:a16="http://schemas.microsoft.com/office/drawing/2014/main" id="{06682B24-AFC0-499C-9B7B-7C731A5743BD}"/>
              </a:ext>
            </a:extLst>
          </p:cNvPr>
          <p:cNvSpPr/>
          <p:nvPr/>
        </p:nvSpPr>
        <p:spPr>
          <a:xfrm>
            <a:off x="7330897" y="1638302"/>
            <a:ext cx="3149534" cy="13986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 разрушения, наблюдаемые в костях, - с помощью рентгенографии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DACDA554-CFA3-4A5F-BD30-89B5A7E3C896}"/>
              </a:ext>
            </a:extLst>
          </p:cNvPr>
          <p:cNvSpPr/>
          <p:nvPr/>
        </p:nvSpPr>
        <p:spPr>
          <a:xfrm>
            <a:off x="7046815" y="4125718"/>
            <a:ext cx="2796724" cy="14364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состояние свищевого хода и глубоких тканей - с помощью МРТ</a:t>
            </a:r>
          </a:p>
        </p:txBody>
      </p:sp>
      <p:pic>
        <p:nvPicPr>
          <p:cNvPr id="15" name="Picture 4" descr="Diabetic Foot Osteomyelitis">
            <a:extLst>
              <a:ext uri="{FF2B5EF4-FFF2-40B4-BE49-F238E27FC236}">
                <a16:creationId xmlns:a16="http://schemas.microsoft.com/office/drawing/2014/main" id="{9918D80D-DC83-4F68-A7D0-8846986DA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299" y="1843674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Image result for diabetic foot ultrasanoqrafiya">
            <a:extLst>
              <a:ext uri="{FF2B5EF4-FFF2-40B4-BE49-F238E27FC236}">
                <a16:creationId xmlns:a16="http://schemas.microsoft.com/office/drawing/2014/main" id="{7D915EF7-5C8B-4420-9A61-E6C9C511B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400" y="4125718"/>
            <a:ext cx="18859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трелка: вправо 9">
            <a:extLst>
              <a:ext uri="{FF2B5EF4-FFF2-40B4-BE49-F238E27FC236}">
                <a16:creationId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4250273" y="2249047"/>
            <a:ext cx="444377" cy="168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: вправо 9">
            <a:extLst>
              <a:ext uri="{FF2B5EF4-FFF2-40B4-BE49-F238E27FC236}">
                <a16:creationId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6886519" y="2316163"/>
            <a:ext cx="444377" cy="168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: вправо 9">
            <a:extLst>
              <a:ext uri="{FF2B5EF4-FFF2-40B4-BE49-F238E27FC236}">
                <a16:creationId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3824325" y="4642386"/>
            <a:ext cx="444377" cy="1588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: вправо 9">
            <a:extLst>
              <a:ext uri="{FF2B5EF4-FFF2-40B4-BE49-F238E27FC236}">
                <a16:creationId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6512390" y="4761768"/>
            <a:ext cx="444377" cy="168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B8E423-A8A3-5A23-3447-5F7E2E86E70D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8A6966-1796-4670-D223-7FB8680EC72F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663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67449" y="101889"/>
            <a:ext cx="47780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Подозрение на ДС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59255" y="1881942"/>
            <a:ext cx="40226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длительно текущий сахарный диабет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нарушения чувствительности и кровообращения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утолщение кожи (мозоль)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Покраснение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раневой дефект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гангрена (сухая и влажная)</a:t>
            </a:r>
            <a:endParaRPr lang="en-US" sz="2400" dirty="0"/>
          </a:p>
        </p:txBody>
      </p:sp>
      <p:pic>
        <p:nvPicPr>
          <p:cNvPr id="11" name="Picture 2" descr="Capsaicin Patch Approved for Painful Diabetic Peripheral Neuropathy of ...">
            <a:extLst>
              <a:ext uri="{FF2B5EF4-FFF2-40B4-BE49-F238E27FC236}">
                <a16:creationId xmlns:a16="http://schemas.microsoft.com/office/drawing/2014/main" id="{B028C04D-4FEF-42C1-BEC8-D7407EF66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6129" y="699281"/>
            <a:ext cx="2264900" cy="231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Blood Glucose Monitor Cartoon">
            <a:extLst>
              <a:ext uri="{FF2B5EF4-FFF2-40B4-BE49-F238E27FC236}">
                <a16:creationId xmlns:a16="http://schemas.microsoft.com/office/drawing/2014/main" id="{D1916645-C5C2-40DD-990F-BDF477147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174" y="661521"/>
            <a:ext cx="1962512" cy="2385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Image result for diabetic foot angiopatiya">
            <a:extLst>
              <a:ext uri="{FF2B5EF4-FFF2-40B4-BE49-F238E27FC236}">
                <a16:creationId xmlns:a16="http://schemas.microsoft.com/office/drawing/2014/main" id="{FAC2C479-9944-403F-BECD-6CA46E4B2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174" y="3670240"/>
            <a:ext cx="2264900" cy="239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diabetic foot blood gucose hemoqlobin A1c">
            <a:extLst>
              <a:ext uri="{FF2B5EF4-FFF2-40B4-BE49-F238E27FC236}">
                <a16:creationId xmlns:a16="http://schemas.microsoft.com/office/drawing/2014/main" id="{97A7451F-B404-42B3-ADF9-5EDC17CF4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7617" y="3670240"/>
            <a:ext cx="1963412" cy="225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D1B672-A92B-8BB0-62E8-F03A9822409E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53CDA8-FF68-35B4-7F69-7526719CD891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922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3269" y="2613516"/>
            <a:ext cx="5510432" cy="4307227"/>
          </a:xfrm>
        </p:spPr>
        <p:txBody>
          <a:bodyPr>
            <a:noAutofit/>
          </a:bodyPr>
          <a:lstStyle/>
          <a:p>
            <a:pPr algn="l"/>
            <a:r>
              <a:rPr lang="ru-RU" sz="2400" b="0" dirty="0">
                <a:solidFill>
                  <a:schemeClr val="tx1"/>
                </a:solidFill>
              </a:rPr>
              <a:t>Пациенты </a:t>
            </a:r>
            <a:br>
              <a:rPr lang="ru-RU" sz="2400" b="0" dirty="0">
                <a:solidFill>
                  <a:schemeClr val="tx1"/>
                </a:solidFill>
              </a:rPr>
            </a:br>
            <a:r>
              <a:rPr lang="ru-RU" sz="2400" b="0" dirty="0">
                <a:solidFill>
                  <a:schemeClr val="tx1"/>
                </a:solidFill>
              </a:rPr>
              <a:t>с систолическим давлением в лодыжке &lt; 50 мм рт. ст.</a:t>
            </a:r>
            <a:br>
              <a:rPr lang="ru-RU" sz="2400" b="0" dirty="0">
                <a:solidFill>
                  <a:schemeClr val="tx1"/>
                </a:solidFill>
              </a:rPr>
            </a:br>
            <a:r>
              <a:rPr lang="ru-RU" sz="2400" b="0" dirty="0" err="1">
                <a:solidFill>
                  <a:schemeClr val="tx1"/>
                </a:solidFill>
              </a:rPr>
              <a:t>лодыжечно</a:t>
            </a:r>
            <a:r>
              <a:rPr lang="ru-RU" sz="2400" b="0" dirty="0">
                <a:solidFill>
                  <a:schemeClr val="tx1"/>
                </a:solidFill>
              </a:rPr>
              <a:t>-плечевым индексом &lt; 0,5</a:t>
            </a:r>
            <a:br>
              <a:rPr lang="ru-RU" sz="2400" b="0" dirty="0">
                <a:solidFill>
                  <a:schemeClr val="tx1"/>
                </a:solidFill>
              </a:rPr>
            </a:br>
            <a:r>
              <a:rPr lang="ru-RU" sz="2400" b="0" dirty="0">
                <a:solidFill>
                  <a:schemeClr val="tx1"/>
                </a:solidFill>
              </a:rPr>
              <a:t> давлением в пальцах стопы &lt; 30 мм рт. ст. </a:t>
            </a:r>
            <a:br>
              <a:rPr lang="ru-RU" sz="2400" b="0" dirty="0">
                <a:solidFill>
                  <a:schemeClr val="tx1"/>
                </a:solidFill>
              </a:rPr>
            </a:br>
            <a:r>
              <a:rPr lang="ru-RU" sz="2400" b="0" dirty="0" err="1">
                <a:solidFill>
                  <a:schemeClr val="tx1"/>
                </a:solidFill>
              </a:rPr>
              <a:t>транскутанным</a:t>
            </a:r>
            <a:r>
              <a:rPr lang="ru-RU" sz="2400" b="0" dirty="0">
                <a:solidFill>
                  <a:schemeClr val="tx1"/>
                </a:solidFill>
              </a:rPr>
              <a:t> давлением кислорода &lt; 25 мм рт. ст. должны быть срочно направлены к сосудистому хирургу.</a:t>
            </a:r>
            <a:br>
              <a:rPr lang="ru-RU" sz="2400" b="0" dirty="0">
                <a:solidFill>
                  <a:schemeClr val="tx1"/>
                </a:solidFill>
              </a:rPr>
            </a:br>
            <a:br>
              <a:rPr lang="az-Latn-AZ" sz="2400" b="0" dirty="0"/>
            </a:br>
            <a:r>
              <a:rPr lang="az-Latn-AZ" sz="2400" b="0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66992" y="3452"/>
            <a:ext cx="55862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Подтверждение диагноза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A5067581-FDD0-44F4-88D7-168138E74EB1}"/>
              </a:ext>
            </a:extLst>
          </p:cNvPr>
          <p:cNvSpPr/>
          <p:nvPr/>
        </p:nvSpPr>
        <p:spPr>
          <a:xfrm>
            <a:off x="836734" y="672668"/>
            <a:ext cx="5036234" cy="26618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Подтверждается клинически, функционально, а для определения степени тяжести используются инструментальные исследования </a:t>
            </a:r>
          </a:p>
        </p:txBody>
      </p:sp>
      <p:pic>
        <p:nvPicPr>
          <p:cNvPr id="11" name="Picture 2" descr="Image result for diabetic foot ">
            <a:extLst>
              <a:ext uri="{FF2B5EF4-FFF2-40B4-BE49-F238E27FC236}">
                <a16:creationId xmlns:a16="http://schemas.microsoft.com/office/drawing/2014/main" id="{B1B5DEB3-D684-4B30-A441-82C04E340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433" y="1395873"/>
            <a:ext cx="2559148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F9D70E4-972A-4585-B940-029F0544EEF9}"/>
              </a:ext>
            </a:extLst>
          </p:cNvPr>
          <p:cNvSpPr/>
          <p:nvPr/>
        </p:nvSpPr>
        <p:spPr>
          <a:xfrm>
            <a:off x="7034433" y="3498003"/>
            <a:ext cx="2559148" cy="6049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Допплерография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1D3C0E4-00E5-4962-A079-FB9E2828B453}"/>
              </a:ext>
            </a:extLst>
          </p:cNvPr>
          <p:cNvSpPr/>
          <p:nvPr/>
        </p:nvSpPr>
        <p:spPr>
          <a:xfrm>
            <a:off x="7034433" y="4214008"/>
            <a:ext cx="2559148" cy="5531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Ангиография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4D186169-7018-4224-8A2B-E8C0259FE396}"/>
              </a:ext>
            </a:extLst>
          </p:cNvPr>
          <p:cNvSpPr/>
          <p:nvPr/>
        </p:nvSpPr>
        <p:spPr>
          <a:xfrm>
            <a:off x="7034433" y="4902589"/>
            <a:ext cx="2559148" cy="5534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Рентгенография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AC890F7-C637-49EC-87AD-360868A98106}"/>
              </a:ext>
            </a:extLst>
          </p:cNvPr>
          <p:cNvSpPr/>
          <p:nvPr/>
        </p:nvSpPr>
        <p:spPr>
          <a:xfrm>
            <a:off x="7034433" y="5783068"/>
            <a:ext cx="2559148" cy="3938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/>
              <a:t>МРТ</a:t>
            </a:r>
          </a:p>
        </p:txBody>
      </p:sp>
      <p:sp>
        <p:nvSpPr>
          <p:cNvPr id="16" name="Левая фигурная скобка 15">
            <a:extLst>
              <a:ext uri="{FF2B5EF4-FFF2-40B4-BE49-F238E27FC236}">
                <a16:creationId xmlns:a16="http://schemas.microsoft.com/office/drawing/2014/main" id="{F9E96F30-8EF0-4813-8C2B-66FE1A5C3C08}"/>
              </a:ext>
            </a:extLst>
          </p:cNvPr>
          <p:cNvSpPr/>
          <p:nvPr/>
        </p:nvSpPr>
        <p:spPr>
          <a:xfrm>
            <a:off x="6260123" y="3882683"/>
            <a:ext cx="717452" cy="203981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45B730-037B-8F8D-B6F7-82824889B3C1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04F42E-DCA6-9D71-BACC-7EA079C56958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168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1968" y="47620"/>
            <a:ext cx="7625973" cy="401480"/>
          </a:xfrm>
        </p:spPr>
        <p:txBody>
          <a:bodyPr>
            <a:noAutofit/>
          </a:bodyPr>
          <a:lstStyle/>
          <a:p>
            <a:r>
              <a:rPr lang="ru-RU" dirty="0"/>
              <a:t>Дифференциальная диагностика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762" y="1139483"/>
            <a:ext cx="8582168" cy="481827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венозные трофические язвы </a:t>
            </a:r>
            <a:r>
              <a:rPr lang="ru-RU" dirty="0"/>
              <a:t>обычно образуются на внутренней поверхности икры, у больных имеется явное варикозное расширение вен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Облитерирующий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эндоартрит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/>
              <a:t>обычно возникает на обеих ногах, у большинства пациентов в анамнезе курение, сосудистые симптомы более выражены.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Атеросклероз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/>
              <a:t>крупных сосудов обычно начинается с сосудистых симптомов, а диабетическая стопа - с симптомов нейропатии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Venous leg ulcer - Compression - Indications &amp; treat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263" y="579591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igure 1 from Endarteritis Obliterans (Obliterative Endarteritis) |  Semantic Schol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262" y="2310282"/>
            <a:ext cx="2847975" cy="235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eripheral artery disease - legs: MedlinePlus Medical Encyclo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539" y="4662064"/>
            <a:ext cx="2847975" cy="174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B44974-8687-99EA-BAC0-13E88277B7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212E25-6D19-D240-D455-CF25B10C77D4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3733" y="1141193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85736" y="-106815"/>
            <a:ext cx="57114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Диагностические критерии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/>
              <a:t>.</a:t>
            </a:r>
            <a:endParaRPr lang="ru-RU" sz="2400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1514174" y="1893104"/>
            <a:ext cx="3372078" cy="3839490"/>
            <a:chOff x="2147392" y="1341768"/>
            <a:chExt cx="3372078" cy="3839490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2147392" y="1341768"/>
              <a:ext cx="3372078" cy="383949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2243547" y="1523511"/>
              <a:ext cx="3174548" cy="36419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30480" rIns="45720" bIns="30480" numCol="1" spcCol="1270" anchor="ctr" anchorCtr="0">
              <a:noAutofit/>
            </a:bodyPr>
            <a:lstStyle/>
            <a:p>
              <a:pPr marL="342900" lvl="0" indent="-34290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§"/>
              </a:pPr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Парестезия</a:t>
              </a:r>
            </a:p>
            <a:p>
              <a:pPr marL="342900" lvl="0" indent="-34290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§"/>
              </a:pPr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Раневой дефект</a:t>
              </a:r>
            </a:p>
            <a:p>
              <a:pPr marL="342900" lvl="0" indent="-342900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§"/>
              </a:pPr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Признаки ишемии</a:t>
              </a:r>
              <a:endParaRPr lang="en-US" sz="2400" kern="1200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755853" y="562551"/>
            <a:ext cx="4215098" cy="1207357"/>
            <a:chOff x="707838" y="-331181"/>
            <a:chExt cx="4215098" cy="1207357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707838" y="-331181"/>
              <a:ext cx="4215098" cy="120735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733500" y="-331181"/>
              <a:ext cx="4163774" cy="11816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50800" rIns="76200" bIns="508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4000" b="1" kern="1200" dirty="0"/>
                <a:t>Клинические признаки</a:t>
              </a:r>
              <a:endParaRPr lang="en-US" sz="4000" b="1" kern="1200" dirty="0"/>
            </a:p>
          </p:txBody>
        </p:sp>
      </p:grpSp>
      <p:sp>
        <p:nvSpPr>
          <p:cNvPr id="15" name="Прямая соединительная линия 3"/>
          <p:cNvSpPr/>
          <p:nvPr/>
        </p:nvSpPr>
        <p:spPr>
          <a:xfrm>
            <a:off x="1092665" y="1755260"/>
            <a:ext cx="421509" cy="2446632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2446632"/>
                </a:lnTo>
                <a:lnTo>
                  <a:pt x="421509" y="244663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Группа 15"/>
          <p:cNvGrpSpPr/>
          <p:nvPr/>
        </p:nvGrpSpPr>
        <p:grpSpPr>
          <a:xfrm>
            <a:off x="7063445" y="667522"/>
            <a:ext cx="4347040" cy="1414960"/>
            <a:chOff x="5976711" y="5"/>
            <a:chExt cx="4215098" cy="892146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5976711" y="5"/>
              <a:ext cx="4215098" cy="892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6002841" y="26135"/>
              <a:ext cx="4162838" cy="8398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35560" rIns="53340" bIns="3556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b="1" kern="1200" dirty="0"/>
                <a:t>На функциональном  и инструментальном обследован</a:t>
              </a:r>
              <a:r>
                <a:rPr lang="ru-RU" sz="2800" b="1" dirty="0"/>
                <a:t>ии</a:t>
              </a:r>
              <a:endParaRPr lang="en-US" sz="2800" b="1" kern="1200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858049" y="2529258"/>
            <a:ext cx="4152248" cy="3392714"/>
            <a:chOff x="6881458" y="1428838"/>
            <a:chExt cx="3453635" cy="2107549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6963015" y="1428838"/>
              <a:ext cx="3372078" cy="210754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Скругленный прямоугольник 4"/>
            <p:cNvSpPr/>
            <p:nvPr/>
          </p:nvSpPr>
          <p:spPr>
            <a:xfrm>
              <a:off x="6881458" y="1480767"/>
              <a:ext cx="3248622" cy="198409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1435" tIns="34290" rIns="51435" bIns="3429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700" kern="1200" dirty="0"/>
            </a:p>
          </p:txBody>
        </p:sp>
      </p:grpSp>
      <p:sp>
        <p:nvSpPr>
          <p:cNvPr id="22" name="Прямая соединительная линия 3"/>
          <p:cNvSpPr/>
          <p:nvPr/>
        </p:nvSpPr>
        <p:spPr>
          <a:xfrm>
            <a:off x="7436540" y="2053164"/>
            <a:ext cx="421509" cy="158066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580661"/>
                </a:lnTo>
                <a:lnTo>
                  <a:pt x="421509" y="1580661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Прямоугольник 22"/>
          <p:cNvSpPr/>
          <p:nvPr/>
        </p:nvSpPr>
        <p:spPr>
          <a:xfrm>
            <a:off x="8060241" y="2718820"/>
            <a:ext cx="39057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нарушение кровообращения при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</a:rPr>
              <a:t>допплерографическом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 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функциональном,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ангиографическом исследовании,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потеря чувствительности при функциональном исследовании</a:t>
            </a:r>
            <a:endParaRPr lang="ru-RU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757D43-1596-1FB6-C80C-2779A5BCA6C2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EAD329-85F6-044C-0F8B-6345AA56DBA5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505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96143"/>
            <a:ext cx="2738511" cy="1013820"/>
          </a:xfrm>
        </p:spPr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10962" y="-5811"/>
            <a:ext cx="34598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 ДС</a:t>
            </a:r>
          </a:p>
        </p:txBody>
      </p:sp>
      <p:pic>
        <p:nvPicPr>
          <p:cNvPr id="8194" name="Picture 2" descr="Causes of Diabetic Foot Ulcers and How To Treatment The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138" y="4050842"/>
            <a:ext cx="6821629" cy="236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лачко с текстом: овальное 5">
            <a:extLst>
              <a:ext uri="{FF2B5EF4-FFF2-40B4-BE49-F238E27FC236}">
                <a16:creationId xmlns:a16="http://schemas.microsoft.com/office/drawing/2014/main" id="{F22884F6-6E45-487E-BCE1-52D5891AEA36}"/>
              </a:ext>
            </a:extLst>
          </p:cNvPr>
          <p:cNvSpPr/>
          <p:nvPr/>
        </p:nvSpPr>
        <p:spPr>
          <a:xfrm>
            <a:off x="914903" y="819422"/>
            <a:ext cx="3291255" cy="263417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/>
              <a:t>Функциональные исследования</a:t>
            </a:r>
          </a:p>
        </p:txBody>
      </p:sp>
      <p:sp>
        <p:nvSpPr>
          <p:cNvPr id="10" name="Облачко с текстом: овальное 4">
            <a:extLst>
              <a:ext uri="{FF2B5EF4-FFF2-40B4-BE49-F238E27FC236}">
                <a16:creationId xmlns:a16="http://schemas.microsoft.com/office/drawing/2014/main" id="{BBD7056D-B024-453E-A836-5B11F7FAD720}"/>
              </a:ext>
            </a:extLst>
          </p:cNvPr>
          <p:cNvSpPr/>
          <p:nvPr/>
        </p:nvSpPr>
        <p:spPr>
          <a:xfrm>
            <a:off x="4579543" y="819422"/>
            <a:ext cx="3291254" cy="226616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Методов визуализации</a:t>
            </a:r>
          </a:p>
        </p:txBody>
      </p:sp>
      <p:sp>
        <p:nvSpPr>
          <p:cNvPr id="11" name="Облачко с текстом: овальное 6">
            <a:extLst>
              <a:ext uri="{FF2B5EF4-FFF2-40B4-BE49-F238E27FC236}">
                <a16:creationId xmlns:a16="http://schemas.microsoft.com/office/drawing/2014/main" id="{D5CB84D2-F121-432C-8610-F4A333A26DDB}"/>
              </a:ext>
            </a:extLst>
          </p:cNvPr>
          <p:cNvSpPr/>
          <p:nvPr/>
        </p:nvSpPr>
        <p:spPr>
          <a:xfrm>
            <a:off x="8244183" y="819422"/>
            <a:ext cx="3572094" cy="226616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Для исключения остеомиелита иногда используется биопсия костей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A24136-7456-AC75-203E-27AB526F8690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837514-AAE4-E6A4-EFD1-1B7549577D98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698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62069" y="-25690"/>
            <a:ext cx="50678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определить причину?</a:t>
            </a: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64406" y="1455313"/>
            <a:ext cx="7379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Сахар в крови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гликогемоглобин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нейропатии и ангиопатии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endParaRPr lang="az-Latn-AZ" dirty="0">
              <a:latin typeface="Calibri" panose="020F0502020204030204" pitchFamily="34" charset="0"/>
            </a:endParaRPr>
          </a:p>
          <a:p>
            <a:r>
              <a:rPr lang="az-Latn-AZ" b="1" dirty="0"/>
              <a:t>                      </a:t>
            </a:r>
          </a:p>
          <a:p>
            <a:endParaRPr lang="az-Latn-AZ" b="1" dirty="0"/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E0407E-27C2-1B22-D42E-54D3E080E85B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5C9393-1DC9-23F2-00D3-574D6CC428FC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811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48443" y="44649"/>
            <a:ext cx="42512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лечения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7567BAB1-9C40-4A31-A2FD-4158FF33044B}"/>
              </a:ext>
            </a:extLst>
          </p:cNvPr>
          <p:cNvSpPr/>
          <p:nvPr/>
        </p:nvSpPr>
        <p:spPr>
          <a:xfrm>
            <a:off x="3415531" y="583761"/>
            <a:ext cx="4994030" cy="12274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Лечение диабетической стопы основано на следующих принципах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DA8BDBF5-3D71-4174-9E58-8876BD513C57}"/>
              </a:ext>
            </a:extLst>
          </p:cNvPr>
          <p:cNvSpPr/>
          <p:nvPr/>
        </p:nvSpPr>
        <p:spPr>
          <a:xfrm rot="933226">
            <a:off x="583562" y="5031627"/>
            <a:ext cx="2602523" cy="11650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регуляция гликемии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CC8B04BB-C04F-486E-84DB-707EF75A2FBD}"/>
              </a:ext>
            </a:extLst>
          </p:cNvPr>
          <p:cNvSpPr/>
          <p:nvPr/>
        </p:nvSpPr>
        <p:spPr>
          <a:xfrm>
            <a:off x="3675783" y="5226836"/>
            <a:ext cx="2236763" cy="12274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очищение раны от некроза и гноя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3DB84AAA-858E-4B76-9242-32FAE35C58C0}"/>
              </a:ext>
            </a:extLst>
          </p:cNvPr>
          <p:cNvSpPr/>
          <p:nvPr/>
        </p:nvSpPr>
        <p:spPr>
          <a:xfrm>
            <a:off x="6326959" y="5198927"/>
            <a:ext cx="2236764" cy="1134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лечение нейропатии и сосудистых нарушений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9990A992-52D7-48A9-86A6-D745647AE1BC}"/>
              </a:ext>
            </a:extLst>
          </p:cNvPr>
          <p:cNvSpPr/>
          <p:nvPr/>
        </p:nvSpPr>
        <p:spPr>
          <a:xfrm rot="20658304">
            <a:off x="8823828" y="4927208"/>
            <a:ext cx="2409923" cy="12238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эпителизация</a:t>
            </a:r>
          </a:p>
        </p:txBody>
      </p:sp>
      <p:pic>
        <p:nvPicPr>
          <p:cNvPr id="13" name="Picture 2" descr="Image result for diabetic foot ulcer treatment">
            <a:extLst>
              <a:ext uri="{FF2B5EF4-FFF2-40B4-BE49-F238E27FC236}">
                <a16:creationId xmlns:a16="http://schemas.microsoft.com/office/drawing/2014/main" id="{8E812E8B-94E5-4D68-8D2C-27B479E9F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300" y="2041946"/>
            <a:ext cx="3996492" cy="292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30BE3E-A8EE-B2F1-2CCB-63EAA4162125}"/>
              </a:ext>
            </a:extLst>
          </p:cNvPr>
          <p:cNvSpPr txBox="1"/>
          <p:nvPr/>
        </p:nvSpPr>
        <p:spPr>
          <a:xfrm>
            <a:off x="4943061" y="6524275"/>
            <a:ext cx="22131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</a:rPr>
              <a:t>Др. Мусаева </a:t>
            </a:r>
            <a:r>
              <a:rPr lang="ru-RU" sz="1600" b="1" i="1" dirty="0" err="1">
                <a:solidFill>
                  <a:schemeClr val="bg1"/>
                </a:solidFill>
              </a:rPr>
              <a:t>Шукюфа</a:t>
            </a:r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9D414D-360E-1B12-2C22-D4773E9D540C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659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678" y="0"/>
            <a:ext cx="6681216" cy="512066"/>
          </a:xfrm>
        </p:spPr>
        <p:txBody>
          <a:bodyPr>
            <a:noAutofit/>
          </a:bodyPr>
          <a:lstStyle/>
          <a:p>
            <a:r>
              <a:rPr lang="ru-RU" sz="2400" dirty="0"/>
              <a:t>Методы лечения </a:t>
            </a:r>
            <a:endParaRPr lang="az-Latn-AZ" sz="1800" dirty="0"/>
          </a:p>
        </p:txBody>
      </p:sp>
      <p:sp>
        <p:nvSpPr>
          <p:cNvPr id="7" name="Rectangle 6"/>
          <p:cNvSpPr/>
          <p:nvPr/>
        </p:nvSpPr>
        <p:spPr>
          <a:xfrm>
            <a:off x="365760" y="1333454"/>
            <a:ext cx="466953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Консервативные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медикаментозное лечение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меры по снижению веса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подбор перевязочных средств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Антибиотики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трансплантация стволовых клеток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Хирургия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некротомия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(ПХО, ампутация),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реваскуляризация</a:t>
            </a:r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Эндоваскулярные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стентирование, ангиопластика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Treatment of a Non-Healing Diabetic Foot Ulcer">
            <a:extLst>
              <a:ext uri="{FF2B5EF4-FFF2-40B4-BE49-F238E27FC236}">
                <a16:creationId xmlns:a16="http://schemas.microsoft.com/office/drawing/2014/main" id="{7CBA0CA4-BBB0-4D48-8BA9-9DC3C64CE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4936" y="988715"/>
            <a:ext cx="2635876" cy="228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diabetic foot ulcer treatment">
            <a:extLst>
              <a:ext uri="{FF2B5EF4-FFF2-40B4-BE49-F238E27FC236}">
                <a16:creationId xmlns:a16="http://schemas.microsoft.com/office/drawing/2014/main" id="{A1D774FC-6206-4E06-98BC-E623653D0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468" y="988714"/>
            <a:ext cx="2900104" cy="2283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mage result for diabetic foot ulcer treatment">
            <a:extLst>
              <a:ext uri="{FF2B5EF4-FFF2-40B4-BE49-F238E27FC236}">
                <a16:creationId xmlns:a16="http://schemas.microsoft.com/office/drawing/2014/main" id="{6C1F88B3-36B5-4D93-BF34-AD80F93B9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696" y="3515741"/>
            <a:ext cx="2594630" cy="244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diabetic foot ulcer revascularization">
            <a:extLst>
              <a:ext uri="{FF2B5EF4-FFF2-40B4-BE49-F238E27FC236}">
                <a16:creationId xmlns:a16="http://schemas.microsoft.com/office/drawing/2014/main" id="{2C80CD3B-8B60-46E2-835C-C1DEE7543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181" y="3515742"/>
            <a:ext cx="2943221" cy="2447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959B28-33FD-EC20-5956-A970E1151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BF9F2B-1FF2-7943-5CCF-1C3204A8A56C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2880" y="918926"/>
            <a:ext cx="47754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диабетической стопе выполняются такие хирургические вмешательства, как </a:t>
            </a:r>
            <a:r>
              <a:rPr lang="ru-RU" sz="24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дебридмент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ампутации и </a:t>
            </a:r>
            <a:r>
              <a:rPr lang="ru-RU" sz="24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реваскуляризации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ПХО выполняется при неосложненных банальных ранах ног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ампутация - при сухих и влажных гангренах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эндоваскулярные и открытые операции - при различных степенях стеноза (окклюзии) сосудов.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84325" y="22704"/>
            <a:ext cx="7322843" cy="453285"/>
          </a:xfrm>
        </p:spPr>
        <p:txBody>
          <a:bodyPr/>
          <a:lstStyle/>
          <a:p>
            <a:r>
              <a:rPr lang="ru-RU" sz="2000" dirty="0"/>
              <a:t>Показания к операции</a:t>
            </a:r>
            <a:endParaRPr lang="en-US" sz="2000" dirty="0"/>
          </a:p>
        </p:txBody>
      </p:sp>
      <p:pic>
        <p:nvPicPr>
          <p:cNvPr id="9" name="Picture 2" descr="D-Foot International - Debridement">
            <a:extLst>
              <a:ext uri="{FF2B5EF4-FFF2-40B4-BE49-F238E27FC236}">
                <a16:creationId xmlns:a16="http://schemas.microsoft.com/office/drawing/2014/main" id="{8D9EEF1B-44AD-4E29-82B1-F7F51ECF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960" y="881650"/>
            <a:ext cx="5103786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diabetic foot ulcer amputation">
            <a:extLst>
              <a:ext uri="{FF2B5EF4-FFF2-40B4-BE49-F238E27FC236}">
                <a16:creationId xmlns:a16="http://schemas.microsoft.com/office/drawing/2014/main" id="{21796339-C14E-44CF-B1EA-D74EDFCC8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960" y="3919747"/>
            <a:ext cx="2971800" cy="196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 result for diabetic foot ulcer revascularization">
            <a:extLst>
              <a:ext uri="{FF2B5EF4-FFF2-40B4-BE49-F238E27FC236}">
                <a16:creationId xmlns:a16="http://schemas.microsoft.com/office/drawing/2014/main" id="{D0285E61-AE13-4A73-B01A-6D8B66F5B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9959" y="3940566"/>
            <a:ext cx="2039669" cy="196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09A578-532F-6541-DCE3-AD1FFD86C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4D92E4-4031-8D2E-5040-50CE5B53F0B6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730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192" y="109582"/>
            <a:ext cx="5967233" cy="366407"/>
          </a:xfrm>
        </p:spPr>
        <p:txBody>
          <a:bodyPr>
            <a:noAutofit/>
          </a:bodyPr>
          <a:lstStyle/>
          <a:p>
            <a:r>
              <a:rPr lang="ru-RU" sz="2400" dirty="0"/>
              <a:t>Противопоказания к операции</a:t>
            </a:r>
            <a:endParaRPr lang="az-Latn-AZ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1055"/>
            <a:ext cx="10515600" cy="4351338"/>
          </a:xfrm>
        </p:spPr>
        <p:txBody>
          <a:bodyPr>
            <a:normAutofit/>
          </a:bodyPr>
          <a:lstStyle/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dirty="0"/>
              <a:t>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возрастная категория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сопутствующие заболевания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сердечная и почечная недостаточность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меньшая продолжительность жизни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уверенности в том, что </a:t>
            </a:r>
            <a:r>
              <a:rPr lang="ru-RU" sz="24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реваскуляризация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даст положительный результат</a:t>
            </a:r>
            <a:r>
              <a:rPr lang="az-Latn-AZ" sz="2400" dirty="0"/>
              <a:t>.</a:t>
            </a:r>
            <a:endParaRPr lang="az-Latn-AZ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09A9108-FB38-95F8-A04C-05FB4685B8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86A1DC-79CC-9049-2A29-90CCAA9A6926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3008" y="-18097"/>
            <a:ext cx="5862851" cy="523220"/>
          </a:xfrm>
        </p:spPr>
        <p:txBody>
          <a:bodyPr>
            <a:normAutofit fontScale="90000"/>
          </a:bodyPr>
          <a:lstStyle/>
          <a:p>
            <a:r>
              <a:rPr lang="ru-RU" dirty="0"/>
              <a:t>Подход к лечению</a:t>
            </a:r>
            <a:endParaRPr lang="en-US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28754" y="649877"/>
            <a:ext cx="2754254" cy="331941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выборе метода лечения учитываются локализация и степень некроза, инфицирования и ишемии.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431040" y="639168"/>
            <a:ext cx="2754254" cy="33194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Мультидисциплинарный подход - пациенты с диабетической стопой должны лечиться совместно с хирургом, эндокринологом, неврологом, инвазивным радиологом</a:t>
            </a:r>
            <a:endParaRPr lang="ru-RU" dirty="0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343261EF-4B4F-0D62-0D4C-19C1372EA261}"/>
              </a:ext>
            </a:extLst>
          </p:cNvPr>
          <p:cNvGrpSpPr/>
          <p:nvPr/>
        </p:nvGrpSpPr>
        <p:grpSpPr>
          <a:xfrm>
            <a:off x="6533326" y="719790"/>
            <a:ext cx="5141839" cy="5686749"/>
            <a:chOff x="4327300" y="1197947"/>
            <a:chExt cx="3417253" cy="4466577"/>
          </a:xfrm>
        </p:grpSpPr>
        <p:sp>
          <p:nvSpPr>
            <p:cNvPr id="5" name="Rectangle 4"/>
            <p:cNvSpPr/>
            <p:nvPr/>
          </p:nvSpPr>
          <p:spPr>
            <a:xfrm>
              <a:off x="4327300" y="4386738"/>
              <a:ext cx="2446988" cy="12777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 algn="just">
                <a:lnSpc>
                  <a:spcPct val="107000"/>
                </a:lnSpc>
                <a:spcAft>
                  <a:spcPts val="800"/>
                </a:spcAft>
                <a:buFont typeface="Arial" panose="020B0604020202020204" pitchFamily="34" charset="0"/>
                <a:buChar char="•"/>
              </a:pPr>
              <a:r>
                <a:rPr lang="ru-RU" dirty="0">
                  <a:solidFill>
                    <a:schemeClr val="bg2">
                      <a:lumMod val="50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эпителизация (медикаментозно) и </a:t>
              </a:r>
              <a:r>
                <a:rPr lang="ru-RU" dirty="0" err="1">
                  <a:solidFill>
                    <a:schemeClr val="bg2">
                      <a:lumMod val="50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реваскуляризация</a:t>
              </a:r>
              <a:r>
                <a:rPr lang="ru-RU" dirty="0">
                  <a:solidFill>
                    <a:schemeClr val="bg2">
                      <a:lumMod val="50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по показаниям.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327300" y="2632412"/>
              <a:ext cx="31730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solidFill>
                    <a:schemeClr val="bg2">
                      <a:lumMod val="50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Поэтапное лечение - очищение раны от некроза и гноя (хирургически и медикаментозно)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solidFill>
                    <a:schemeClr val="bg2">
                      <a:lumMod val="50000"/>
                    </a:scheme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развитие грануляционной ткани (медикаментозно) </a:t>
              </a:r>
              <a:endParaRPr lang="en-US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4327300" y="1197947"/>
              <a:ext cx="3417253" cy="74164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Золотое правило заживления диабетической раны</a:t>
              </a:r>
              <a:endPara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Стрелка вниз 25"/>
            <p:cNvSpPr/>
            <p:nvPr/>
          </p:nvSpPr>
          <p:spPr>
            <a:xfrm>
              <a:off x="6014434" y="2034862"/>
              <a:ext cx="180304" cy="50227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6" name="Picture 2" descr="Image result for diabetic foot ulcer debridement">
            <a:extLst>
              <a:ext uri="{FF2B5EF4-FFF2-40B4-BE49-F238E27FC236}">
                <a16:creationId xmlns:a16="http://schemas.microsoft.com/office/drawing/2014/main" id="{7F0D9CCD-A15E-4134-874A-8165D8ED2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003" y="4111105"/>
            <a:ext cx="3048074" cy="2394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B09BF6-EF10-095F-D30D-ECE8330E5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Др. Мусаева </a:t>
            </a:r>
            <a:r>
              <a:rPr lang="ru-RU" dirty="0" err="1"/>
              <a:t>Шукюфа</a:t>
            </a:r>
            <a:endParaRPr lang="az-Latn-AZ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9F8BF6-2251-E178-5AF6-EBEE2E462699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8199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Image result for diabetic foot ulcer proqnozis">
            <a:extLst>
              <a:ext uri="{FF2B5EF4-FFF2-40B4-BE49-F238E27FC236}">
                <a16:creationId xmlns:a16="http://schemas.microsoft.com/office/drawing/2014/main" id="{5A28820A-716F-46FC-8975-66C9BDBC6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653" y="1953680"/>
            <a:ext cx="4158714" cy="300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0693" y="36762"/>
            <a:ext cx="6650613" cy="572168"/>
          </a:xfrm>
        </p:spPr>
        <p:txBody>
          <a:bodyPr>
            <a:noAutofit/>
          </a:bodyPr>
          <a:lstStyle/>
          <a:p>
            <a:r>
              <a:rPr lang="ru-RU" dirty="0"/>
              <a:t>Прогноз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479" y="4867469"/>
            <a:ext cx="11113122" cy="1517090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вероятность рецидива требует постоянного наблюдения за этими пациентами.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8D793D-268B-50E4-49CA-FBA9912FEC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F16944-ABB4-3B04-B1CE-47AE1D0BB530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D9B921-1431-3DD5-AF92-1A6230B6216A}"/>
              </a:ext>
            </a:extLst>
          </p:cNvPr>
          <p:cNvSpPr txBox="1"/>
          <p:nvPr/>
        </p:nvSpPr>
        <p:spPr>
          <a:xfrm>
            <a:off x="242072" y="616579"/>
            <a:ext cx="10463033" cy="607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ru-RU" sz="24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Реваскуляризированная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ДС заживает, но возможен рецидив</a:t>
            </a:r>
            <a:r>
              <a:rPr lang="az-Latn-AZ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4EE635-8973-9ED5-1A67-5FE0FC68E83B}"/>
              </a:ext>
            </a:extLst>
          </p:cNvPr>
          <p:cNvSpPr txBox="1"/>
          <p:nvPr/>
        </p:nvSpPr>
        <p:spPr>
          <a:xfrm>
            <a:off x="242072" y="1192742"/>
            <a:ext cx="11077934" cy="607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30-40% ДС заживают в течение первых 12 недель, а 23% - в течение 1 года.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474414-657A-FD7B-8F02-B070C5EA944D}"/>
              </a:ext>
            </a:extLst>
          </p:cNvPr>
          <p:cNvSpPr txBox="1"/>
          <p:nvPr/>
        </p:nvSpPr>
        <p:spPr>
          <a:xfrm>
            <a:off x="324235" y="1774561"/>
            <a:ext cx="7020509" cy="1789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Вероятность рецидива зажившей диабетической язвы через 1 год составляет 42%, а через 5 лет - 65%.  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30CCDE-DEF5-DADE-0DB6-5F5BD695A776}"/>
              </a:ext>
            </a:extLst>
          </p:cNvPr>
          <p:cNvSpPr txBox="1"/>
          <p:nvPr/>
        </p:nvSpPr>
        <p:spPr>
          <a:xfrm>
            <a:off x="284479" y="3391415"/>
            <a:ext cx="7020508" cy="1695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17% таких пациентов язва рецидивирует на месте предыдущей раны, а у 48% - на других участках ноги (</a:t>
            </a:r>
            <a:r>
              <a:rPr lang="ru-RU" sz="24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контурлатерально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133" y="36392"/>
            <a:ext cx="6467733" cy="499016"/>
          </a:xfrm>
        </p:spPr>
        <p:txBody>
          <a:bodyPr>
            <a:noAutofit/>
          </a:bodyPr>
          <a:lstStyle/>
          <a:p>
            <a:r>
              <a:rPr lang="ru-RU" dirty="0"/>
              <a:t>Профилактика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670" y="781839"/>
            <a:ext cx="10868659" cy="565600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регулирование уровня сахара в крови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устранение симптомов нейропатии и ангиопатии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активный образ жизни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нагрузки на стопы</a:t>
            </a:r>
            <a:endParaRPr lang="az-Latn-AZ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гигиенический уход</a:t>
            </a:r>
            <a:endParaRPr lang="az-Latn-AZ" sz="3200" dirty="0">
              <a:solidFill>
                <a:srgbClr val="0070C0"/>
              </a:solidFill>
            </a:endParaRPr>
          </a:p>
        </p:txBody>
      </p:sp>
      <p:pic>
        <p:nvPicPr>
          <p:cNvPr id="7" name="Picture 4" descr="Image result for diabetic foot ulcer podiatry">
            <a:extLst>
              <a:ext uri="{FF2B5EF4-FFF2-40B4-BE49-F238E27FC236}">
                <a16:creationId xmlns:a16="http://schemas.microsoft.com/office/drawing/2014/main" id="{2008F087-8AE1-4797-B06F-82079D670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876" y="3557617"/>
            <a:ext cx="3524220" cy="266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Boot for Diabetic Foot Ulcer">
            <a:extLst>
              <a:ext uri="{FF2B5EF4-FFF2-40B4-BE49-F238E27FC236}">
                <a16:creationId xmlns:a16="http://schemas.microsoft.com/office/drawing/2014/main" id="{88180DB9-C2DE-4CA7-B700-B33E8845E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4624" y="2560320"/>
            <a:ext cx="2925382" cy="365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9EE98F-D9A2-7784-9176-F4A5CE376B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8C07E7-7598-F051-9A46-D6FB98E59039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833493" cy="535592"/>
          </a:xfrm>
        </p:spPr>
        <p:txBody>
          <a:bodyPr>
            <a:noAutofit/>
          </a:bodyPr>
          <a:lstStyle/>
          <a:p>
            <a:r>
              <a:rPr lang="ru-RU" dirty="0"/>
              <a:t>Скрининг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508" y="917789"/>
            <a:ext cx="6466789" cy="510523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32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визуальный осмотр ног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32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функциональные тесты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32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допплеровское </a:t>
            </a:r>
            <a:r>
              <a:rPr lang="ru-RU" sz="3200" dirty="0" err="1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ангиосканирование</a:t>
            </a:r>
            <a:endParaRPr lang="az-Latn-AZ" sz="2400" b="1" dirty="0">
              <a:solidFill>
                <a:schemeClr val="bg2">
                  <a:lumMod val="2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6" descr="Image result for diabetic foot ulcer test">
            <a:extLst>
              <a:ext uri="{FF2B5EF4-FFF2-40B4-BE49-F238E27FC236}">
                <a16:creationId xmlns:a16="http://schemas.microsoft.com/office/drawing/2014/main" id="{27DDC917-7269-40D3-B169-E98D5720F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297" y="660981"/>
            <a:ext cx="2856858" cy="178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Image result for diabetic foot ulcer dopler">
            <a:extLst>
              <a:ext uri="{FF2B5EF4-FFF2-40B4-BE49-F238E27FC236}">
                <a16:creationId xmlns:a16="http://schemas.microsoft.com/office/drawing/2014/main" id="{E11E3B26-B112-4E6F-8FB6-73494C0C4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413" y="4514568"/>
            <a:ext cx="2801742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diabetic foot ulcer test">
            <a:extLst>
              <a:ext uri="{FF2B5EF4-FFF2-40B4-BE49-F238E27FC236}">
                <a16:creationId xmlns:a16="http://schemas.microsoft.com/office/drawing/2014/main" id="{392F0A2C-7344-4660-88BC-3EA7D9BE4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413" y="2625349"/>
            <a:ext cx="2801742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BAEF081C-A7DA-5AD7-DB1C-01BAE10F1C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00B536-25BB-5B6E-FFA0-3C4451522B5D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297045" cy="425864"/>
          </a:xfrm>
        </p:spPr>
        <p:txBody>
          <a:bodyPr>
            <a:noAutofit/>
          </a:bodyPr>
          <a:lstStyle/>
          <a:p>
            <a:r>
              <a:rPr lang="ru-RU" dirty="0"/>
              <a:t>Отслеживание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29920"/>
            <a:ext cx="11277600" cy="5846274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Пациентам с сахарным диабетом </a:t>
            </a:r>
            <a:r>
              <a:rPr lang="ru-RU" i="1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нейропатии, атеросклероза и деформации стоп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рекомендуется проходить обследование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 в год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Пациентам </a:t>
            </a:r>
            <a:r>
              <a:rPr lang="ru-RU" i="1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нейропатией или атеросклерозом, но без деформации стопы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рекомендуется проходить обследование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каждые 6-12 месяцев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az-Latn-AZ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Пациентам </a:t>
            </a:r>
            <a:r>
              <a:rPr lang="ru-RU" i="1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нейропатией, атеросклерозом и деформацией стопы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рекомендуется проходить обследование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каждые 3-6 месяцев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Пациенты </a:t>
            </a:r>
            <a:r>
              <a:rPr lang="ru-RU" i="1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нейропатией, атеросклерозом, деформацией, язвой или ампутацией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должны находиться под контролем специалиста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каждые 1-3 месяца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z-Latn-AZ" sz="2000" b="1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563B63-6684-F1A2-D9E3-A69D0F303F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353417-A57B-1515-4451-A42FC16525A5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479925" cy="401480"/>
          </a:xfrm>
        </p:spPr>
        <p:txBody>
          <a:bodyPr>
            <a:noAutofit/>
          </a:bodyPr>
          <a:lstStyle/>
          <a:p>
            <a:r>
              <a:rPr lang="ru-RU" dirty="0"/>
              <a:t>Реабилитация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8537" y="755291"/>
            <a:ext cx="5733863" cy="5782539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Реабилитацией занимаются специальные учреждения и группы.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Обязательным условием является снижение нагрузки на стопы и использование разгрузочной обуви.</a:t>
            </a:r>
            <a:endParaRPr lang="az-Latn-AZ" sz="2000" b="1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Image result for diabetic foot ulcer fizioterapy">
            <a:extLst>
              <a:ext uri="{FF2B5EF4-FFF2-40B4-BE49-F238E27FC236}">
                <a16:creationId xmlns:a16="http://schemas.microsoft.com/office/drawing/2014/main" id="{FF4451F3-DB4D-4833-A3B9-DACAA5894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464" y="3190240"/>
            <a:ext cx="3066089" cy="291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diabetic foot ulcer fizioterapy">
            <a:extLst>
              <a:ext uri="{FF2B5EF4-FFF2-40B4-BE49-F238E27FC236}">
                <a16:creationId xmlns:a16="http://schemas.microsoft.com/office/drawing/2014/main" id="{25F5409D-07CE-4DE5-A68A-CC1DB9B09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9" y="1090668"/>
            <a:ext cx="3044379" cy="209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4813155-0049-6A3D-0D5A-692EDE582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D12411-0A93-CA7D-3135-C1734390EE2D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906645" cy="372002"/>
          </a:xfrm>
        </p:spPr>
        <p:txBody>
          <a:bodyPr>
            <a:noAutofit/>
          </a:bodyPr>
          <a:lstStyle/>
          <a:p>
            <a:r>
              <a:rPr lang="ru-RU" dirty="0"/>
              <a:t>Характеристика для особых групп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501" y="798494"/>
            <a:ext cx="7188139" cy="554134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3200" b="1" dirty="0">
                <a:solidFill>
                  <a:srgbClr val="7030A0"/>
                </a:solidFill>
              </a:rPr>
              <a:t>Беременные женщины</a:t>
            </a:r>
            <a:endParaRPr lang="az-Latn-AZ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az-Latn-AZ" dirty="0"/>
              <a:t> </a:t>
            </a:r>
            <a:r>
              <a:rPr lang="ru-RU" dirty="0"/>
              <a:t>в состав мультидисциплинарной бригады должен быть включен гинеколог.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ru-RU" dirty="0"/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3200" b="1" dirty="0">
                <a:solidFill>
                  <a:srgbClr val="7030A0"/>
                </a:solidFill>
              </a:rPr>
              <a:t>Пожилые люди</a:t>
            </a:r>
            <a:endParaRPr lang="ru-RU" dirty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az-Latn-AZ" dirty="0"/>
              <a:t>Revascularization (endovascular, surgical method) can be performed in patients of the older age group according to a special instruction.</a:t>
            </a:r>
            <a:endParaRPr lang="az-Latn-AZ" b="1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Picture 2" descr="Image result for ulcer on foot pregnancy">
            <a:extLst>
              <a:ext uri="{FF2B5EF4-FFF2-40B4-BE49-F238E27FC236}">
                <a16:creationId xmlns:a16="http://schemas.microsoft.com/office/drawing/2014/main" id="{6B75848A-4F51-4DBA-89FD-43D2EE00E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834" y="791828"/>
            <a:ext cx="3878580" cy="2585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ulcer on foot pregnancy">
            <a:extLst>
              <a:ext uri="{FF2B5EF4-FFF2-40B4-BE49-F238E27FC236}">
                <a16:creationId xmlns:a16="http://schemas.microsoft.com/office/drawing/2014/main" id="{E02F766B-E49B-4E3E-A23F-9FBE777A8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834" y="3574193"/>
            <a:ext cx="3878580" cy="247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02CD71D-EBCE-3BEB-8E30-360C243BC2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ru-RU"/>
              <a:t>Др. Мусаева Шукюфа</a:t>
            </a:r>
            <a:endParaRPr lang="az-Latn-AZ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DDCBB2-BF86-8DC9-B459-77C7C67D7E32}"/>
              </a:ext>
            </a:extLst>
          </p:cNvPr>
          <p:cNvSpPr txBox="1"/>
          <p:nvPr/>
        </p:nvSpPr>
        <p:spPr>
          <a:xfrm>
            <a:off x="9556124" y="36392"/>
            <a:ext cx="2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 Диабетическая стопа </a:t>
            </a:r>
            <a:endParaRPr lang="az-Latn-AZ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02208" y="1571371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sz="36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4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Спасибо за внимание!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2228</TotalTime>
  <Words>1380</Words>
  <Application>Microsoft Office PowerPoint</Application>
  <PresentationFormat>Широкоэкранный</PresentationFormat>
  <Paragraphs>282</Paragraphs>
  <Slides>28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Times New Roman</vt:lpstr>
      <vt:lpstr>Wingdings</vt:lpstr>
      <vt:lpstr>Praktiki dərs şablonu 7</vt:lpstr>
      <vt:lpstr>  Диабетическая стопа </vt:lpstr>
      <vt:lpstr>     </vt:lpstr>
      <vt:lpstr>Классификация WIFI (Wound, Ishcemia, Foot Infection)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Пациенты  с систолическим давлением в лодыжке &lt; 50 мм рт. ст. лодыжечно-плечевым индексом &lt; 0,5  давлением в пальцах стопы &lt; 30 мм рт. ст.  транскутанным давлением кислорода &lt; 25 мм рт. ст. должны быть срочно направлены к сосудистому хирургу.    </vt:lpstr>
      <vt:lpstr>Дифференциальная диагностика</vt:lpstr>
      <vt:lpstr>     </vt:lpstr>
      <vt:lpstr>     </vt:lpstr>
      <vt:lpstr>Презентация PowerPoint</vt:lpstr>
      <vt:lpstr>     </vt:lpstr>
      <vt:lpstr>Методы лечения </vt:lpstr>
      <vt:lpstr>Показания к операции</vt:lpstr>
      <vt:lpstr>Противопоказания к операции</vt:lpstr>
      <vt:lpstr>Подход к лечению</vt:lpstr>
      <vt:lpstr>Прогноз</vt:lpstr>
      <vt:lpstr>Профилактика</vt:lpstr>
      <vt:lpstr>Скрининг</vt:lpstr>
      <vt:lpstr>Отслеживание</vt:lpstr>
      <vt:lpstr>Реабилитация</vt:lpstr>
      <vt:lpstr>Характеристика для особых групп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User</cp:lastModifiedBy>
  <cp:revision>159</cp:revision>
  <dcterms:created xsi:type="dcterms:W3CDTF">2023-05-31T15:19:45Z</dcterms:created>
  <dcterms:modified xsi:type="dcterms:W3CDTF">2024-04-24T05:55:53Z</dcterms:modified>
</cp:coreProperties>
</file>