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5A2A3E-9C46-49F8-904E-25B0B25715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F359398-E2BB-4C9C-80F1-BCF7AC0848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4FBA353-E1ED-4A9C-959B-1C21D1CA1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13A5-96B7-4EDC-99DE-6B59933C3E22}" type="datetimeFigureOut">
              <a:rPr lang="ru-RU" smtClean="0"/>
              <a:t>11.09.2023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F4AFDEC-FA2D-4FC3-BBEE-B0B7185FBF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A4E1F75-37BC-45F3-9D36-4BFD7344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7EC8B-E0B6-4F26-B3E6-1D16AEB2E2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471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87093B-DBA9-47E2-8E01-72D5EB93C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1C64F2-3E1C-47FA-B90A-A3BA1EBC38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47B015-7976-496B-8D03-6DEA3C5E8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13A5-96B7-4EDC-99DE-6B59933C3E22}" type="datetimeFigureOut">
              <a:rPr lang="ru-RU" smtClean="0"/>
              <a:t>11.09.2023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EE63881-360B-4FF0-B044-3EC05B019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904AFB-F747-4B8D-A01E-D2F1F2E50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7EC8B-E0B6-4F26-B3E6-1D16AEB2E2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1464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6796F6-4AA9-4D57-B6BF-447431762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6D934CB-53D9-4879-AFAD-2228426E14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D1B056C-47EF-4CB0-872B-9912B8EBA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13A5-96B7-4EDC-99DE-6B59933C3E22}" type="datetimeFigureOut">
              <a:rPr lang="ru-RU" smtClean="0"/>
              <a:t>11.09.2023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A7C156C-4ED0-4BDB-9225-413207252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4CA2063-AA91-4BD7-9D24-08BF2DCB9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7EC8B-E0B6-4F26-B3E6-1D16AEB2E2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544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7D374B-8CF2-47EE-A14B-8B3258054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7CD419-9783-48E2-B046-802EDB3E9E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62CD714-4D5D-4A4E-BCC5-28E2176481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38778C3-1930-409A-A63B-0216D68D5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13A5-96B7-4EDC-99DE-6B59933C3E22}" type="datetimeFigureOut">
              <a:rPr lang="ru-RU" smtClean="0"/>
              <a:t>11.09.2023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E319514-0822-4510-B2E8-0B77B8A0B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FB1EAA1-E503-45FD-912B-464F5F0C4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7EC8B-E0B6-4F26-B3E6-1D16AEB2E2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059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6F0DBA-83F1-489A-9785-14B059B46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A3C7E28-99BC-4F87-8F1C-9A6509872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D9FA1F1-4FDC-4D57-8243-34F265CEE3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00004B8-28C4-4FD8-99CD-08FB7317E2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525C0AF-1EFE-43CE-863B-2260B87490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0A7409C-BB4F-42DC-AB27-E2FE276E1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13A5-96B7-4EDC-99DE-6B59933C3E22}" type="datetimeFigureOut">
              <a:rPr lang="ru-RU" smtClean="0"/>
              <a:t>11.09.2023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272A9D2-1BB9-4D79-931E-7E4C0DB66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25B1F2E-80D6-4C77-B78D-BBF5CC174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7EC8B-E0B6-4F26-B3E6-1D16AEB2E2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446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E365EA-4802-401A-8FDE-D2CC02132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1BE7FA7-4899-4488-BD89-FC8498D48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13A5-96B7-4EDC-99DE-6B59933C3E22}" type="datetimeFigureOut">
              <a:rPr lang="ru-RU" smtClean="0"/>
              <a:t>11.09.2023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321DAEC-4E30-4220-B50F-56197C41E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BF36EF0-C7B7-46BD-A078-76B1E2FA2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7EC8B-E0B6-4F26-B3E6-1D16AEB2E2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1478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A5B5EA8-91A0-41ED-B0F9-570BCE274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13A5-96B7-4EDC-99DE-6B59933C3E22}" type="datetimeFigureOut">
              <a:rPr lang="ru-RU" smtClean="0"/>
              <a:t>11.09.2023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BBD7503-E5F6-4293-ADB6-07ED6D89D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F9131BE-CCB4-461E-BAF4-82B2EBFA1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7EC8B-E0B6-4F26-B3E6-1D16AEB2E2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6867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5BBDEE-08CC-4028-8712-AF6B0A371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5BEF32-F183-49DD-964C-98B8C7A61A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C9E6FF0-6AD3-49F4-A8DA-5B3FD5CAAE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8C6802A-4E48-4F80-B24B-D8C920830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13A5-96B7-4EDC-99DE-6B59933C3E22}" type="datetimeFigureOut">
              <a:rPr lang="ru-RU" smtClean="0"/>
              <a:t>11.09.2023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6ACD284-1F5D-41A1-AF13-797EED34F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013559F-9D45-4025-BEFD-2A01BC393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7EC8B-E0B6-4F26-B3E6-1D16AEB2E2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761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97056A-CA7A-42B6-A6CD-2C8D24226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F9690C7-E7F8-4CA4-9FDC-900BE48FF5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CF024A9-CF0A-4902-B41F-470312A34A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2530C05-C3EA-4F34-B96C-50589BAC1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13A5-96B7-4EDC-99DE-6B59933C3E22}" type="datetimeFigureOut">
              <a:rPr lang="ru-RU" smtClean="0"/>
              <a:t>11.09.2023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42DC0C3-9A3A-468E-9213-BE8AFE4D0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26D4598-716E-46DE-B247-7E78A13F8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7EC8B-E0B6-4F26-B3E6-1D16AEB2E2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112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F3F839-A047-46D9-923F-4BCBC2B33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D2A968E-35EF-4045-83C4-57E616C244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1D5D58C-4C7D-4CE0-9173-11A269D7C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13A5-96B7-4EDC-99DE-6B59933C3E22}" type="datetimeFigureOut">
              <a:rPr lang="ru-RU" smtClean="0"/>
              <a:t>11.09.2023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7FFB51-3C9E-435E-A501-E9DFF1948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25233E-0B38-426F-9E8A-7E045769D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7EC8B-E0B6-4F26-B3E6-1D16AEB2E2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4247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D574326-B2E2-4AE2-8907-1057520371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1E9A1BA-1FB5-4E40-946B-B82D2A38F2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B31EA3-56DB-46B3-887B-ACEFE5301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13A5-96B7-4EDC-99DE-6B59933C3E22}" type="datetimeFigureOut">
              <a:rPr lang="ru-RU" smtClean="0"/>
              <a:t>11.09.2023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28E07F-03F0-4151-990D-B0041343B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11E4AD-EE3C-4E45-89C5-57D49EDE4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7EC8B-E0B6-4F26-B3E6-1D16AEB2E2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79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A2570D-F41E-4CF8-8400-D8C3915C4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2B9BC2C-A2EE-4955-823D-082DABB4D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00EE961-D996-452D-8414-EFBC806A8A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0713A5-96B7-4EDC-99DE-6B59933C3E22}" type="datetimeFigureOut">
              <a:rPr lang="ru-RU" smtClean="0"/>
              <a:t>11.09.2023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058EB7-CD96-4A92-ADAB-485A0E5C4A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3A3E60-14E6-4A2D-88CD-B9AA398946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7EC8B-E0B6-4F26-B3E6-1D16AEB2E2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900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140A80-05A9-4956-A532-2167CC064B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62246"/>
            <a:ext cx="9144000" cy="2387600"/>
          </a:xfrm>
        </p:spPr>
        <p:txBody>
          <a:bodyPr/>
          <a:lstStyle/>
          <a:p>
            <a:r>
              <a:rPr lang="az-Latn-AZ" dirty="0"/>
              <a:t>Diabetik ayaq yarası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C69A6A9-A9A6-4BAA-B36D-1BAC9C9AE53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dirty="0"/>
              <a:t>T.e.d ass.Elman Əzimov</a:t>
            </a:r>
            <a:br>
              <a:rPr lang="az-Latn-AZ" dirty="0"/>
            </a:br>
            <a:r>
              <a:rPr lang="az-Latn-AZ" dirty="0"/>
              <a:t>I Cərrahi Xəstəliklər kafedrası</a:t>
            </a:r>
            <a:br>
              <a:rPr lang="az-Latn-AZ" dirty="0"/>
            </a:br>
            <a:r>
              <a:rPr lang="az-Latn-AZ" dirty="0"/>
              <a:t>Azərbaycan Tibb Universiteti</a:t>
            </a:r>
            <a:br>
              <a:rPr lang="az-Latn-AZ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432CA8F-6267-44E8-B7C0-A0ACF51C18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754"/>
            <a:ext cx="5762625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55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B5F52A-FCBB-4CC8-90FE-CBA2B1659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1490" y="365125"/>
            <a:ext cx="6472310" cy="1325563"/>
          </a:xfrm>
        </p:spPr>
        <p:txBody>
          <a:bodyPr/>
          <a:lstStyle/>
          <a:p>
            <a:r>
              <a:rPr lang="az-Latn-AZ" dirty="0"/>
              <a:t>DAY-ın tərifi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445D9F-6B9B-4A56-A9D3-E4918150F3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Periferik</a:t>
            </a:r>
            <a:r>
              <a:rPr lang="en-US" dirty="0"/>
              <a:t> </a:t>
            </a:r>
            <a:r>
              <a:rPr lang="en-US" dirty="0" err="1"/>
              <a:t>neyropatiya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magistral </a:t>
            </a:r>
            <a:r>
              <a:rPr lang="en-US" dirty="0" err="1"/>
              <a:t>qan</a:t>
            </a:r>
            <a:r>
              <a:rPr lang="en-US" dirty="0"/>
              <a:t> </a:t>
            </a:r>
            <a:r>
              <a:rPr lang="en-US" dirty="0" err="1"/>
              <a:t>dövranının</a:t>
            </a:r>
            <a:r>
              <a:rPr lang="en-US" dirty="0"/>
              <a:t> </a:t>
            </a:r>
            <a:r>
              <a:rPr lang="en-US" dirty="0" err="1"/>
              <a:t>müxtə</a:t>
            </a:r>
            <a:r>
              <a:rPr lang="az-Latn-AZ" dirty="0"/>
              <a:t>l</a:t>
            </a:r>
            <a:r>
              <a:rPr lang="en-US" dirty="0"/>
              <a:t>if </a:t>
            </a:r>
            <a:r>
              <a:rPr lang="en-US" dirty="0" err="1"/>
              <a:t>dərəcədə</a:t>
            </a:r>
            <a:r>
              <a:rPr lang="en-US" dirty="0"/>
              <a:t> </a:t>
            </a:r>
            <a:r>
              <a:rPr lang="en-US" dirty="0" err="1"/>
              <a:t>pozulması</a:t>
            </a:r>
            <a:r>
              <a:rPr lang="en-US" dirty="0"/>
              <a:t> </a:t>
            </a:r>
            <a:r>
              <a:rPr lang="en-US" dirty="0" err="1"/>
              <a:t>nəticəsində</a:t>
            </a:r>
            <a:r>
              <a:rPr lang="en-US" dirty="0"/>
              <a:t> </a:t>
            </a:r>
            <a:r>
              <a:rPr lang="en-US" dirty="0" err="1"/>
              <a:t>ayaqlarda</a:t>
            </a:r>
            <a:r>
              <a:rPr lang="en-US" dirty="0"/>
              <a:t> </a:t>
            </a:r>
            <a:r>
              <a:rPr lang="en-US" dirty="0" err="1"/>
              <a:t>meydana</a:t>
            </a:r>
            <a:r>
              <a:rPr lang="en-US" dirty="0"/>
              <a:t> </a:t>
            </a:r>
            <a:r>
              <a:rPr lang="az-Latn-AZ" dirty="0"/>
              <a:t>ç</a:t>
            </a:r>
            <a:r>
              <a:rPr lang="en-US" dirty="0" err="1"/>
              <a:t>ıxan</a:t>
            </a:r>
            <a:r>
              <a:rPr lang="en-US" dirty="0"/>
              <a:t> </a:t>
            </a:r>
            <a:r>
              <a:rPr lang="en-US" dirty="0" err="1"/>
              <a:t>irinli-nekrotik</a:t>
            </a:r>
            <a:r>
              <a:rPr lang="en-US" dirty="0"/>
              <a:t> </a:t>
            </a:r>
            <a:r>
              <a:rPr lang="en-US" dirty="0" err="1"/>
              <a:t>prosesə</a:t>
            </a:r>
            <a:r>
              <a:rPr lang="en-US" dirty="0"/>
              <a:t> </a:t>
            </a:r>
            <a:r>
              <a:rPr lang="en-US" dirty="0" err="1"/>
              <a:t>deyilir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A4A9402-1998-4F7F-96AF-6A46B780B8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99963"/>
            <a:ext cx="4754880" cy="125588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7311046-3FEF-4DED-8579-4AC0A10EFB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4703" y="2883242"/>
            <a:ext cx="5655211" cy="3974758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ADD98FA-0CA6-4975-B2F5-416BBF43F27D}"/>
              </a:ext>
            </a:extLst>
          </p:cNvPr>
          <p:cNvSpPr/>
          <p:nvPr/>
        </p:nvSpPr>
        <p:spPr>
          <a:xfrm>
            <a:off x="0" y="6639951"/>
            <a:ext cx="12192000" cy="2180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918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584519-F443-4CD3-B420-3BBE22314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6234" y="305495"/>
            <a:ext cx="7155765" cy="1325563"/>
          </a:xfrm>
        </p:spPr>
        <p:txBody>
          <a:bodyPr/>
          <a:lstStyle/>
          <a:p>
            <a:r>
              <a:rPr lang="az-Latn-AZ" dirty="0"/>
              <a:t>DAY-ın xarakterik cəhətləri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B2E9A5-EC9B-4F7C-A040-D9999053E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1058"/>
            <a:ext cx="11119338" cy="4351338"/>
          </a:xfrm>
        </p:spPr>
        <p:txBody>
          <a:bodyPr>
            <a:normAutofit/>
          </a:bodyPr>
          <a:lstStyle/>
          <a:p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Şəkərli diabeti olan xəstələrin təxminən 20-25%-də inkişaf edir</a:t>
            </a:r>
          </a:p>
          <a:p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İlk klinik əlaməti ayaqda meydana çıxan hissiyat pozğunluğudur</a:t>
            </a:r>
          </a:p>
          <a:p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Əsasən ayağın təmas nöqtələrində(daban,pəncə) əmələ gəlir</a:t>
            </a:r>
          </a:p>
          <a:p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Səthi və dərin(sümük) toxumaları zədələyə bilir</a:t>
            </a:r>
          </a:p>
          <a:p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Uzunmüddətli müalicə tələb edir</a:t>
            </a:r>
          </a:p>
          <a:p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Sağalmış yaraların residivvermə ehtimalı yüksəkdir</a:t>
            </a:r>
          </a:p>
          <a:p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Kiçik və böyük amputasiyalara ehtiyac duyula bilər</a:t>
            </a:r>
          </a:p>
          <a:p>
            <a:r>
              <a:rPr lang="az-Latn-AZ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Əksər hallarda damarlarda müdaxilələr(endovaskulyar,açıq cərrahi əməliyyatlar,şuntlama)icra olunur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77A799D-16EF-4735-BC87-7C39D7032C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5173"/>
            <a:ext cx="4755292" cy="125588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E776ACD-0C8D-44D4-A5AB-DC6D460C0F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726" y="5078438"/>
            <a:ext cx="9501187" cy="125588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99A3BD5-2F02-49E8-B01E-B0E2CE6FEFCE}"/>
              </a:ext>
            </a:extLst>
          </p:cNvPr>
          <p:cNvSpPr/>
          <p:nvPr/>
        </p:nvSpPr>
        <p:spPr>
          <a:xfrm>
            <a:off x="0" y="6617659"/>
            <a:ext cx="12191999" cy="269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793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DCE484-A0C4-477F-BE4E-437C5220D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0646" y="365125"/>
            <a:ext cx="7063153" cy="1325563"/>
          </a:xfrm>
        </p:spPr>
        <p:txBody>
          <a:bodyPr/>
          <a:lstStyle/>
          <a:p>
            <a:r>
              <a:rPr lang="az-Latn-AZ" dirty="0"/>
              <a:t>DAY-ın təsnifatı</a:t>
            </a:r>
            <a:endParaRPr lang="ru-RU" dirty="0"/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63A427C6-CF14-469A-9F22-55EF1F4159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8269931"/>
              </p:ext>
            </p:extLst>
          </p:nvPr>
        </p:nvGraphicFramePr>
        <p:xfrm>
          <a:off x="536551" y="2539600"/>
          <a:ext cx="6483960" cy="1749110"/>
        </p:xfrm>
        <a:graphic>
          <a:graphicData uri="http://schemas.openxmlformats.org/drawingml/2006/table">
            <a:tbl>
              <a:tblPr firstRow="1" firstCol="1" bandRow="1"/>
              <a:tblGrid>
                <a:gridCol w="1264726">
                  <a:extLst>
                    <a:ext uri="{9D8B030D-6E8A-4147-A177-3AD203B41FA5}">
                      <a16:colId xmlns:a16="http://schemas.microsoft.com/office/drawing/2014/main" val="4239885727"/>
                    </a:ext>
                  </a:extLst>
                </a:gridCol>
                <a:gridCol w="1825550">
                  <a:extLst>
                    <a:ext uri="{9D8B030D-6E8A-4147-A177-3AD203B41FA5}">
                      <a16:colId xmlns:a16="http://schemas.microsoft.com/office/drawing/2014/main" val="2617981772"/>
                    </a:ext>
                  </a:extLst>
                </a:gridCol>
                <a:gridCol w="1694606">
                  <a:extLst>
                    <a:ext uri="{9D8B030D-6E8A-4147-A177-3AD203B41FA5}">
                      <a16:colId xmlns:a16="http://schemas.microsoft.com/office/drawing/2014/main" val="1115555364"/>
                    </a:ext>
                  </a:extLst>
                </a:gridCol>
                <a:gridCol w="1699078">
                  <a:extLst>
                    <a:ext uri="{9D8B030D-6E8A-4147-A177-3AD203B41FA5}">
                      <a16:colId xmlns:a16="http://schemas.microsoft.com/office/drawing/2014/main" val="3417291800"/>
                    </a:ext>
                  </a:extLst>
                </a:gridCol>
              </a:tblGrid>
              <a:tr h="56754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Dərəcə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Topuq/baza indeksi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Baldır arteriyasında təzyiq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Barmaq təzyiqi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1588042"/>
                  </a:ext>
                </a:extLst>
              </a:tr>
              <a:tr h="2677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≥ 0.80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 100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≥ 0.60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4887041"/>
                  </a:ext>
                </a:extLst>
              </a:tr>
              <a:tr h="2677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0.60 – 0.79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 – 100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 – 59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4865981"/>
                  </a:ext>
                </a:extLst>
              </a:tr>
              <a:tr h="2677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0.40 – 0.59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 – 70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 – 39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3374396"/>
                  </a:ext>
                </a:extLst>
              </a:tr>
              <a:tr h="2677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≤ 0.39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 50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 30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8292451"/>
                  </a:ext>
                </a:extLst>
              </a:tr>
            </a:tbl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1015F3-2B9A-432E-B973-D7068F174B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837" y="230188"/>
            <a:ext cx="4099810" cy="1255885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DF67EDE-817A-4C83-AB9D-D5B3DF095EEE}"/>
              </a:ext>
            </a:extLst>
          </p:cNvPr>
          <p:cNvSpPr/>
          <p:nvPr/>
        </p:nvSpPr>
        <p:spPr>
          <a:xfrm>
            <a:off x="748297" y="4288710"/>
            <a:ext cx="6272214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-	</a:t>
            </a:r>
            <a:r>
              <a:rPr lang="en-US" sz="1600" dirty="0"/>
              <a:t>0 </a:t>
            </a:r>
            <a:r>
              <a:rPr lang="en-US" sz="1600" dirty="0" err="1"/>
              <a:t>dərəcə</a:t>
            </a:r>
            <a:r>
              <a:rPr lang="en-US" sz="1600" dirty="0"/>
              <a:t>. </a:t>
            </a:r>
            <a:r>
              <a:rPr lang="en-US" sz="1600" dirty="0" err="1"/>
              <a:t>infeksiya</a:t>
            </a:r>
            <a:r>
              <a:rPr lang="en-US" sz="1600" dirty="0"/>
              <a:t> </a:t>
            </a:r>
            <a:r>
              <a:rPr lang="en-US" sz="1600" dirty="0" err="1"/>
              <a:t>və</a:t>
            </a:r>
            <a:r>
              <a:rPr lang="en-US" sz="1600" dirty="0"/>
              <a:t> </a:t>
            </a:r>
            <a:r>
              <a:rPr lang="en-US" sz="1600" dirty="0" err="1"/>
              <a:t>simtomlar</a:t>
            </a:r>
            <a:r>
              <a:rPr lang="en-US" sz="1600" dirty="0"/>
              <a:t> </a:t>
            </a:r>
            <a:r>
              <a:rPr lang="en-US" sz="1600" dirty="0" err="1"/>
              <a:t>yoxdur</a:t>
            </a:r>
            <a:endParaRPr lang="en-US" sz="1600" dirty="0"/>
          </a:p>
          <a:p>
            <a:r>
              <a:rPr lang="en-US" sz="1600" dirty="0"/>
              <a:t>-	1 </a:t>
            </a:r>
            <a:r>
              <a:rPr lang="en-US" sz="1600" dirty="0" err="1"/>
              <a:t>dərcə</a:t>
            </a:r>
            <a:r>
              <a:rPr lang="en-US" sz="1600" dirty="0"/>
              <a:t>. </a:t>
            </a:r>
            <a:r>
              <a:rPr lang="en-US" sz="1600" dirty="0" err="1"/>
              <a:t>Yerli</a:t>
            </a:r>
            <a:r>
              <a:rPr lang="en-US" sz="1600" dirty="0"/>
              <a:t> </a:t>
            </a:r>
            <a:r>
              <a:rPr lang="en-US" sz="1600" dirty="0" err="1"/>
              <a:t>ödem</a:t>
            </a:r>
            <a:r>
              <a:rPr lang="en-US" sz="1600" dirty="0"/>
              <a:t> </a:t>
            </a:r>
            <a:r>
              <a:rPr lang="en-US" sz="1600" dirty="0" err="1"/>
              <a:t>yaxud</a:t>
            </a:r>
            <a:r>
              <a:rPr lang="en-US" sz="1600" dirty="0"/>
              <a:t> </a:t>
            </a:r>
            <a:r>
              <a:rPr lang="en-US" sz="1600" dirty="0" err="1"/>
              <a:t>infiltrasiya</a:t>
            </a:r>
            <a:r>
              <a:rPr lang="en-US" sz="1600" dirty="0"/>
              <a:t>, </a:t>
            </a:r>
            <a:r>
              <a:rPr lang="en-US" sz="1600" dirty="0" err="1"/>
              <a:t>yara</a:t>
            </a:r>
            <a:r>
              <a:rPr lang="en-US" sz="1600" dirty="0"/>
              <a:t> </a:t>
            </a:r>
            <a:r>
              <a:rPr lang="en-US" sz="1600" dirty="0" err="1"/>
              <a:t>ətradında</a:t>
            </a:r>
            <a:r>
              <a:rPr lang="en-US" sz="1600" dirty="0"/>
              <a:t> 0.5-2 </a:t>
            </a:r>
            <a:r>
              <a:rPr lang="en-US" sz="1600" dirty="0" err="1"/>
              <a:t>sm</a:t>
            </a:r>
            <a:r>
              <a:rPr lang="en-US" sz="1600" dirty="0"/>
              <a:t> </a:t>
            </a:r>
            <a:r>
              <a:rPr lang="en-US" sz="1600" dirty="0" err="1"/>
              <a:t>ölçüdə</a:t>
            </a:r>
            <a:r>
              <a:rPr lang="en-US" sz="1600" dirty="0"/>
              <a:t> </a:t>
            </a:r>
            <a:r>
              <a:rPr lang="en-US" sz="1600" dirty="0" err="1"/>
              <a:t>eritema</a:t>
            </a:r>
            <a:r>
              <a:rPr lang="en-US" sz="1600" dirty="0"/>
              <a:t>, </a:t>
            </a:r>
            <a:r>
              <a:rPr lang="en-US" sz="1600" dirty="0" err="1"/>
              <a:t>yerli</a:t>
            </a:r>
            <a:r>
              <a:rPr lang="en-US" sz="1600" dirty="0"/>
              <a:t> </a:t>
            </a:r>
            <a:r>
              <a:rPr lang="en-US" sz="1600" dirty="0" err="1"/>
              <a:t>gərginlik</a:t>
            </a:r>
            <a:r>
              <a:rPr lang="en-US" sz="1600" dirty="0"/>
              <a:t> </a:t>
            </a:r>
            <a:r>
              <a:rPr lang="en-US" sz="1600" dirty="0" err="1"/>
              <a:t>yaxud</a:t>
            </a:r>
            <a:r>
              <a:rPr lang="en-US" sz="1600" dirty="0"/>
              <a:t> </a:t>
            </a:r>
            <a:r>
              <a:rPr lang="en-US" sz="1600" dirty="0" err="1"/>
              <a:t>ağrı</a:t>
            </a:r>
            <a:r>
              <a:rPr lang="en-US" sz="1600" dirty="0"/>
              <a:t>, </a:t>
            </a:r>
            <a:r>
              <a:rPr lang="en-US" sz="1600" dirty="0" err="1"/>
              <a:t>lokal</a:t>
            </a:r>
            <a:r>
              <a:rPr lang="en-US" sz="1600" dirty="0"/>
              <a:t> </a:t>
            </a:r>
            <a:r>
              <a:rPr lang="en-US" sz="1600" dirty="0" err="1"/>
              <a:t>hipertermiya</a:t>
            </a:r>
            <a:r>
              <a:rPr lang="en-US" sz="1600" dirty="0"/>
              <a:t>, </a:t>
            </a:r>
            <a:r>
              <a:rPr lang="en-US" sz="1600" dirty="0" err="1"/>
              <a:t>irinli</a:t>
            </a:r>
            <a:r>
              <a:rPr lang="en-US" sz="1600" dirty="0"/>
              <a:t> </a:t>
            </a:r>
            <a:r>
              <a:rPr lang="en-US" sz="1600" dirty="0" err="1"/>
              <a:t>ifrazat</a:t>
            </a:r>
            <a:r>
              <a:rPr lang="en-US" sz="1600" dirty="0"/>
              <a:t> (</a:t>
            </a:r>
            <a:r>
              <a:rPr lang="en-US" sz="1600" dirty="0" err="1"/>
              <a:t>bu</a:t>
            </a:r>
            <a:r>
              <a:rPr lang="en-US" sz="1600" dirty="0"/>
              <a:t> </a:t>
            </a:r>
            <a:r>
              <a:rPr lang="en-US" sz="1600" dirty="0" err="1"/>
              <a:t>dərəcəyə</a:t>
            </a:r>
            <a:r>
              <a:rPr lang="en-US" sz="1600" dirty="0"/>
              <a:t> </a:t>
            </a:r>
            <a:r>
              <a:rPr lang="en-US" sz="1600" dirty="0" err="1"/>
              <a:t>xəstələri</a:t>
            </a:r>
            <a:r>
              <a:rPr lang="en-US" sz="1600" dirty="0"/>
              <a:t> </a:t>
            </a:r>
            <a:r>
              <a:rPr lang="en-US" sz="1600" dirty="0" err="1"/>
              <a:t>daxil</a:t>
            </a:r>
            <a:r>
              <a:rPr lang="en-US" sz="1600" dirty="0"/>
              <a:t> </a:t>
            </a:r>
            <a:r>
              <a:rPr lang="en-US" sz="1600" dirty="0" err="1"/>
              <a:t>etmək</a:t>
            </a:r>
            <a:r>
              <a:rPr lang="en-US" sz="1600" dirty="0"/>
              <a:t> </a:t>
            </a:r>
            <a:r>
              <a:rPr lang="en-US" sz="1600" dirty="0" err="1"/>
              <a:t>üçün</a:t>
            </a:r>
            <a:r>
              <a:rPr lang="en-US" sz="1600" dirty="0"/>
              <a:t> </a:t>
            </a:r>
            <a:r>
              <a:rPr lang="en-US" sz="1600" dirty="0" err="1"/>
              <a:t>sadalanan</a:t>
            </a:r>
            <a:r>
              <a:rPr lang="en-US" sz="1600" dirty="0"/>
              <a:t> </a:t>
            </a:r>
            <a:r>
              <a:rPr lang="en-US" sz="1600" dirty="0" err="1"/>
              <a:t>əlamətlərdən</a:t>
            </a:r>
            <a:r>
              <a:rPr lang="en-US" sz="1600" dirty="0"/>
              <a:t> </a:t>
            </a:r>
            <a:r>
              <a:rPr lang="en-US" sz="1600" dirty="0" err="1"/>
              <a:t>ən</a:t>
            </a:r>
            <a:r>
              <a:rPr lang="en-US" sz="1600" dirty="0"/>
              <a:t> </a:t>
            </a:r>
            <a:r>
              <a:rPr lang="en-US" sz="1600" dirty="0" err="1"/>
              <a:t>azı</a:t>
            </a:r>
            <a:r>
              <a:rPr lang="en-US" sz="1600" dirty="0"/>
              <a:t> </a:t>
            </a:r>
            <a:r>
              <a:rPr lang="en-US" sz="1600" dirty="0" err="1"/>
              <a:t>ikisi</a:t>
            </a:r>
            <a:r>
              <a:rPr lang="en-US" sz="1600" dirty="0"/>
              <a:t> </a:t>
            </a:r>
            <a:r>
              <a:rPr lang="en-US" sz="1600" dirty="0" err="1"/>
              <a:t>olmalıdır</a:t>
            </a:r>
            <a:r>
              <a:rPr lang="en-US" sz="1600" dirty="0"/>
              <a:t>).</a:t>
            </a:r>
          </a:p>
          <a:p>
            <a:r>
              <a:rPr lang="en-US" sz="1600" dirty="0"/>
              <a:t>-	2 </a:t>
            </a:r>
            <a:r>
              <a:rPr lang="en-US" sz="1600" dirty="0" err="1"/>
              <a:t>dərəcə</a:t>
            </a:r>
            <a:r>
              <a:rPr lang="en-US" sz="1600" dirty="0"/>
              <a:t>. </a:t>
            </a:r>
            <a:r>
              <a:rPr lang="en-US" sz="1600" dirty="0" err="1"/>
              <a:t>Lokal</a:t>
            </a:r>
            <a:r>
              <a:rPr lang="en-US" sz="1600" dirty="0"/>
              <a:t> </a:t>
            </a:r>
            <a:r>
              <a:rPr lang="en-US" sz="1600" dirty="0" err="1"/>
              <a:t>infeksiya</a:t>
            </a:r>
            <a:r>
              <a:rPr lang="en-US" sz="1600" dirty="0"/>
              <a:t>, </a:t>
            </a:r>
            <a:r>
              <a:rPr lang="en-US" sz="1600" dirty="0" err="1"/>
              <a:t>infeksiyanın</a:t>
            </a:r>
            <a:r>
              <a:rPr lang="en-US" sz="1600" dirty="0"/>
              <a:t> </a:t>
            </a:r>
            <a:r>
              <a:rPr lang="en-US" sz="1600" dirty="0" err="1"/>
              <a:t>daha</a:t>
            </a:r>
            <a:r>
              <a:rPr lang="en-US" sz="1600" dirty="0"/>
              <a:t> </a:t>
            </a:r>
            <a:r>
              <a:rPr lang="en-US" sz="1600" dirty="0" err="1"/>
              <a:t>dərin</a:t>
            </a:r>
            <a:r>
              <a:rPr lang="en-US" sz="1600" dirty="0"/>
              <a:t> </a:t>
            </a:r>
            <a:r>
              <a:rPr lang="en-US" sz="1600" dirty="0" err="1"/>
              <a:t>qatlara</a:t>
            </a:r>
            <a:r>
              <a:rPr lang="en-US" sz="1600" dirty="0"/>
              <a:t> (</a:t>
            </a:r>
            <a:r>
              <a:rPr lang="en-US" sz="1600" dirty="0" err="1"/>
              <a:t>abtis</a:t>
            </a:r>
            <a:r>
              <a:rPr lang="en-US" sz="1600" dirty="0"/>
              <a:t>, </a:t>
            </a:r>
            <a:r>
              <a:rPr lang="en-US" sz="1600" dirty="0" err="1"/>
              <a:t>osteomeilit</a:t>
            </a:r>
            <a:r>
              <a:rPr lang="en-US" sz="1600" dirty="0"/>
              <a:t>, </a:t>
            </a:r>
            <a:r>
              <a:rPr lang="en-US" sz="1600" dirty="0" err="1"/>
              <a:t>artirit</a:t>
            </a:r>
            <a:r>
              <a:rPr lang="en-US" sz="1600" dirty="0"/>
              <a:t>, </a:t>
            </a:r>
            <a:r>
              <a:rPr lang="en-US" sz="1600" dirty="0" err="1"/>
              <a:t>fassit</a:t>
            </a:r>
            <a:r>
              <a:rPr lang="en-US" sz="1600" dirty="0"/>
              <a:t>) </a:t>
            </a:r>
            <a:r>
              <a:rPr lang="en-US" sz="1600" dirty="0" err="1"/>
              <a:t>keçməsi</a:t>
            </a:r>
            <a:r>
              <a:rPr lang="en-US" sz="1600" dirty="0"/>
              <a:t>,  </a:t>
            </a:r>
            <a:r>
              <a:rPr lang="en-US" sz="1600" dirty="0" err="1"/>
              <a:t>iltihabını</a:t>
            </a:r>
            <a:r>
              <a:rPr lang="en-US" sz="1600" dirty="0"/>
              <a:t> </a:t>
            </a:r>
            <a:r>
              <a:rPr lang="en-US" sz="1600" dirty="0" err="1"/>
              <a:t>sistemik</a:t>
            </a:r>
            <a:r>
              <a:rPr lang="en-US" sz="1600" dirty="0"/>
              <a:t> </a:t>
            </a:r>
            <a:r>
              <a:rPr lang="en-US" sz="1600" dirty="0" err="1"/>
              <a:t>əlamətlərinin</a:t>
            </a:r>
            <a:r>
              <a:rPr lang="en-US" sz="1600" dirty="0"/>
              <a:t> </a:t>
            </a:r>
            <a:r>
              <a:rPr lang="en-US" sz="1600" dirty="0" err="1"/>
              <a:t>olmaması</a:t>
            </a:r>
            <a:r>
              <a:rPr lang="en-US" sz="1600" dirty="0"/>
              <a:t>.</a:t>
            </a:r>
          </a:p>
          <a:p>
            <a:r>
              <a:rPr lang="en-US" sz="1600" dirty="0"/>
              <a:t>-	3 </a:t>
            </a:r>
            <a:r>
              <a:rPr lang="en-US" sz="1600" dirty="0" err="1"/>
              <a:t>dərəcə</a:t>
            </a:r>
            <a:r>
              <a:rPr lang="en-US" sz="1600" dirty="0"/>
              <a:t>. </a:t>
            </a:r>
            <a:r>
              <a:rPr lang="en-US" sz="1600" dirty="0" err="1"/>
              <a:t>Yerli</a:t>
            </a:r>
            <a:r>
              <a:rPr lang="en-US" sz="1600" dirty="0"/>
              <a:t> </a:t>
            </a:r>
            <a:r>
              <a:rPr lang="en-US" sz="1600" dirty="0" err="1"/>
              <a:t>iltihab</a:t>
            </a:r>
            <a:r>
              <a:rPr lang="en-US" sz="1600" dirty="0"/>
              <a:t> </a:t>
            </a:r>
            <a:r>
              <a:rPr lang="en-US" sz="1600" dirty="0" err="1"/>
              <a:t>əlamətləri</a:t>
            </a:r>
            <a:r>
              <a:rPr lang="en-US" sz="1600" dirty="0"/>
              <a:t> + </a:t>
            </a:r>
            <a:r>
              <a:rPr lang="en-US" sz="1600" dirty="0" err="1"/>
              <a:t>sistemik</a:t>
            </a:r>
            <a:r>
              <a:rPr lang="en-US" sz="1600" dirty="0"/>
              <a:t> </a:t>
            </a:r>
            <a:r>
              <a:rPr lang="en-US" sz="1600" dirty="0" err="1"/>
              <a:t>iltihabı</a:t>
            </a:r>
            <a:r>
              <a:rPr lang="en-US" sz="1600" dirty="0"/>
              <a:t> </a:t>
            </a:r>
            <a:r>
              <a:rPr lang="en-US" sz="1600" dirty="0" err="1"/>
              <a:t>əlamətləri</a:t>
            </a:r>
            <a:endParaRPr lang="en-US" sz="1600" dirty="0"/>
          </a:p>
        </p:txBody>
      </p:sp>
      <p:pic>
        <p:nvPicPr>
          <p:cNvPr id="1027" name="Picture 3" descr="FIGURE 2, [SVS WIfI classification system. TcPO2, transcutaneous oxygen  pressure.]. - Diagnosis and Management of Diabetic Foot Complications -  NCBI Bookshelf">
            <a:extLst>
              <a:ext uri="{FF2B5EF4-FFF2-40B4-BE49-F238E27FC236}">
                <a16:creationId xmlns:a16="http://schemas.microsoft.com/office/drawing/2014/main" id="{7679329B-96C4-4B46-8F38-62B42EBBB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465" y="2022172"/>
            <a:ext cx="3277773" cy="3689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0236D4F-FF3D-4819-9FF3-FD534280520A}"/>
              </a:ext>
            </a:extLst>
          </p:cNvPr>
          <p:cNvSpPr/>
          <p:nvPr/>
        </p:nvSpPr>
        <p:spPr>
          <a:xfrm>
            <a:off x="1237958" y="1693369"/>
            <a:ext cx="3488056" cy="65760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WIFI –t</a:t>
            </a:r>
            <a:r>
              <a:rPr lang="az-Latn-AZ" dirty="0"/>
              <a:t>əsnifatı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89E5234-60AB-49D9-95C4-501A0CB1E8FF}"/>
              </a:ext>
            </a:extLst>
          </p:cNvPr>
          <p:cNvSpPr/>
          <p:nvPr/>
        </p:nvSpPr>
        <p:spPr>
          <a:xfrm>
            <a:off x="0" y="6627812"/>
            <a:ext cx="12192000" cy="2301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8242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6DAA76-06A0-4E6E-A16F-0B9FFA8BE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4714" y="365125"/>
            <a:ext cx="7049086" cy="1325563"/>
          </a:xfrm>
        </p:spPr>
        <p:txBody>
          <a:bodyPr/>
          <a:lstStyle/>
          <a:p>
            <a:r>
              <a:rPr lang="az-Latn-AZ" dirty="0"/>
              <a:t>DAY-ın səbəbləri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0CB9EE-57A1-4308-A6B5-7DF30602F1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0741" y="1690688"/>
            <a:ext cx="10515600" cy="4351338"/>
          </a:xfrm>
        </p:spPr>
        <p:txBody>
          <a:bodyPr/>
          <a:lstStyle/>
          <a:p>
            <a:r>
              <a:rPr lang="en-US" dirty="0" err="1"/>
              <a:t>Əsas</a:t>
            </a:r>
            <a:r>
              <a:rPr lang="en-US" dirty="0"/>
              <a:t> </a:t>
            </a:r>
            <a:r>
              <a:rPr lang="en-US" dirty="0" err="1"/>
              <a:t>səbəb</a:t>
            </a:r>
            <a:r>
              <a:rPr lang="en-US" dirty="0"/>
              <a:t> </a:t>
            </a:r>
            <a:r>
              <a:rPr lang="en-US" dirty="0" err="1"/>
              <a:t>şəkər</a:t>
            </a:r>
            <a:r>
              <a:rPr lang="en-US" dirty="0"/>
              <a:t> </a:t>
            </a:r>
            <a:r>
              <a:rPr lang="en-US" dirty="0" err="1"/>
              <a:t>mübadiləsinin</a:t>
            </a:r>
            <a:r>
              <a:rPr lang="en-US" dirty="0"/>
              <a:t> </a:t>
            </a:r>
            <a:r>
              <a:rPr lang="en-US" dirty="0" err="1"/>
              <a:t>pozulması</a:t>
            </a:r>
            <a:r>
              <a:rPr lang="en-US" dirty="0"/>
              <a:t> </a:t>
            </a:r>
            <a:r>
              <a:rPr lang="en-US" dirty="0" err="1"/>
              <a:t>nəticəsində</a:t>
            </a:r>
            <a:r>
              <a:rPr lang="en-US" dirty="0"/>
              <a:t> </a:t>
            </a:r>
            <a:r>
              <a:rPr lang="en-US" dirty="0" err="1"/>
              <a:t>meydana</a:t>
            </a:r>
            <a:r>
              <a:rPr lang="en-US" dirty="0"/>
              <a:t> </a:t>
            </a:r>
            <a:r>
              <a:rPr lang="en-US" dirty="0" err="1"/>
              <a:t>cıxan</a:t>
            </a:r>
            <a:r>
              <a:rPr lang="en-US" dirty="0"/>
              <a:t> </a:t>
            </a:r>
            <a:r>
              <a:rPr lang="en-US" dirty="0" err="1"/>
              <a:t>neyropatiya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angiopatiyadır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DB6DE13-DB40-4632-8C41-7526E665D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633" y="365125"/>
            <a:ext cx="4156081" cy="1255885"/>
          </a:xfrm>
          <a:prstGeom prst="rect">
            <a:avLst/>
          </a:prstGeom>
        </p:spPr>
      </p:pic>
      <p:pic>
        <p:nvPicPr>
          <p:cNvPr id="2050" name="Picture 2" descr="You are diabetic and suffer from leg pain">
            <a:extLst>
              <a:ext uri="{FF2B5EF4-FFF2-40B4-BE49-F238E27FC236}">
                <a16:creationId xmlns:a16="http://schemas.microsoft.com/office/drawing/2014/main" id="{434B1611-424A-4063-98A9-45A7C1883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301" y="3195589"/>
            <a:ext cx="2818667" cy="244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iabetic Peripheral Neuropathy - Foot Health Clinic Samford Village QLD">
            <a:extLst>
              <a:ext uri="{FF2B5EF4-FFF2-40B4-BE49-F238E27FC236}">
                <a16:creationId xmlns:a16="http://schemas.microsoft.com/office/drawing/2014/main" id="{DAC938F6-4118-4C27-BCB6-A9BC67B9E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447" y="3195589"/>
            <a:ext cx="2505075" cy="223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iabetic Angiopathy - Causes, Symptoms &amp; Treatment– Bauerfeind Austral">
            <a:extLst>
              <a:ext uri="{FF2B5EF4-FFF2-40B4-BE49-F238E27FC236}">
                <a16:creationId xmlns:a16="http://schemas.microsoft.com/office/drawing/2014/main" id="{DB24E4C5-7AD9-4445-96A5-B06389602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444" y="3241296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Endokrinoloq on Instagram: &quot;Diabetik qanqrena diabet xəstəliyinə  tutulanların infeksiyaya qarşı müqavimət göstərə bilməməsi və ayaqlarda  trofik yaraların əmələ gəlməsi nəticəsində inkişaf edir. Diabet qanqreninin  ilkin əlamətləri ətraflarda göyərmələr ...">
            <a:extLst>
              <a:ext uri="{FF2B5EF4-FFF2-40B4-BE49-F238E27FC236}">
                <a16:creationId xmlns:a16="http://schemas.microsoft.com/office/drawing/2014/main" id="{9D9CFCD7-051B-40C8-9960-343A3B1BC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5695" y="3195589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C6D3996-0FBC-450A-814D-83BD54D5EBEB}"/>
              </a:ext>
            </a:extLst>
          </p:cNvPr>
          <p:cNvSpPr/>
          <p:nvPr/>
        </p:nvSpPr>
        <p:spPr>
          <a:xfrm>
            <a:off x="0" y="6710289"/>
            <a:ext cx="12192000" cy="179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9613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B65E3F-DB9A-4FEE-847C-A4CA9A0D4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8442" y="365125"/>
            <a:ext cx="7105357" cy="1325563"/>
          </a:xfrm>
        </p:spPr>
        <p:txBody>
          <a:bodyPr/>
          <a:lstStyle/>
          <a:p>
            <a:r>
              <a:rPr lang="az-Latn-AZ" dirty="0"/>
              <a:t>DAY-ın patogenezi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7ACB680-5A73-4300-8846-9FF7DA377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4"/>
            <a:ext cx="10515600" cy="4351338"/>
          </a:xfrm>
        </p:spPr>
        <p:txBody>
          <a:bodyPr/>
          <a:lstStyle/>
          <a:p>
            <a:r>
              <a:rPr lang="en-US" dirty="0" err="1"/>
              <a:t>Hissi</a:t>
            </a:r>
            <a:r>
              <a:rPr lang="en-US" dirty="0"/>
              <a:t>, motor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avtonom</a:t>
            </a:r>
            <a:r>
              <a:rPr lang="en-US" dirty="0"/>
              <a:t> </a:t>
            </a:r>
            <a:r>
              <a:rPr lang="en-US" dirty="0" err="1"/>
              <a:t>neyropatiya</a:t>
            </a:r>
            <a:endParaRPr lang="az-Latn-AZ" dirty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err="1"/>
              <a:t>diabetik</a:t>
            </a:r>
            <a:r>
              <a:rPr lang="en-US" dirty="0"/>
              <a:t> </a:t>
            </a:r>
            <a:r>
              <a:rPr lang="en-US" dirty="0" err="1"/>
              <a:t>ayaq</a:t>
            </a:r>
            <a:r>
              <a:rPr lang="en-US" dirty="0"/>
              <a:t> </a:t>
            </a:r>
            <a:r>
              <a:rPr lang="en-US" dirty="0" err="1"/>
              <a:t>yarasının</a:t>
            </a:r>
            <a:r>
              <a:rPr lang="en-US" dirty="0"/>
              <a:t> </a:t>
            </a:r>
            <a:r>
              <a:rPr lang="en-US" dirty="0" err="1"/>
              <a:t>əmələ</a:t>
            </a:r>
            <a:r>
              <a:rPr lang="en-US" dirty="0"/>
              <a:t> </a:t>
            </a:r>
            <a:endParaRPr lang="az-Latn-AZ" dirty="0"/>
          </a:p>
          <a:p>
            <a:pPr marL="0" indent="0">
              <a:buNone/>
            </a:pPr>
            <a:r>
              <a:rPr lang="en-US" dirty="0" err="1"/>
              <a:t>gəlməsində</a:t>
            </a:r>
            <a:r>
              <a:rPr lang="en-US" dirty="0"/>
              <a:t> </a:t>
            </a:r>
            <a:r>
              <a:rPr lang="en-US" dirty="0" err="1"/>
              <a:t>başlıca</a:t>
            </a:r>
            <a:r>
              <a:rPr lang="en-US" dirty="0"/>
              <a:t> </a:t>
            </a:r>
            <a:r>
              <a:rPr lang="en-US" dirty="0" err="1"/>
              <a:t>mexanizmdir</a:t>
            </a:r>
            <a:r>
              <a:rPr lang="en-US" dirty="0"/>
              <a:t>.</a:t>
            </a:r>
            <a:endParaRPr lang="az-Latn-AZ" dirty="0"/>
          </a:p>
          <a:p>
            <a:r>
              <a:rPr lang="en-US" dirty="0"/>
              <a:t> </a:t>
            </a:r>
            <a:r>
              <a:rPr lang="en-US" dirty="0" err="1"/>
              <a:t>Işemiya</a:t>
            </a:r>
            <a:r>
              <a:rPr lang="en-US" dirty="0"/>
              <a:t> </a:t>
            </a:r>
            <a:r>
              <a:rPr lang="en-US" dirty="0" err="1"/>
              <a:t>ikincili</a:t>
            </a:r>
            <a:r>
              <a:rPr lang="en-US" dirty="0"/>
              <a:t> </a:t>
            </a:r>
            <a:r>
              <a:rPr lang="en-US" dirty="0" err="1"/>
              <a:t>hesab</a:t>
            </a:r>
            <a:r>
              <a:rPr lang="en-US" dirty="0"/>
              <a:t> </a:t>
            </a:r>
            <a:r>
              <a:rPr lang="en-US" dirty="0" err="1"/>
              <a:t>edilir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C8D8CAB-68B8-4957-8725-86A4D3BB83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98" y="445354"/>
            <a:ext cx="4127945" cy="1255885"/>
          </a:xfrm>
          <a:prstGeom prst="rect">
            <a:avLst/>
          </a:prstGeom>
        </p:spPr>
      </p:pic>
      <p:pic>
        <p:nvPicPr>
          <p:cNvPr id="3074" name="Picture 2" descr="Antibiotics | Free Full-Text | Diabetic Foot Ulcers: Current Advances in  Antimicrobial Therapies and Emerging Treatments">
            <a:extLst>
              <a:ext uri="{FF2B5EF4-FFF2-40B4-BE49-F238E27FC236}">
                <a16:creationId xmlns:a16="http://schemas.microsoft.com/office/drawing/2014/main" id="{3676B296-FE22-4E3C-8DF3-D084484F6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4736" y="1701240"/>
            <a:ext cx="4845178" cy="447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D1ED692-73DA-484B-A04A-4414ADC81A15}"/>
              </a:ext>
            </a:extLst>
          </p:cNvPr>
          <p:cNvSpPr/>
          <p:nvPr/>
        </p:nvSpPr>
        <p:spPr>
          <a:xfrm>
            <a:off x="0" y="6492875"/>
            <a:ext cx="12192000" cy="365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3638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03A173-F819-4BF2-80DF-AB72F954C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630" y="365125"/>
            <a:ext cx="7274169" cy="1325563"/>
          </a:xfrm>
        </p:spPr>
        <p:txBody>
          <a:bodyPr/>
          <a:lstStyle/>
          <a:p>
            <a:r>
              <a:rPr lang="az-Latn-AZ" dirty="0"/>
              <a:t>DAY-ın gedişi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6342F00-4173-4A98-BEC6-52396E0C7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4803"/>
            <a:ext cx="3896751" cy="1255885"/>
          </a:xfrm>
          <a:prstGeom prst="rect">
            <a:avLst/>
          </a:prstGeom>
        </p:spPr>
      </p:pic>
      <p:pic>
        <p:nvPicPr>
          <p:cNvPr id="4098" name="Picture 2" descr="Tips to Protect Your Diabetic Feet | Advanced Bone &amp; Joint">
            <a:extLst>
              <a:ext uri="{FF2B5EF4-FFF2-40B4-BE49-F238E27FC236}">
                <a16:creationId xmlns:a16="http://schemas.microsoft.com/office/drawing/2014/main" id="{AA58578D-85FC-40B2-A681-FB5035F781F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445" y="3763767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B1CD7A85-1781-459F-BFEB-CFFEEFC9C99F}"/>
              </a:ext>
            </a:extLst>
          </p:cNvPr>
          <p:cNvSpPr/>
          <p:nvPr/>
        </p:nvSpPr>
        <p:spPr>
          <a:xfrm>
            <a:off x="618979" y="2111473"/>
            <a:ext cx="2451075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neyropatiya</a:t>
            </a:r>
            <a:endParaRPr lang="ru-RU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5C3C8469-9014-4112-BC87-755961DBF544}"/>
              </a:ext>
            </a:extLst>
          </p:cNvPr>
          <p:cNvSpPr/>
          <p:nvPr/>
        </p:nvSpPr>
        <p:spPr>
          <a:xfrm>
            <a:off x="682980" y="4650184"/>
            <a:ext cx="232446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Taktil və temperatur hissinin itməsi</a:t>
            </a:r>
            <a:endParaRPr lang="ru-RU" dirty="0"/>
          </a:p>
        </p:txBody>
      </p:sp>
      <p:sp>
        <p:nvSpPr>
          <p:cNvPr id="8" name="Стрелка: вниз 7">
            <a:extLst>
              <a:ext uri="{FF2B5EF4-FFF2-40B4-BE49-F238E27FC236}">
                <a16:creationId xmlns:a16="http://schemas.microsoft.com/office/drawing/2014/main" id="{6A901B93-B5F9-4487-BD26-CDDF59514BD6}"/>
              </a:ext>
            </a:extLst>
          </p:cNvPr>
          <p:cNvSpPr/>
          <p:nvPr/>
        </p:nvSpPr>
        <p:spPr>
          <a:xfrm flipH="1">
            <a:off x="267286" y="3025873"/>
            <a:ext cx="3305908" cy="1743075"/>
          </a:xfrm>
          <a:prstGeom prst="downArrow">
            <a:avLst>
              <a:gd name="adj1" fmla="val 50000"/>
              <a:gd name="adj2" fmla="val 661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: вправо 8">
            <a:extLst>
              <a:ext uri="{FF2B5EF4-FFF2-40B4-BE49-F238E27FC236}">
                <a16:creationId xmlns:a16="http://schemas.microsoft.com/office/drawing/2014/main" id="{3987FF7F-51D6-41F2-BFB7-859E42456568}"/>
              </a:ext>
            </a:extLst>
          </p:cNvPr>
          <p:cNvSpPr/>
          <p:nvPr/>
        </p:nvSpPr>
        <p:spPr>
          <a:xfrm>
            <a:off x="3695268" y="5373199"/>
            <a:ext cx="1399295" cy="2672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2" name="Picture 6" descr="See related image detail. Bare Feet Run Risk Stepping On Stock Photo 1731971140 | Shutterstock">
            <a:extLst>
              <a:ext uri="{FF2B5EF4-FFF2-40B4-BE49-F238E27FC236}">
                <a16:creationId xmlns:a16="http://schemas.microsoft.com/office/drawing/2014/main" id="{C6A74AA3-109D-40B7-AF35-7DE2F0A0E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968" y="3737762"/>
            <a:ext cx="177165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трелка: вправо 10">
            <a:extLst>
              <a:ext uri="{FF2B5EF4-FFF2-40B4-BE49-F238E27FC236}">
                <a16:creationId xmlns:a16="http://schemas.microsoft.com/office/drawing/2014/main" id="{46BAB126-F3A6-4ABF-BA81-EDBCBE1E0DE7}"/>
              </a:ext>
            </a:extLst>
          </p:cNvPr>
          <p:cNvSpPr/>
          <p:nvPr/>
        </p:nvSpPr>
        <p:spPr>
          <a:xfrm>
            <a:off x="6169509" y="5373199"/>
            <a:ext cx="855346" cy="2672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04" name="Picture 8" descr="Diabetic Hole in Foot">
            <a:extLst>
              <a:ext uri="{FF2B5EF4-FFF2-40B4-BE49-F238E27FC236}">
                <a16:creationId xmlns:a16="http://schemas.microsoft.com/office/drawing/2014/main" id="{D57C1C0E-5E4D-4CDB-8922-6E01333BD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285" y="3737762"/>
            <a:ext cx="1450729" cy="150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трелка: вправо 11">
            <a:extLst>
              <a:ext uri="{FF2B5EF4-FFF2-40B4-BE49-F238E27FC236}">
                <a16:creationId xmlns:a16="http://schemas.microsoft.com/office/drawing/2014/main" id="{400652EC-A3CB-4C71-94AE-50D79D29955A}"/>
              </a:ext>
            </a:extLst>
          </p:cNvPr>
          <p:cNvSpPr/>
          <p:nvPr/>
        </p:nvSpPr>
        <p:spPr>
          <a:xfrm>
            <a:off x="8180307" y="5408367"/>
            <a:ext cx="1036248" cy="2321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: вправо 12">
            <a:extLst>
              <a:ext uri="{FF2B5EF4-FFF2-40B4-BE49-F238E27FC236}">
                <a16:creationId xmlns:a16="http://schemas.microsoft.com/office/drawing/2014/main" id="{2B6D7536-77F0-4003-AB75-46AE42E9C235}"/>
              </a:ext>
            </a:extLst>
          </p:cNvPr>
          <p:cNvSpPr/>
          <p:nvPr/>
        </p:nvSpPr>
        <p:spPr>
          <a:xfrm>
            <a:off x="9453489" y="4248443"/>
            <a:ext cx="548640" cy="2391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DEB0DD23-647A-4D0E-BBBB-9776E443D09A}"/>
              </a:ext>
            </a:extLst>
          </p:cNvPr>
          <p:cNvSpPr/>
          <p:nvPr/>
        </p:nvSpPr>
        <p:spPr>
          <a:xfrm>
            <a:off x="10050509" y="3417320"/>
            <a:ext cx="1450729" cy="15055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infeksiya</a:t>
            </a:r>
            <a:endParaRPr lang="ru-RU" dirty="0"/>
          </a:p>
        </p:txBody>
      </p:sp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id="{085D84D7-F8FD-4FCC-8E83-E86ABB3B5798}"/>
              </a:ext>
            </a:extLst>
          </p:cNvPr>
          <p:cNvSpPr/>
          <p:nvPr/>
        </p:nvSpPr>
        <p:spPr>
          <a:xfrm rot="16200000">
            <a:off x="10560757" y="2836783"/>
            <a:ext cx="892710" cy="2683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84C167C4-9CBF-49D4-82F4-74350655F068}"/>
              </a:ext>
            </a:extLst>
          </p:cNvPr>
          <p:cNvSpPr/>
          <p:nvPr/>
        </p:nvSpPr>
        <p:spPr>
          <a:xfrm>
            <a:off x="9768616" y="1675962"/>
            <a:ext cx="2208628" cy="8927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fleqmona</a:t>
            </a:r>
            <a:endParaRPr lang="ru-RU" dirty="0"/>
          </a:p>
        </p:txBody>
      </p:sp>
      <p:sp>
        <p:nvSpPr>
          <p:cNvPr id="17" name="Стрелка: вниз 16">
            <a:extLst>
              <a:ext uri="{FF2B5EF4-FFF2-40B4-BE49-F238E27FC236}">
                <a16:creationId xmlns:a16="http://schemas.microsoft.com/office/drawing/2014/main" id="{52C14BAE-6177-40F4-A19D-FB44BB1E6202}"/>
              </a:ext>
            </a:extLst>
          </p:cNvPr>
          <p:cNvSpPr/>
          <p:nvPr/>
        </p:nvSpPr>
        <p:spPr>
          <a:xfrm rot="5400000" flipH="1">
            <a:off x="9333914" y="1855396"/>
            <a:ext cx="239149" cy="6068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135F87AA-48D1-4B66-95F6-03F7B01A8E9F}"/>
              </a:ext>
            </a:extLst>
          </p:cNvPr>
          <p:cNvSpPr/>
          <p:nvPr/>
        </p:nvSpPr>
        <p:spPr>
          <a:xfrm>
            <a:off x="7013135" y="1808431"/>
            <a:ext cx="2125226" cy="7602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qanqrena</a:t>
            </a:r>
            <a:endParaRPr lang="ru-RU" dirty="0"/>
          </a:p>
        </p:txBody>
      </p:sp>
      <p:sp>
        <p:nvSpPr>
          <p:cNvPr id="19" name="Стрелка: вниз 18">
            <a:extLst>
              <a:ext uri="{FF2B5EF4-FFF2-40B4-BE49-F238E27FC236}">
                <a16:creationId xmlns:a16="http://schemas.microsoft.com/office/drawing/2014/main" id="{F7060ECE-1068-4300-B347-907D68E1071E}"/>
              </a:ext>
            </a:extLst>
          </p:cNvPr>
          <p:cNvSpPr/>
          <p:nvPr/>
        </p:nvSpPr>
        <p:spPr>
          <a:xfrm rot="5400000">
            <a:off x="6555545" y="1868829"/>
            <a:ext cx="164248" cy="6712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id="{DCF7F479-BCEB-49C6-A46B-76B97F1B4221}"/>
              </a:ext>
            </a:extLst>
          </p:cNvPr>
          <p:cNvSpPr/>
          <p:nvPr/>
        </p:nvSpPr>
        <p:spPr>
          <a:xfrm>
            <a:off x="4164455" y="1829202"/>
            <a:ext cx="2097748" cy="7602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amputasiya</a:t>
            </a:r>
            <a:endParaRPr lang="ru-RU" dirty="0"/>
          </a:p>
        </p:txBody>
      </p:sp>
      <p:sp>
        <p:nvSpPr>
          <p:cNvPr id="21" name="Стрелка: вправо 20">
            <a:extLst>
              <a:ext uri="{FF2B5EF4-FFF2-40B4-BE49-F238E27FC236}">
                <a16:creationId xmlns:a16="http://schemas.microsoft.com/office/drawing/2014/main" id="{00AA67D1-5203-4CB1-AAD0-2A862CBA659A}"/>
              </a:ext>
            </a:extLst>
          </p:cNvPr>
          <p:cNvSpPr/>
          <p:nvPr/>
        </p:nvSpPr>
        <p:spPr>
          <a:xfrm rot="2278955">
            <a:off x="9453488" y="4923692"/>
            <a:ext cx="844063" cy="2027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FCC5C20B-D947-4DBE-BDE5-39DD5F417467}"/>
              </a:ext>
            </a:extLst>
          </p:cNvPr>
          <p:cNvSpPr/>
          <p:nvPr/>
        </p:nvSpPr>
        <p:spPr>
          <a:xfrm>
            <a:off x="10205792" y="5062830"/>
            <a:ext cx="1871003" cy="6037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sagalma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CA7A666-0BE3-4C40-B308-3EA3F767FB96}"/>
              </a:ext>
            </a:extLst>
          </p:cNvPr>
          <p:cNvSpPr/>
          <p:nvPr/>
        </p:nvSpPr>
        <p:spPr>
          <a:xfrm>
            <a:off x="-63058" y="6628248"/>
            <a:ext cx="12051323" cy="2244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2803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E73C5E-505E-4DCA-8D02-337D5038D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7594" y="399256"/>
            <a:ext cx="6866206" cy="1325563"/>
          </a:xfrm>
        </p:spPr>
        <p:txBody>
          <a:bodyPr/>
          <a:lstStyle/>
          <a:p>
            <a:r>
              <a:rPr lang="az-Latn-AZ" dirty="0"/>
              <a:t>DAY-ın ağırlaşmaları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4D94D6-36BA-43BD-80ED-60F4C02144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627" y="2135238"/>
            <a:ext cx="10299667" cy="4351338"/>
          </a:xfrm>
        </p:spPr>
        <p:txBody>
          <a:bodyPr/>
          <a:lstStyle/>
          <a:p>
            <a:r>
              <a:rPr lang="az-Latn-AZ" dirty="0"/>
              <a:t>quru və yaş qanqrenalar</a:t>
            </a:r>
            <a:endParaRPr lang="ru-RU" dirty="0"/>
          </a:p>
          <a:p>
            <a:r>
              <a:rPr lang="az-Latn-AZ" dirty="0"/>
              <a:t>-osteomielit</a:t>
            </a:r>
            <a:endParaRPr lang="ru-RU" dirty="0"/>
          </a:p>
          <a:p>
            <a:r>
              <a:rPr lang="az-Latn-AZ" dirty="0"/>
              <a:t>-şarko ayagı</a:t>
            </a:r>
            <a:endParaRPr lang="ru-RU" dirty="0"/>
          </a:p>
          <a:p>
            <a:r>
              <a:rPr lang="az-Latn-AZ" dirty="0"/>
              <a:t>-fistulalar</a:t>
            </a:r>
            <a:endParaRPr lang="ru-RU" dirty="0"/>
          </a:p>
          <a:p>
            <a:r>
              <a:rPr lang="az-Latn-AZ" dirty="0"/>
              <a:t>-deformasiyalar</a:t>
            </a:r>
            <a:endParaRPr lang="ru-RU" dirty="0"/>
          </a:p>
        </p:txBody>
      </p:sp>
      <p:pic>
        <p:nvPicPr>
          <p:cNvPr id="5122" name="Picture 2" descr="Image result for diabetic foot charcot">
            <a:extLst>
              <a:ext uri="{FF2B5EF4-FFF2-40B4-BE49-F238E27FC236}">
                <a16:creationId xmlns:a16="http://schemas.microsoft.com/office/drawing/2014/main" id="{0EFFC484-D5E5-4C5A-81AC-8E1D44E64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2571750"/>
            <a:ext cx="28956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diabetic foot osteomyelitis">
            <a:extLst>
              <a:ext uri="{FF2B5EF4-FFF2-40B4-BE49-F238E27FC236}">
                <a16:creationId xmlns:a16="http://schemas.microsoft.com/office/drawing/2014/main" id="{E682980A-6B56-4E5E-8299-B0DEA3617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155" y="2571750"/>
            <a:ext cx="19621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result for diabetic foot fistula MR">
            <a:extLst>
              <a:ext uri="{FF2B5EF4-FFF2-40B4-BE49-F238E27FC236}">
                <a16:creationId xmlns:a16="http://schemas.microsoft.com/office/drawing/2014/main" id="{12E8B3A1-10FC-4162-A3AC-EC4004F10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654550"/>
            <a:ext cx="196830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Image result for diabetic foot deformity">
            <a:extLst>
              <a:ext uri="{FF2B5EF4-FFF2-40B4-BE49-F238E27FC236}">
                <a16:creationId xmlns:a16="http://schemas.microsoft.com/office/drawing/2014/main" id="{DA640E19-8B33-4975-93AC-E2B183A5A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8200" y="4743536"/>
            <a:ext cx="28956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Image result for diabetic foot qanqrena">
            <a:extLst>
              <a:ext uri="{FF2B5EF4-FFF2-40B4-BE49-F238E27FC236}">
                <a16:creationId xmlns:a16="http://schemas.microsoft.com/office/drawing/2014/main" id="{D2951749-E081-4F7E-B0BE-0737CA5ED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632" y="2571750"/>
            <a:ext cx="2695575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Image result for diabetic foot qanqrena">
            <a:extLst>
              <a:ext uri="{FF2B5EF4-FFF2-40B4-BE49-F238E27FC236}">
                <a16:creationId xmlns:a16="http://schemas.microsoft.com/office/drawing/2014/main" id="{A1EB25A6-3212-4DB5-9A86-A2935CE29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343" y="4286250"/>
            <a:ext cx="2274863" cy="23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C09AD67-3D89-4F89-9555-390CE2E0D0B1}"/>
              </a:ext>
            </a:extLst>
          </p:cNvPr>
          <p:cNvSpPr/>
          <p:nvPr/>
        </p:nvSpPr>
        <p:spPr>
          <a:xfrm>
            <a:off x="0" y="6668086"/>
            <a:ext cx="12192000" cy="1867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6213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382110-AAE7-4F1A-95EA-3A9A66B697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917" y="365125"/>
            <a:ext cx="7006883" cy="1325563"/>
          </a:xfrm>
        </p:spPr>
        <p:txBody>
          <a:bodyPr/>
          <a:lstStyle/>
          <a:p>
            <a:r>
              <a:rPr lang="az-Latn-AZ" dirty="0"/>
              <a:t>DAY-da klinik müayinə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911D44-D866-4A02-A81E-2FBEABC422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025" y="1825625"/>
            <a:ext cx="10515600" cy="4351338"/>
          </a:xfrm>
        </p:spPr>
        <p:txBody>
          <a:bodyPr/>
          <a:lstStyle/>
          <a:p>
            <a:r>
              <a:rPr lang="az-Latn-AZ" dirty="0"/>
              <a:t>Xəstələrin əksəriyyətində hissiyat pozğunlugu, yara defekti, yaş və quru qanqrenalar, fistula (osteomielitli və osteomielitsiz) və deformasiyalar aşkar edilir.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65C1AE3-22EB-4DB3-8887-C8CD9C0A3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4803"/>
            <a:ext cx="4346917" cy="1255885"/>
          </a:xfrm>
          <a:prstGeom prst="rect">
            <a:avLst/>
          </a:prstGeom>
        </p:spPr>
      </p:pic>
      <p:pic>
        <p:nvPicPr>
          <p:cNvPr id="6146" name="Picture 2" descr="Image result for diabetic neuropathy feet diagnostic investigation">
            <a:extLst>
              <a:ext uri="{FF2B5EF4-FFF2-40B4-BE49-F238E27FC236}">
                <a16:creationId xmlns:a16="http://schemas.microsoft.com/office/drawing/2014/main" id="{1A44CFC4-DA97-4016-9012-5087B7642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413" y="3193366"/>
            <a:ext cx="2606405" cy="2630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ee related image detail. Podiatry in New Jersey | Curalta Foot &amp; Ankle">
            <a:extLst>
              <a:ext uri="{FF2B5EF4-FFF2-40B4-BE49-F238E27FC236}">
                <a16:creationId xmlns:a16="http://schemas.microsoft.com/office/drawing/2014/main" id="{563EA0F8-C9AE-4953-9507-03914902E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652" y="3193365"/>
            <a:ext cx="2194192" cy="2630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 result for diabetic foot ultrasanoqrafiya">
            <a:extLst>
              <a:ext uri="{FF2B5EF4-FFF2-40B4-BE49-F238E27FC236}">
                <a16:creationId xmlns:a16="http://schemas.microsoft.com/office/drawing/2014/main" id="{8BD8D1C7-BA8A-4A02-AF1F-2D9CF8DDA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1639" y="3193366"/>
            <a:ext cx="2194191" cy="2630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810E30E-2BEA-4B18-AC99-1CBBEC05E088}"/>
              </a:ext>
            </a:extLst>
          </p:cNvPr>
          <p:cNvSpPr/>
          <p:nvPr/>
        </p:nvSpPr>
        <p:spPr>
          <a:xfrm>
            <a:off x="0" y="6597748"/>
            <a:ext cx="12192000" cy="260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23309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884582-5F0E-4FED-AC30-311472F75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4204" y="365125"/>
            <a:ext cx="6739596" cy="1325563"/>
          </a:xfrm>
        </p:spPr>
        <p:txBody>
          <a:bodyPr/>
          <a:lstStyle/>
          <a:p>
            <a:r>
              <a:rPr lang="az-Latn-AZ" dirty="0"/>
              <a:t>DAY-da labarator müayinə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5464D4D-77BA-4287-A54A-BA536D1C17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125"/>
            <a:ext cx="4614203" cy="1255885"/>
          </a:xfrm>
          <a:prstGeom prst="rect">
            <a:avLst/>
          </a:prstGeom>
        </p:spPr>
      </p:pic>
      <p:pic>
        <p:nvPicPr>
          <p:cNvPr id="1026" name="Picture 2" descr="Image result for diabetic foot labarator">
            <a:extLst>
              <a:ext uri="{FF2B5EF4-FFF2-40B4-BE49-F238E27FC236}">
                <a16:creationId xmlns:a16="http://schemas.microsoft.com/office/drawing/2014/main" id="{DA7AAF58-FA30-4A33-B3BA-78626B41AE1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7621" y="2799471"/>
            <a:ext cx="2419713" cy="2391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>
            <a:extLst>
              <a:ext uri="{FF2B5EF4-FFF2-40B4-BE49-F238E27FC236}">
                <a16:creationId xmlns:a16="http://schemas.microsoft.com/office/drawing/2014/main" id="{D9967D0C-A4FD-4952-BB19-12C20FEE6AA5}"/>
              </a:ext>
            </a:extLst>
          </p:cNvPr>
          <p:cNvSpPr/>
          <p:nvPr/>
        </p:nvSpPr>
        <p:spPr>
          <a:xfrm>
            <a:off x="3573193" y="3232709"/>
            <a:ext cx="2879190" cy="6611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latin typeface="Times New Roman" panose="02020603050405020304" pitchFamily="18" charset="0"/>
                <a:ea typeface="Calibri" panose="020F0502020204030204" pitchFamily="34" charset="0"/>
              </a:rPr>
              <a:t>Spesfik labarator göstərici yoxdur</a:t>
            </a:r>
            <a:endParaRPr lang="ru-RU" dirty="0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C7947DF2-266C-4E14-B376-CDEDFEA61083}"/>
              </a:ext>
            </a:extLst>
          </p:cNvPr>
          <p:cNvSpPr/>
          <p:nvPr/>
        </p:nvSpPr>
        <p:spPr>
          <a:xfrm>
            <a:off x="3418449" y="4389120"/>
            <a:ext cx="3188679" cy="10410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>
                <a:latin typeface="Times New Roman" panose="02020603050405020304" pitchFamily="18" charset="0"/>
                <a:ea typeface="Calibri" panose="020F0502020204030204" pitchFamily="34" charset="0"/>
              </a:rPr>
              <a:t>ECS-in 70 mm\saat olması osteomielit şübhəsi yaradır</a:t>
            </a:r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6E3B158C-9C6A-488C-9960-BA203B6CCF8E}"/>
              </a:ext>
            </a:extLst>
          </p:cNvPr>
          <p:cNvSpPr/>
          <p:nvPr/>
        </p:nvSpPr>
        <p:spPr>
          <a:xfrm>
            <a:off x="5598942" y="5190978"/>
            <a:ext cx="4403187" cy="8862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>
                <a:latin typeface="Times New Roman" panose="02020603050405020304" pitchFamily="18" charset="0"/>
                <a:ea typeface="Calibri" panose="020F0502020204030204" pitchFamily="34" charset="0"/>
              </a:rPr>
              <a:t>Şəkərin yüksəlməsi, leykositoz, CRP də artma ağırlaşmalar zamanı qeyd edilir</a:t>
            </a:r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FEF42DA-2C39-4201-A01B-8DF566196817}"/>
              </a:ext>
            </a:extLst>
          </p:cNvPr>
          <p:cNvSpPr/>
          <p:nvPr/>
        </p:nvSpPr>
        <p:spPr>
          <a:xfrm>
            <a:off x="1" y="6562553"/>
            <a:ext cx="12192000" cy="3165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9695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04C5EF-22A8-4E90-BDDC-55BCEF61F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365125"/>
            <a:ext cx="6781799" cy="1325563"/>
          </a:xfrm>
        </p:spPr>
        <p:txBody>
          <a:bodyPr/>
          <a:lstStyle/>
          <a:p>
            <a:r>
              <a:rPr lang="az-Latn-AZ" dirty="0"/>
              <a:t>DAY-da görüntüləmə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778E772-C87A-4739-A6A9-0A11F78FBC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34803"/>
            <a:ext cx="4572000" cy="1255885"/>
          </a:xfrm>
          <a:prstGeom prst="rect">
            <a:avLst/>
          </a:prstGeom>
        </p:spPr>
      </p:pic>
      <p:pic>
        <p:nvPicPr>
          <p:cNvPr id="2050" name="Picture 2" descr="Image result for diabetic foot labarator">
            <a:extLst>
              <a:ext uri="{FF2B5EF4-FFF2-40B4-BE49-F238E27FC236}">
                <a16:creationId xmlns:a16="http://schemas.microsoft.com/office/drawing/2014/main" id="{07F3C3AB-4E4F-4B7B-84FD-6C1338F39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302" y="1843674"/>
            <a:ext cx="2009776" cy="124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iabetic Foot Osteomyelitis">
            <a:extLst>
              <a:ext uri="{FF2B5EF4-FFF2-40B4-BE49-F238E27FC236}">
                <a16:creationId xmlns:a16="http://schemas.microsoft.com/office/drawing/2014/main" id="{9918D80D-DC83-4F68-A7D0-8846986DA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299" y="1843674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diabetic foot ultrasanoqrafiya">
            <a:extLst>
              <a:ext uri="{FF2B5EF4-FFF2-40B4-BE49-F238E27FC236}">
                <a16:creationId xmlns:a16="http://schemas.microsoft.com/office/drawing/2014/main" id="{7D915EF7-5C8B-4420-9A61-E6C9C511B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6400" y="4125718"/>
            <a:ext cx="188595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diabetic foot angiogram">
            <a:extLst>
              <a:ext uri="{FF2B5EF4-FFF2-40B4-BE49-F238E27FC236}">
                <a16:creationId xmlns:a16="http://schemas.microsoft.com/office/drawing/2014/main" id="{25261C23-9546-4227-9C24-C291729FD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834" y="3831857"/>
            <a:ext cx="1977866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B237E72C-99DD-4D97-A211-81207BF01A1E}"/>
              </a:ext>
            </a:extLst>
          </p:cNvPr>
          <p:cNvSpPr/>
          <p:nvPr/>
        </p:nvSpPr>
        <p:spPr>
          <a:xfrm>
            <a:off x="538162" y="1638301"/>
            <a:ext cx="3814763" cy="14489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Doppler angioskanerləşmə ilə qan dövranının vəziyyəti</a:t>
            </a:r>
            <a:endParaRPr lang="ru-RU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8D90AA7A-8EBE-4117-9374-D7FF60F9C99E}"/>
              </a:ext>
            </a:extLst>
          </p:cNvPr>
          <p:cNvSpPr/>
          <p:nvPr/>
        </p:nvSpPr>
        <p:spPr>
          <a:xfrm>
            <a:off x="163135" y="4318951"/>
            <a:ext cx="3545059" cy="8057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kontrastlı angioqrafiya ilə zədələnmənin dərəcəsi</a:t>
            </a:r>
            <a:endParaRPr lang="ru-RU" dirty="0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DACDA554-CFA3-4A5F-BD30-89B5A7E3C896}"/>
              </a:ext>
            </a:extLst>
          </p:cNvPr>
          <p:cNvSpPr/>
          <p:nvPr/>
        </p:nvSpPr>
        <p:spPr>
          <a:xfrm>
            <a:off x="6713036" y="4236546"/>
            <a:ext cx="2796724" cy="13255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MRT ilə fistula yolunun və dərin toxumaların vəziyyəti</a:t>
            </a:r>
            <a:endParaRPr lang="ru-RU" dirty="0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06682B24-AFC0-499C-9B7B-7C731A5743BD}"/>
              </a:ext>
            </a:extLst>
          </p:cNvPr>
          <p:cNvSpPr/>
          <p:nvPr/>
        </p:nvSpPr>
        <p:spPr>
          <a:xfrm>
            <a:off x="7148804" y="1811911"/>
            <a:ext cx="3011439" cy="12435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rengenoqrafiya ilə sümüklərdə müşahidə olunan destruksiyalar</a:t>
            </a:r>
            <a:endParaRPr lang="ru-RU" dirty="0"/>
          </a:p>
        </p:txBody>
      </p:sp>
      <p:sp>
        <p:nvSpPr>
          <p:cNvPr id="10" name="Стрелка: вправо 9">
            <a:extLst>
              <a:ext uri="{FF2B5EF4-FFF2-40B4-BE49-F238E27FC236}">
                <a16:creationId xmlns:a16="http://schemas.microsoft.com/office/drawing/2014/main" id="{AAD72CFC-01EB-4207-B307-7AA432E1779E}"/>
              </a:ext>
            </a:extLst>
          </p:cNvPr>
          <p:cNvSpPr/>
          <p:nvPr/>
        </p:nvSpPr>
        <p:spPr>
          <a:xfrm>
            <a:off x="4352925" y="2166425"/>
            <a:ext cx="444377" cy="168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: вправо 10">
            <a:extLst>
              <a:ext uri="{FF2B5EF4-FFF2-40B4-BE49-F238E27FC236}">
                <a16:creationId xmlns:a16="http://schemas.microsoft.com/office/drawing/2014/main" id="{71851A6D-F54E-46B5-A6B9-F1CFD9A20594}"/>
              </a:ext>
            </a:extLst>
          </p:cNvPr>
          <p:cNvSpPr/>
          <p:nvPr/>
        </p:nvSpPr>
        <p:spPr>
          <a:xfrm>
            <a:off x="3708194" y="4583893"/>
            <a:ext cx="644731" cy="1379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: вправо 11">
            <a:extLst>
              <a:ext uri="{FF2B5EF4-FFF2-40B4-BE49-F238E27FC236}">
                <a16:creationId xmlns:a16="http://schemas.microsoft.com/office/drawing/2014/main" id="{DCB21757-6F65-482F-AF5B-18378FF2B586}"/>
              </a:ext>
            </a:extLst>
          </p:cNvPr>
          <p:cNvSpPr/>
          <p:nvPr/>
        </p:nvSpPr>
        <p:spPr>
          <a:xfrm>
            <a:off x="10221570" y="2335237"/>
            <a:ext cx="560729" cy="1969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: вправо 12">
            <a:extLst>
              <a:ext uri="{FF2B5EF4-FFF2-40B4-BE49-F238E27FC236}">
                <a16:creationId xmlns:a16="http://schemas.microsoft.com/office/drawing/2014/main" id="{17089D0C-0985-45E9-B3AD-C1B4599F919C}"/>
              </a:ext>
            </a:extLst>
          </p:cNvPr>
          <p:cNvSpPr/>
          <p:nvPr/>
        </p:nvSpPr>
        <p:spPr>
          <a:xfrm>
            <a:off x="9509760" y="4721809"/>
            <a:ext cx="650483" cy="1878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744CE7C6-308E-44B0-A38F-F77CE7C6C89F}"/>
              </a:ext>
            </a:extLst>
          </p:cNvPr>
          <p:cNvSpPr/>
          <p:nvPr/>
        </p:nvSpPr>
        <p:spPr>
          <a:xfrm>
            <a:off x="0" y="6575924"/>
            <a:ext cx="12192000" cy="2985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5865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4787BD-1FD1-4493-A84B-284962DDE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7596" y="365125"/>
            <a:ext cx="6866204" cy="1325563"/>
          </a:xfrm>
        </p:spPr>
        <p:txBody>
          <a:bodyPr/>
          <a:lstStyle/>
          <a:p>
            <a:r>
              <a:rPr lang="az-Latn-AZ" dirty="0"/>
              <a:t>DAY-a şübhə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D51C109-62BD-485E-8C43-64454AFA13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5125"/>
            <a:ext cx="4487594" cy="1255885"/>
          </a:xfrm>
          <a:prstGeom prst="rect">
            <a:avLst/>
          </a:prstGeom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7102CD6D-187F-4F98-9FF8-637352A44E82}"/>
              </a:ext>
            </a:extLst>
          </p:cNvPr>
          <p:cNvSpPr/>
          <p:nvPr/>
        </p:nvSpPr>
        <p:spPr>
          <a:xfrm>
            <a:off x="4389120" y="3341077"/>
            <a:ext cx="2996419" cy="998806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dirty="0">
                <a:solidFill>
                  <a:srgbClr val="FF0000"/>
                </a:solidFill>
              </a:rPr>
              <a:t>şübhə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22BBC144-7E0E-4162-AE67-54A6E491F500}"/>
              </a:ext>
            </a:extLst>
          </p:cNvPr>
          <p:cNvSpPr/>
          <p:nvPr/>
        </p:nvSpPr>
        <p:spPr>
          <a:xfrm>
            <a:off x="1659988" y="2129351"/>
            <a:ext cx="2293034" cy="7033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Hissiyat pozgunlugu</a:t>
            </a:r>
            <a:endParaRPr lang="ru-RU" dirty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CE6D9D20-E4FE-4875-8817-7C25D36AE1BC}"/>
              </a:ext>
            </a:extLst>
          </p:cNvPr>
          <p:cNvSpPr/>
          <p:nvPr/>
        </p:nvSpPr>
        <p:spPr>
          <a:xfrm>
            <a:off x="1336431" y="4153486"/>
            <a:ext cx="2616591" cy="8299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Qan dovranı pozgunlugu</a:t>
            </a:r>
            <a:endParaRPr lang="ru-RU" dirty="0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72578681-0946-4ADE-B005-018DDDD928EF}"/>
              </a:ext>
            </a:extLst>
          </p:cNvPr>
          <p:cNvSpPr/>
          <p:nvPr/>
        </p:nvSpPr>
        <p:spPr>
          <a:xfrm>
            <a:off x="4703298" y="1527640"/>
            <a:ext cx="2785403" cy="95340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dəri qalınlaşması (kallus),</a:t>
            </a:r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CF190E6F-729D-483B-87DB-45ECA6F5D063}"/>
              </a:ext>
            </a:extLst>
          </p:cNvPr>
          <p:cNvSpPr/>
          <p:nvPr/>
        </p:nvSpPr>
        <p:spPr>
          <a:xfrm>
            <a:off x="7920698" y="4541679"/>
            <a:ext cx="2293034" cy="9284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 deffekti</a:t>
            </a:r>
            <a:endParaRPr lang="ru-RU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3D50CE27-93A8-4B75-BE92-67896AC68F5F}"/>
              </a:ext>
            </a:extLst>
          </p:cNvPr>
          <p:cNvSpPr/>
          <p:nvPr/>
        </p:nvSpPr>
        <p:spPr>
          <a:xfrm>
            <a:off x="4261058" y="4902884"/>
            <a:ext cx="2616591" cy="1244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qanqrena (quru və yaş)</a:t>
            </a:r>
            <a:endParaRPr lang="ru-RU" dirty="0"/>
          </a:p>
        </p:txBody>
      </p:sp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id="{D725A84A-9EA9-4BF8-BD57-3AC3C9A7E15B}"/>
              </a:ext>
            </a:extLst>
          </p:cNvPr>
          <p:cNvSpPr/>
          <p:nvPr/>
        </p:nvSpPr>
        <p:spPr>
          <a:xfrm rot="1508030">
            <a:off x="3576712" y="2982348"/>
            <a:ext cx="1188719" cy="2461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: вправо 15">
            <a:extLst>
              <a:ext uri="{FF2B5EF4-FFF2-40B4-BE49-F238E27FC236}">
                <a16:creationId xmlns:a16="http://schemas.microsoft.com/office/drawing/2014/main" id="{AF41CE1F-601A-4A5C-B061-EDA6D9DE278D}"/>
              </a:ext>
            </a:extLst>
          </p:cNvPr>
          <p:cNvSpPr/>
          <p:nvPr/>
        </p:nvSpPr>
        <p:spPr>
          <a:xfrm rot="5400000">
            <a:off x="5709502" y="2834056"/>
            <a:ext cx="777684" cy="2110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: вниз 16">
            <a:extLst>
              <a:ext uri="{FF2B5EF4-FFF2-40B4-BE49-F238E27FC236}">
                <a16:creationId xmlns:a16="http://schemas.microsoft.com/office/drawing/2014/main" id="{770B6973-A7DD-46FB-B76D-8E4887747E08}"/>
              </a:ext>
            </a:extLst>
          </p:cNvPr>
          <p:cNvSpPr/>
          <p:nvPr/>
        </p:nvSpPr>
        <p:spPr>
          <a:xfrm rot="7043970">
            <a:off x="7543549" y="4040587"/>
            <a:ext cx="239627" cy="8124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: вниз 17">
            <a:extLst>
              <a:ext uri="{FF2B5EF4-FFF2-40B4-BE49-F238E27FC236}">
                <a16:creationId xmlns:a16="http://schemas.microsoft.com/office/drawing/2014/main" id="{7917164A-C4D3-4B26-B493-39585B0CAFD3}"/>
              </a:ext>
            </a:extLst>
          </p:cNvPr>
          <p:cNvSpPr/>
          <p:nvPr/>
        </p:nvSpPr>
        <p:spPr>
          <a:xfrm rot="10164871" flipH="1">
            <a:off x="5491469" y="4408902"/>
            <a:ext cx="155768" cy="44342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: вправо 18">
            <a:extLst>
              <a:ext uri="{FF2B5EF4-FFF2-40B4-BE49-F238E27FC236}">
                <a16:creationId xmlns:a16="http://schemas.microsoft.com/office/drawing/2014/main" id="{3EFA5BEC-08AF-4511-9B83-F16803FE0294}"/>
              </a:ext>
            </a:extLst>
          </p:cNvPr>
          <p:cNvSpPr/>
          <p:nvPr/>
        </p:nvSpPr>
        <p:spPr>
          <a:xfrm rot="20167093">
            <a:off x="3953022" y="4153486"/>
            <a:ext cx="534573" cy="1863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id="{D0AED179-7091-4AB1-97E6-F0439D7EFA1E}"/>
              </a:ext>
            </a:extLst>
          </p:cNvPr>
          <p:cNvSpPr/>
          <p:nvPr/>
        </p:nvSpPr>
        <p:spPr>
          <a:xfrm>
            <a:off x="7985759" y="2514917"/>
            <a:ext cx="2546253" cy="13255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Deformasiya, şarko ayagı</a:t>
            </a:r>
            <a:endParaRPr lang="ru-RU" dirty="0"/>
          </a:p>
        </p:txBody>
      </p:sp>
      <p:sp>
        <p:nvSpPr>
          <p:cNvPr id="21" name="Стрелка: вниз 20">
            <a:extLst>
              <a:ext uri="{FF2B5EF4-FFF2-40B4-BE49-F238E27FC236}">
                <a16:creationId xmlns:a16="http://schemas.microsoft.com/office/drawing/2014/main" id="{D6FBBF0A-2AA1-4C8B-BC88-A89A5C50ACA3}"/>
              </a:ext>
            </a:extLst>
          </p:cNvPr>
          <p:cNvSpPr/>
          <p:nvPr/>
        </p:nvSpPr>
        <p:spPr>
          <a:xfrm rot="4344700">
            <a:off x="7635832" y="3214156"/>
            <a:ext cx="174661" cy="4658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5492C7A3-3228-46F3-ACE6-D23C39631267}"/>
              </a:ext>
            </a:extLst>
          </p:cNvPr>
          <p:cNvSpPr/>
          <p:nvPr/>
        </p:nvSpPr>
        <p:spPr>
          <a:xfrm>
            <a:off x="0" y="6492875"/>
            <a:ext cx="12192000" cy="346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8733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302FD4-B783-4F1F-9B03-C4998309F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0001" y="181814"/>
            <a:ext cx="7246033" cy="1325563"/>
          </a:xfrm>
        </p:spPr>
        <p:txBody>
          <a:bodyPr>
            <a:normAutofit/>
          </a:bodyPr>
          <a:lstStyle/>
          <a:p>
            <a:r>
              <a:rPr lang="az-Latn-AZ" sz="3600" dirty="0"/>
              <a:t>DAY diaqnozunun dəqiqləşdirilməsi</a:t>
            </a:r>
            <a:endParaRPr lang="ru-RU" sz="36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E09FFEE-39C7-4F53-8066-3CAFF1E9C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99963"/>
            <a:ext cx="4107766" cy="1255885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A5067581-FDD0-44F4-88D7-168138E74EB1}"/>
              </a:ext>
            </a:extLst>
          </p:cNvPr>
          <p:cNvSpPr/>
          <p:nvPr/>
        </p:nvSpPr>
        <p:spPr>
          <a:xfrm>
            <a:off x="2166426" y="1727978"/>
            <a:ext cx="3446584" cy="9425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Diaqnoz kliniki əlamət və müayinəyə əsasən qoyulur</a:t>
            </a:r>
            <a:endParaRPr lang="ru-RU" dirty="0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4504BF4-417F-4686-A85C-8F302AB86633}"/>
              </a:ext>
            </a:extLst>
          </p:cNvPr>
          <p:cNvSpPr/>
          <p:nvPr/>
        </p:nvSpPr>
        <p:spPr>
          <a:xfrm>
            <a:off x="2987040" y="4445872"/>
            <a:ext cx="3108960" cy="9134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Diaqnoz dəqiqləşdirilir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F9D70E4-972A-4585-B940-029F0544EEF9}"/>
              </a:ext>
            </a:extLst>
          </p:cNvPr>
          <p:cNvSpPr/>
          <p:nvPr/>
        </p:nvSpPr>
        <p:spPr>
          <a:xfrm>
            <a:off x="7034433" y="3498003"/>
            <a:ext cx="2559148" cy="6049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dirty="0"/>
              <a:t>doppler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1D3C0E4-00E5-4962-A079-FB9E2828B453}"/>
              </a:ext>
            </a:extLst>
          </p:cNvPr>
          <p:cNvSpPr/>
          <p:nvPr/>
        </p:nvSpPr>
        <p:spPr>
          <a:xfrm>
            <a:off x="7034433" y="4241698"/>
            <a:ext cx="2559148" cy="55312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dirty="0"/>
              <a:t>angioqrafiya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D186169-7018-4224-8A2B-E8C0259FE396}"/>
              </a:ext>
            </a:extLst>
          </p:cNvPr>
          <p:cNvSpPr/>
          <p:nvPr/>
        </p:nvSpPr>
        <p:spPr>
          <a:xfrm>
            <a:off x="7034433" y="4952134"/>
            <a:ext cx="2559148" cy="5534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dirty="0"/>
              <a:t>rentgen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AC890F7-C637-49EC-87AD-360868A98106}"/>
              </a:ext>
            </a:extLst>
          </p:cNvPr>
          <p:cNvSpPr/>
          <p:nvPr/>
        </p:nvSpPr>
        <p:spPr>
          <a:xfrm>
            <a:off x="7034433" y="5783068"/>
            <a:ext cx="2559148" cy="3938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2000" dirty="0"/>
              <a:t>mrt</a:t>
            </a:r>
            <a:endParaRPr lang="ru-RU" sz="2000" dirty="0"/>
          </a:p>
        </p:txBody>
      </p:sp>
      <p:pic>
        <p:nvPicPr>
          <p:cNvPr id="4098" name="Picture 2" descr="Image result for diabetic foot ">
            <a:extLst>
              <a:ext uri="{FF2B5EF4-FFF2-40B4-BE49-F238E27FC236}">
                <a16:creationId xmlns:a16="http://schemas.microsoft.com/office/drawing/2014/main" id="{B1B5DEB3-D684-4B30-A441-82C04E340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433" y="1395873"/>
            <a:ext cx="2559148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Стрелка: вправо 13">
            <a:extLst>
              <a:ext uri="{FF2B5EF4-FFF2-40B4-BE49-F238E27FC236}">
                <a16:creationId xmlns:a16="http://schemas.microsoft.com/office/drawing/2014/main" id="{A41D4460-BB15-4FDA-A425-DA1EA9334543}"/>
              </a:ext>
            </a:extLst>
          </p:cNvPr>
          <p:cNvSpPr/>
          <p:nvPr/>
        </p:nvSpPr>
        <p:spPr>
          <a:xfrm>
            <a:off x="5683348" y="2135890"/>
            <a:ext cx="1294227" cy="2344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Левая фигурная скобка 15">
            <a:extLst>
              <a:ext uri="{FF2B5EF4-FFF2-40B4-BE49-F238E27FC236}">
                <a16:creationId xmlns:a16="http://schemas.microsoft.com/office/drawing/2014/main" id="{F9E96F30-8EF0-4813-8C2B-66FE1A5C3C08}"/>
              </a:ext>
            </a:extLst>
          </p:cNvPr>
          <p:cNvSpPr/>
          <p:nvPr/>
        </p:nvSpPr>
        <p:spPr>
          <a:xfrm>
            <a:off x="6260123" y="3882683"/>
            <a:ext cx="717452" cy="203981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698D1A08-502F-46F4-B40A-14D29ACBD236}"/>
              </a:ext>
            </a:extLst>
          </p:cNvPr>
          <p:cNvSpPr/>
          <p:nvPr/>
        </p:nvSpPr>
        <p:spPr>
          <a:xfrm>
            <a:off x="0" y="6618249"/>
            <a:ext cx="12192000" cy="2344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6731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4F4DB1-166B-4627-8415-D469FDA85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390" y="365125"/>
            <a:ext cx="6908409" cy="1325563"/>
          </a:xfrm>
        </p:spPr>
        <p:txBody>
          <a:bodyPr/>
          <a:lstStyle/>
          <a:p>
            <a:r>
              <a:rPr lang="az-Latn-AZ" dirty="0"/>
              <a:t>DAY-ın differensial diaqnozu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3EB7DD2-A010-4E12-B16D-4389424C19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4803"/>
            <a:ext cx="4445391" cy="1255885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8B15CEF-F19C-4573-95E6-F324ECD567F1}"/>
              </a:ext>
            </a:extLst>
          </p:cNvPr>
          <p:cNvSpPr/>
          <p:nvPr/>
        </p:nvSpPr>
        <p:spPr>
          <a:xfrm>
            <a:off x="4112455" y="1681851"/>
            <a:ext cx="3967090" cy="164071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Symbol" panose="05050102010706020507" pitchFamily="18" charset="2"/>
              <a:buChar char=""/>
            </a:pPr>
            <a:r>
              <a:rPr lang="az-Latn-A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Venoz mənşəli trofiki xoralar adətən baldırın icəri səthində əmələ gəlir, xəstələrdə aşkar varikoz genişlənmə olur.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6F2FCDF-DAC4-40C0-9C36-08E54509B8A0}"/>
              </a:ext>
            </a:extLst>
          </p:cNvPr>
          <p:cNvSpPr/>
          <p:nvPr/>
        </p:nvSpPr>
        <p:spPr>
          <a:xfrm>
            <a:off x="8294955" y="3004942"/>
            <a:ext cx="3530991" cy="208424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Symbol" panose="05050102010706020507" pitchFamily="18" charset="2"/>
              <a:buChar char=""/>
            </a:pPr>
            <a:r>
              <a:rPr lang="az-Latn-A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Obliterasiyaedici endoartirit adətən hər iki ayaqda olur, xəstələrin əksəriyyəti siqaret cəkir, damar əlamətləri daha qabarıq şəkildə özünü göstərir.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4161C14B-E10B-491F-B90B-B620BB6F0EE9}"/>
              </a:ext>
            </a:extLst>
          </p:cNvPr>
          <p:cNvSpPr/>
          <p:nvPr/>
        </p:nvSpPr>
        <p:spPr>
          <a:xfrm>
            <a:off x="4327865" y="4702595"/>
            <a:ext cx="3967090" cy="16407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Symbol" panose="05050102010706020507" pitchFamily="18" charset="2"/>
              <a:buChar char=""/>
            </a:pPr>
            <a:r>
              <a:rPr lang="az-Latn-A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Böyük damarların aterosklerozu adətən damar əlamətləri ilə diabetik ayaq isə neyropatiya əlamətləri ilə başlayır.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Свиток: горизонтальный 10">
            <a:extLst>
              <a:ext uri="{FF2B5EF4-FFF2-40B4-BE49-F238E27FC236}">
                <a16:creationId xmlns:a16="http://schemas.microsoft.com/office/drawing/2014/main" id="{036C5F51-70DF-4923-ADB6-99F9C0FBDE81}"/>
              </a:ext>
            </a:extLst>
          </p:cNvPr>
          <p:cNvSpPr/>
          <p:nvPr/>
        </p:nvSpPr>
        <p:spPr>
          <a:xfrm>
            <a:off x="1277522" y="2136531"/>
            <a:ext cx="2183131" cy="861646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dirty="0"/>
              <a:t>venoz mənşəli trofiki xoralar</a:t>
            </a:r>
            <a:endParaRPr lang="ru-RU" dirty="0"/>
          </a:p>
        </p:txBody>
      </p:sp>
      <p:sp>
        <p:nvSpPr>
          <p:cNvPr id="12" name="Свиток: горизонтальный 11">
            <a:extLst>
              <a:ext uri="{FF2B5EF4-FFF2-40B4-BE49-F238E27FC236}">
                <a16:creationId xmlns:a16="http://schemas.microsoft.com/office/drawing/2014/main" id="{0027D5EF-90CD-4BCE-9D8C-EE2FF62D2286}"/>
              </a:ext>
            </a:extLst>
          </p:cNvPr>
          <p:cNvSpPr/>
          <p:nvPr/>
        </p:nvSpPr>
        <p:spPr>
          <a:xfrm>
            <a:off x="4156268" y="4047063"/>
            <a:ext cx="2956854" cy="630432"/>
          </a:xfrm>
          <a:prstGeom prst="horizontalScroll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/>
              <a:t>obliterasiyaedici endoartrit</a:t>
            </a:r>
            <a:endParaRPr lang="ru-RU"/>
          </a:p>
        </p:txBody>
      </p:sp>
      <p:sp>
        <p:nvSpPr>
          <p:cNvPr id="13" name="Свиток: горизонтальный 12">
            <a:extLst>
              <a:ext uri="{FF2B5EF4-FFF2-40B4-BE49-F238E27FC236}">
                <a16:creationId xmlns:a16="http://schemas.microsoft.com/office/drawing/2014/main" id="{7225B703-887C-4372-9E97-582AF8679328}"/>
              </a:ext>
            </a:extLst>
          </p:cNvPr>
          <p:cNvSpPr/>
          <p:nvPr/>
        </p:nvSpPr>
        <p:spPr>
          <a:xfrm>
            <a:off x="427599" y="5404608"/>
            <a:ext cx="2630658" cy="63043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/>
              <a:t>ateroskleroz</a:t>
            </a:r>
            <a:endParaRPr lang="ru-RU" dirty="0"/>
          </a:p>
        </p:txBody>
      </p:sp>
      <p:sp>
        <p:nvSpPr>
          <p:cNvPr id="14" name="Стрелка: вправо 13">
            <a:extLst>
              <a:ext uri="{FF2B5EF4-FFF2-40B4-BE49-F238E27FC236}">
                <a16:creationId xmlns:a16="http://schemas.microsoft.com/office/drawing/2014/main" id="{80B0DA55-3E55-4CB9-8AE7-3F8AA2C61A01}"/>
              </a:ext>
            </a:extLst>
          </p:cNvPr>
          <p:cNvSpPr/>
          <p:nvPr/>
        </p:nvSpPr>
        <p:spPr>
          <a:xfrm>
            <a:off x="3460653" y="2502207"/>
            <a:ext cx="651802" cy="192275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id="{BA4F70CF-517C-4B4A-92FC-D97B11A3EBE2}"/>
              </a:ext>
            </a:extLst>
          </p:cNvPr>
          <p:cNvSpPr/>
          <p:nvPr/>
        </p:nvSpPr>
        <p:spPr>
          <a:xfrm>
            <a:off x="7113122" y="4137728"/>
            <a:ext cx="1181833" cy="223257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: вправо 15">
            <a:extLst>
              <a:ext uri="{FF2B5EF4-FFF2-40B4-BE49-F238E27FC236}">
                <a16:creationId xmlns:a16="http://schemas.microsoft.com/office/drawing/2014/main" id="{FAD56859-4538-4CF7-88DF-A16D21358988}"/>
              </a:ext>
            </a:extLst>
          </p:cNvPr>
          <p:cNvSpPr/>
          <p:nvPr/>
        </p:nvSpPr>
        <p:spPr>
          <a:xfrm>
            <a:off x="3311477" y="5621350"/>
            <a:ext cx="950153" cy="1969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A73603A2-0D5E-4C38-96B1-B0B1AD34555B}"/>
              </a:ext>
            </a:extLst>
          </p:cNvPr>
          <p:cNvSpPr/>
          <p:nvPr/>
        </p:nvSpPr>
        <p:spPr>
          <a:xfrm>
            <a:off x="1" y="6551537"/>
            <a:ext cx="12196690" cy="3418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0982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B25650-3F0D-42F0-97E8-110A4995F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1834" y="365125"/>
            <a:ext cx="7231965" cy="1325563"/>
          </a:xfrm>
        </p:spPr>
        <p:txBody>
          <a:bodyPr/>
          <a:lstStyle/>
          <a:p>
            <a:r>
              <a:rPr lang="az-Latn-AZ" dirty="0"/>
              <a:t>DAY-ın diaqnostik kriteriyaları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A750BFF-DE20-4DD7-8293-B7876FA995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5125"/>
            <a:ext cx="4121834" cy="1255885"/>
          </a:xfrm>
          <a:prstGeom prst="rect">
            <a:avLst/>
          </a:prstGeom>
        </p:spPr>
      </p:pic>
      <p:sp>
        <p:nvSpPr>
          <p:cNvPr id="5" name="Взрыв: 14 точек 4">
            <a:extLst>
              <a:ext uri="{FF2B5EF4-FFF2-40B4-BE49-F238E27FC236}">
                <a16:creationId xmlns:a16="http://schemas.microsoft.com/office/drawing/2014/main" id="{8A62C8FF-345A-4CA8-ADEE-E490EEC595D9}"/>
              </a:ext>
            </a:extLst>
          </p:cNvPr>
          <p:cNvSpPr/>
          <p:nvPr/>
        </p:nvSpPr>
        <p:spPr>
          <a:xfrm>
            <a:off x="1336431" y="1711459"/>
            <a:ext cx="3151163" cy="1747593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Xarakterik klinik əlamətlər</a:t>
            </a:r>
            <a:endParaRPr lang="ru-RU" dirty="0"/>
          </a:p>
        </p:txBody>
      </p:sp>
      <p:sp>
        <p:nvSpPr>
          <p:cNvPr id="8" name="Взрыв: 14 точек 7">
            <a:extLst>
              <a:ext uri="{FF2B5EF4-FFF2-40B4-BE49-F238E27FC236}">
                <a16:creationId xmlns:a16="http://schemas.microsoft.com/office/drawing/2014/main" id="{93CC9EF9-6953-44F5-99FF-170BF298CE31}"/>
              </a:ext>
            </a:extLst>
          </p:cNvPr>
          <p:cNvSpPr/>
          <p:nvPr/>
        </p:nvSpPr>
        <p:spPr>
          <a:xfrm>
            <a:off x="7090116" y="1331631"/>
            <a:ext cx="3638843" cy="2774535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hissiyat pozğunluğu, yara defekti, işemiya əlamətləri</a:t>
            </a:r>
            <a:endParaRPr lang="ru-RU" dirty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5310DA89-430C-45BB-8790-EBB29AD289D3}"/>
              </a:ext>
            </a:extLst>
          </p:cNvPr>
          <p:cNvSpPr/>
          <p:nvPr/>
        </p:nvSpPr>
        <p:spPr>
          <a:xfrm>
            <a:off x="1237957" y="4304713"/>
            <a:ext cx="2509911" cy="1041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doppler,funksional, angioqrafik  müayinə</a:t>
            </a:r>
            <a:endParaRPr lang="ru-RU" dirty="0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C873E74C-0018-40AD-96C6-B5DFC5E428CE}"/>
              </a:ext>
            </a:extLst>
          </p:cNvPr>
          <p:cNvSpPr/>
          <p:nvPr/>
        </p:nvSpPr>
        <p:spPr>
          <a:xfrm>
            <a:off x="6072552" y="4304713"/>
            <a:ext cx="2321170" cy="1041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Qan dövranı pozgunlugu</a:t>
            </a:r>
            <a:endParaRPr lang="ru-RU" dirty="0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C9C79CB8-3806-4902-BDA0-66A9224E2E85}"/>
              </a:ext>
            </a:extLst>
          </p:cNvPr>
          <p:cNvSpPr/>
          <p:nvPr/>
        </p:nvSpPr>
        <p:spPr>
          <a:xfrm>
            <a:off x="5641145" y="5558338"/>
            <a:ext cx="1828800" cy="8299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/>
              <a:t>funksional müayinə</a:t>
            </a:r>
            <a:endParaRPr lang="ru-RU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D0B41BF5-78F7-436F-8094-BC20C48FEF49}"/>
              </a:ext>
            </a:extLst>
          </p:cNvPr>
          <p:cNvSpPr/>
          <p:nvPr/>
        </p:nvSpPr>
        <p:spPr>
          <a:xfrm>
            <a:off x="8546123" y="5588073"/>
            <a:ext cx="3146474" cy="8299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/>
              <a:t>hissiyatın itməsi</a:t>
            </a:r>
            <a:endParaRPr lang="ru-RU"/>
          </a:p>
        </p:txBody>
      </p:sp>
      <p:sp>
        <p:nvSpPr>
          <p:cNvPr id="14" name="Стрелка: вправо 13">
            <a:extLst>
              <a:ext uri="{FF2B5EF4-FFF2-40B4-BE49-F238E27FC236}">
                <a16:creationId xmlns:a16="http://schemas.microsoft.com/office/drawing/2014/main" id="{86BA7103-60C7-4CD1-AAA7-DDEA4DAAE303}"/>
              </a:ext>
            </a:extLst>
          </p:cNvPr>
          <p:cNvSpPr/>
          <p:nvPr/>
        </p:nvSpPr>
        <p:spPr>
          <a:xfrm>
            <a:off x="4290646" y="2349305"/>
            <a:ext cx="2799470" cy="2359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id="{4960CC17-4863-4EAC-90D8-A37D2670363C}"/>
              </a:ext>
            </a:extLst>
          </p:cNvPr>
          <p:cNvSpPr/>
          <p:nvPr/>
        </p:nvSpPr>
        <p:spPr>
          <a:xfrm>
            <a:off x="3868615" y="4659607"/>
            <a:ext cx="2203937" cy="2359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: вправо 15">
            <a:extLst>
              <a:ext uri="{FF2B5EF4-FFF2-40B4-BE49-F238E27FC236}">
                <a16:creationId xmlns:a16="http://schemas.microsoft.com/office/drawing/2014/main" id="{9A5B5DF1-C68C-4435-9382-E397ABD328E5}"/>
              </a:ext>
            </a:extLst>
          </p:cNvPr>
          <p:cNvSpPr/>
          <p:nvPr/>
        </p:nvSpPr>
        <p:spPr>
          <a:xfrm>
            <a:off x="7462911" y="5880295"/>
            <a:ext cx="1083212" cy="211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49B13730-C8C6-484A-814F-C1690BC22926}"/>
              </a:ext>
            </a:extLst>
          </p:cNvPr>
          <p:cNvSpPr/>
          <p:nvPr/>
        </p:nvSpPr>
        <p:spPr>
          <a:xfrm>
            <a:off x="0" y="6578854"/>
            <a:ext cx="12192000" cy="2110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13569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144B30-9572-46C3-9120-342F102F4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5728" y="365125"/>
            <a:ext cx="6838071" cy="1325563"/>
          </a:xfrm>
        </p:spPr>
        <p:txBody>
          <a:bodyPr/>
          <a:lstStyle/>
          <a:p>
            <a:r>
              <a:rPr lang="az-Latn-AZ" dirty="0"/>
              <a:t>  DAY-ın inkarı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793C1CB-627D-4526-957A-6166D3624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125"/>
            <a:ext cx="4515729" cy="1255885"/>
          </a:xfrm>
          <a:prstGeom prst="rect">
            <a:avLst/>
          </a:prstGeom>
        </p:spPr>
      </p:pic>
      <p:sp>
        <p:nvSpPr>
          <p:cNvPr id="5" name="Облачко с текстом: овальное 4">
            <a:extLst>
              <a:ext uri="{FF2B5EF4-FFF2-40B4-BE49-F238E27FC236}">
                <a16:creationId xmlns:a16="http://schemas.microsoft.com/office/drawing/2014/main" id="{BBD7056D-B024-453E-A836-5B11F7FAD720}"/>
              </a:ext>
            </a:extLst>
          </p:cNvPr>
          <p:cNvSpPr/>
          <p:nvPr/>
        </p:nvSpPr>
        <p:spPr>
          <a:xfrm>
            <a:off x="4332849" y="2018714"/>
            <a:ext cx="2940148" cy="211718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funksional müayinələrlə day-ı inkar etmək mümkündür</a:t>
            </a:r>
            <a:endParaRPr lang="ru-RU" dirty="0"/>
          </a:p>
        </p:txBody>
      </p:sp>
      <p:sp>
        <p:nvSpPr>
          <p:cNvPr id="6" name="Облачко с текстом: овальное 5">
            <a:extLst>
              <a:ext uri="{FF2B5EF4-FFF2-40B4-BE49-F238E27FC236}">
                <a16:creationId xmlns:a16="http://schemas.microsoft.com/office/drawing/2014/main" id="{F22884F6-6E45-487E-BCE1-52D5891AEA36}"/>
              </a:ext>
            </a:extLst>
          </p:cNvPr>
          <p:cNvSpPr/>
          <p:nvPr/>
        </p:nvSpPr>
        <p:spPr>
          <a:xfrm>
            <a:off x="379827" y="1501725"/>
            <a:ext cx="3291255" cy="263417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Görüntüləmə müayinələri ilə day-ı inkar etmək mümkündür</a:t>
            </a:r>
            <a:endParaRPr lang="ru-RU" dirty="0"/>
          </a:p>
        </p:txBody>
      </p:sp>
      <p:sp>
        <p:nvSpPr>
          <p:cNvPr id="7" name="Облачко с текстом: овальное 6">
            <a:extLst>
              <a:ext uri="{FF2B5EF4-FFF2-40B4-BE49-F238E27FC236}">
                <a16:creationId xmlns:a16="http://schemas.microsoft.com/office/drawing/2014/main" id="{D5CB84D2-F121-432C-8610-F4A333A26DDB}"/>
              </a:ext>
            </a:extLst>
          </p:cNvPr>
          <p:cNvSpPr/>
          <p:nvPr/>
        </p:nvSpPr>
        <p:spPr>
          <a:xfrm>
            <a:off x="7934763" y="2504049"/>
            <a:ext cx="2771336" cy="163185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osteomieliti inkar etmək ücün bəzən sümük biopsiyası tətbiq edilir.</a:t>
            </a: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ABFAA4B-48A7-4285-8AEB-8F4265B03DDF}"/>
              </a:ext>
            </a:extLst>
          </p:cNvPr>
          <p:cNvSpPr/>
          <p:nvPr/>
        </p:nvSpPr>
        <p:spPr>
          <a:xfrm>
            <a:off x="0" y="6528044"/>
            <a:ext cx="12192000" cy="3235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42260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C0D502-1074-4D5E-8A38-9B9C7FB47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1323" y="326147"/>
            <a:ext cx="6922477" cy="1325563"/>
          </a:xfrm>
        </p:spPr>
        <p:txBody>
          <a:bodyPr/>
          <a:lstStyle/>
          <a:p>
            <a:r>
              <a:rPr lang="az-Latn-AZ" dirty="0"/>
              <a:t>DAY-da səbəbin təyini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BAF79CD-A8FB-4264-9366-EC269723B3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125"/>
            <a:ext cx="4431323" cy="1255885"/>
          </a:xfrm>
          <a:prstGeom prst="rect">
            <a:avLst/>
          </a:prstGeom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9435E8D9-4F23-437C-AAF9-5A2618252D70}"/>
              </a:ext>
            </a:extLst>
          </p:cNvPr>
          <p:cNvSpPr/>
          <p:nvPr/>
        </p:nvSpPr>
        <p:spPr>
          <a:xfrm>
            <a:off x="1885070" y="2282931"/>
            <a:ext cx="3151164" cy="102694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solidFill>
                  <a:srgbClr val="FFFF00"/>
                </a:solidFill>
              </a:rPr>
              <a:t>Səbəbin təyini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9" name="Выноска: стрелка вправо 8">
            <a:extLst>
              <a:ext uri="{FF2B5EF4-FFF2-40B4-BE49-F238E27FC236}">
                <a16:creationId xmlns:a16="http://schemas.microsoft.com/office/drawing/2014/main" id="{FB6753CC-7080-45CD-A82B-7784DDFA8F13}"/>
              </a:ext>
            </a:extLst>
          </p:cNvPr>
          <p:cNvSpPr/>
          <p:nvPr/>
        </p:nvSpPr>
        <p:spPr>
          <a:xfrm rot="16200000">
            <a:off x="808892" y="3519062"/>
            <a:ext cx="1969477" cy="844062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Qan şəkərinin təyini</a:t>
            </a:r>
            <a:endParaRPr lang="ru-RU" dirty="0"/>
          </a:p>
        </p:txBody>
      </p:sp>
      <p:sp>
        <p:nvSpPr>
          <p:cNvPr id="10" name="Выноска: стрелка вправо 9">
            <a:extLst>
              <a:ext uri="{FF2B5EF4-FFF2-40B4-BE49-F238E27FC236}">
                <a16:creationId xmlns:a16="http://schemas.microsoft.com/office/drawing/2014/main" id="{84240CF4-379B-4139-A98C-3128FC0C9A2B}"/>
              </a:ext>
            </a:extLst>
          </p:cNvPr>
          <p:cNvSpPr/>
          <p:nvPr/>
        </p:nvSpPr>
        <p:spPr>
          <a:xfrm rot="16200000">
            <a:off x="1763924" y="3947322"/>
            <a:ext cx="2278966" cy="1004068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Hemoqlobin A1c-nin təyini</a:t>
            </a:r>
            <a:endParaRPr lang="ru-RU" dirty="0"/>
          </a:p>
        </p:txBody>
      </p:sp>
      <p:sp>
        <p:nvSpPr>
          <p:cNvPr id="11" name="Выноска: стрелка вправо 10">
            <a:extLst>
              <a:ext uri="{FF2B5EF4-FFF2-40B4-BE49-F238E27FC236}">
                <a16:creationId xmlns:a16="http://schemas.microsoft.com/office/drawing/2014/main" id="{4FEAEF1B-54FC-4EA9-9F84-73DD4F6CFD06}"/>
              </a:ext>
            </a:extLst>
          </p:cNvPr>
          <p:cNvSpPr/>
          <p:nvPr/>
        </p:nvSpPr>
        <p:spPr>
          <a:xfrm rot="16200000">
            <a:off x="2986056" y="3947281"/>
            <a:ext cx="2036640" cy="761824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Neyropatiyanın təyini</a:t>
            </a:r>
            <a:endParaRPr lang="ru-RU" dirty="0"/>
          </a:p>
        </p:txBody>
      </p:sp>
      <p:sp>
        <p:nvSpPr>
          <p:cNvPr id="12" name="Выноска: стрелка вправо 11">
            <a:extLst>
              <a:ext uri="{FF2B5EF4-FFF2-40B4-BE49-F238E27FC236}">
                <a16:creationId xmlns:a16="http://schemas.microsoft.com/office/drawing/2014/main" id="{8A0BFC38-C0FD-4327-9D0B-827F7B928C40}"/>
              </a:ext>
            </a:extLst>
          </p:cNvPr>
          <p:cNvSpPr/>
          <p:nvPr/>
        </p:nvSpPr>
        <p:spPr>
          <a:xfrm rot="16200000">
            <a:off x="3826833" y="3727922"/>
            <a:ext cx="2453287" cy="900332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Angiopatiyanın təyini</a:t>
            </a:r>
            <a:endParaRPr lang="ru-RU" dirty="0"/>
          </a:p>
        </p:txBody>
      </p:sp>
      <p:pic>
        <p:nvPicPr>
          <p:cNvPr id="6146" name="Picture 2" descr="Capsaicin Patch Approved for Painful Diabetic Peripheral Neuropathy of ...">
            <a:extLst>
              <a:ext uri="{FF2B5EF4-FFF2-40B4-BE49-F238E27FC236}">
                <a16:creationId xmlns:a16="http://schemas.microsoft.com/office/drawing/2014/main" id="{B028C04D-4FEF-42C1-BEC8-D7407EF66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168606"/>
            <a:ext cx="2264900" cy="1995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mage result for diabetic foot angiopatiya">
            <a:extLst>
              <a:ext uri="{FF2B5EF4-FFF2-40B4-BE49-F238E27FC236}">
                <a16:creationId xmlns:a16="http://schemas.microsoft.com/office/drawing/2014/main" id="{FAC2C479-9944-403F-BECD-6CA46E4B2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614560"/>
            <a:ext cx="2264900" cy="1769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Blood Glucose Monitor Cartoon">
            <a:extLst>
              <a:ext uri="{FF2B5EF4-FFF2-40B4-BE49-F238E27FC236}">
                <a16:creationId xmlns:a16="http://schemas.microsoft.com/office/drawing/2014/main" id="{D1916645-C5C2-40DD-990F-BDF477147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0105" y="2168605"/>
            <a:ext cx="1556825" cy="1995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Image result for diabetic foot blood gucose hemoqlobin A1c">
            <a:extLst>
              <a:ext uri="{FF2B5EF4-FFF2-40B4-BE49-F238E27FC236}">
                <a16:creationId xmlns:a16="http://schemas.microsoft.com/office/drawing/2014/main" id="{97A7451F-B404-42B3-ADF9-5EDC17CF4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257" y="4614561"/>
            <a:ext cx="1820765" cy="1579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929511FE-077E-44E6-A844-0E800D798A2A}"/>
              </a:ext>
            </a:extLst>
          </p:cNvPr>
          <p:cNvSpPr/>
          <p:nvPr/>
        </p:nvSpPr>
        <p:spPr>
          <a:xfrm>
            <a:off x="1" y="6651454"/>
            <a:ext cx="12192000" cy="2065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25101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0E929F-B39D-4D2D-A181-F5326869D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0" y="365125"/>
            <a:ext cx="7147559" cy="1325563"/>
          </a:xfrm>
        </p:spPr>
        <p:txBody>
          <a:bodyPr>
            <a:normAutofit fontScale="90000"/>
          </a:bodyPr>
          <a:lstStyle/>
          <a:p>
            <a:r>
              <a:rPr lang="az-Latn-AZ" sz="4800" dirty="0"/>
              <a:t>DAY-ın ağırlıq dərəcəsinin təyini</a:t>
            </a:r>
            <a:endParaRPr lang="ru-RU" sz="48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92A2548-BEB6-4E2D-87C8-BB083AF51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5125"/>
            <a:ext cx="4206240" cy="1255885"/>
          </a:xfrm>
          <a:prstGeom prst="rect">
            <a:avLst/>
          </a:prstGeom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5E67701F-6A85-438F-9CCB-B2C079CDD1B5}"/>
              </a:ext>
            </a:extLst>
          </p:cNvPr>
          <p:cNvSpPr/>
          <p:nvPr/>
        </p:nvSpPr>
        <p:spPr>
          <a:xfrm>
            <a:off x="1252025" y="1842868"/>
            <a:ext cx="2700997" cy="8018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Agırlıq dərəcəsi təyini</a:t>
            </a:r>
            <a:endParaRPr lang="ru-RU" dirty="0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DAF3EA9D-4209-4CC0-AF6C-437AAE33685C}"/>
              </a:ext>
            </a:extLst>
          </p:cNvPr>
          <p:cNvSpPr/>
          <p:nvPr/>
        </p:nvSpPr>
        <p:spPr>
          <a:xfrm>
            <a:off x="4811151" y="1621010"/>
            <a:ext cx="2700997" cy="5876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Ümumi vəziyyətin təyini</a:t>
            </a:r>
            <a:endParaRPr lang="ru-RU" dirty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397E60ED-03D3-4BD4-91DB-E68E23882D1A}"/>
              </a:ext>
            </a:extLst>
          </p:cNvPr>
          <p:cNvSpPr/>
          <p:nvPr/>
        </p:nvSpPr>
        <p:spPr>
          <a:xfrm>
            <a:off x="5331655" y="2264899"/>
            <a:ext cx="4403188" cy="9425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ayaq nahiyəsində gedən irinli-nekrotik proseslərin yayilma dərəcəsinə</a:t>
            </a:r>
            <a:endParaRPr lang="ru-RU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E5CBE5D8-DE8C-4F3A-A64A-6A4C106D5EB0}"/>
              </a:ext>
            </a:extLst>
          </p:cNvPr>
          <p:cNvSpPr/>
          <p:nvPr/>
        </p:nvSpPr>
        <p:spPr>
          <a:xfrm>
            <a:off x="1561514" y="4213275"/>
            <a:ext cx="2138289" cy="138566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Ağırlaşmaları təyin etmək ücün</a:t>
            </a:r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C9A930A9-A41E-43D5-95C0-2F4D70B5AAF6}"/>
              </a:ext>
            </a:extLst>
          </p:cNvPr>
          <p:cNvSpPr/>
          <p:nvPr/>
        </p:nvSpPr>
        <p:spPr>
          <a:xfrm>
            <a:off x="5767754" y="3841115"/>
            <a:ext cx="1856935" cy="85262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Klinik əlamətlər</a:t>
            </a:r>
            <a:endParaRPr lang="ru-RU" dirty="0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DBAB7049-C5EE-4FEE-8E50-4BBDF546CFE3}"/>
              </a:ext>
            </a:extLst>
          </p:cNvPr>
          <p:cNvSpPr/>
          <p:nvPr/>
        </p:nvSpPr>
        <p:spPr>
          <a:xfrm>
            <a:off x="5767754" y="5316332"/>
            <a:ext cx="2377440" cy="70531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 dəyərləndirmə</a:t>
            </a:r>
            <a:endParaRPr lang="ru-RU" dirty="0"/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id="{33029532-825A-402D-AF83-542D2B9D22E4}"/>
              </a:ext>
            </a:extLst>
          </p:cNvPr>
          <p:cNvSpPr/>
          <p:nvPr/>
        </p:nvSpPr>
        <p:spPr>
          <a:xfrm>
            <a:off x="7821636" y="4267429"/>
            <a:ext cx="2518118" cy="138566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hemoqram göstəricilərindən (ECS, CRP) istifadə olunur</a:t>
            </a:r>
            <a:r>
              <a:rPr lang="az-Latn-AZ" dirty="0">
                <a:solidFill>
                  <a:srgbClr val="4472C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17" name="Левая фигурная скобка 16">
            <a:extLst>
              <a:ext uri="{FF2B5EF4-FFF2-40B4-BE49-F238E27FC236}">
                <a16:creationId xmlns:a16="http://schemas.microsoft.com/office/drawing/2014/main" id="{B5EB498C-2457-446E-98AE-5C92D60912CC}"/>
              </a:ext>
            </a:extLst>
          </p:cNvPr>
          <p:cNvSpPr/>
          <p:nvPr/>
        </p:nvSpPr>
        <p:spPr>
          <a:xfrm>
            <a:off x="4318782" y="1842868"/>
            <a:ext cx="492369" cy="801858"/>
          </a:xfrm>
          <a:prstGeom prst="leftBrace">
            <a:avLst>
              <a:gd name="adj1" fmla="val 8333"/>
              <a:gd name="adj2" fmla="val 4824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Левая фигурная скобка 17">
            <a:extLst>
              <a:ext uri="{FF2B5EF4-FFF2-40B4-BE49-F238E27FC236}">
                <a16:creationId xmlns:a16="http://schemas.microsoft.com/office/drawing/2014/main" id="{2CF0E6A3-7061-4FB1-B796-EDBFB835BD58}"/>
              </a:ext>
            </a:extLst>
          </p:cNvPr>
          <p:cNvSpPr/>
          <p:nvPr/>
        </p:nvSpPr>
        <p:spPr>
          <a:xfrm>
            <a:off x="3713872" y="4216500"/>
            <a:ext cx="1856935" cy="145248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7E0172A7-0A02-4A28-A025-3E0451610C98}"/>
              </a:ext>
            </a:extLst>
          </p:cNvPr>
          <p:cNvSpPr/>
          <p:nvPr/>
        </p:nvSpPr>
        <p:spPr>
          <a:xfrm>
            <a:off x="0" y="6492875"/>
            <a:ext cx="12192000" cy="339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20168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5AB31A-F0FE-4C93-B23B-17BA963E7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3526" y="365125"/>
            <a:ext cx="6880273" cy="1325563"/>
          </a:xfrm>
        </p:spPr>
        <p:txBody>
          <a:bodyPr/>
          <a:lstStyle/>
          <a:p>
            <a:r>
              <a:rPr lang="az-Latn-AZ" dirty="0"/>
              <a:t>DAY-ın müalicə prinsipləri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6C9644D-8231-4E1B-AD55-7E630BF603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365125"/>
            <a:ext cx="4473526" cy="1255885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7567BAB1-9C40-4A31-A2FD-4158FF33044B}"/>
              </a:ext>
            </a:extLst>
          </p:cNvPr>
          <p:cNvSpPr/>
          <p:nvPr/>
        </p:nvSpPr>
        <p:spPr>
          <a:xfrm>
            <a:off x="2236764" y="2070112"/>
            <a:ext cx="4994030" cy="122740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/>
              <a:t>ayaq yarasının müalicəsi aşagıdakı prinsiplərə dayanır:</a:t>
            </a:r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DA8BDBF5-3D71-4174-9E58-8876BD513C57}"/>
              </a:ext>
            </a:extLst>
          </p:cNvPr>
          <p:cNvSpPr/>
          <p:nvPr/>
        </p:nvSpPr>
        <p:spPr>
          <a:xfrm rot="933226">
            <a:off x="100819" y="3429000"/>
            <a:ext cx="2602523" cy="10410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/>
              <a:t>şəkərin tənzimlənməsi və buna bağlı digər tədbirlər</a:t>
            </a:r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3DB84AAA-858E-4B76-9242-32FAE35C58C0}"/>
              </a:ext>
            </a:extLst>
          </p:cNvPr>
          <p:cNvSpPr/>
          <p:nvPr/>
        </p:nvSpPr>
        <p:spPr>
          <a:xfrm>
            <a:off x="5430129" y="3676942"/>
            <a:ext cx="2236764" cy="1134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neyropatiyanın və damar pozğunluqlarının müalicəsi</a:t>
            </a:r>
            <a:endParaRPr lang="ru-RU" dirty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CC8B04BB-C04F-486E-84DB-707EF75A2FBD}"/>
              </a:ext>
            </a:extLst>
          </p:cNvPr>
          <p:cNvSpPr/>
          <p:nvPr/>
        </p:nvSpPr>
        <p:spPr>
          <a:xfrm>
            <a:off x="2886223" y="3583744"/>
            <a:ext cx="2236763" cy="12274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/>
              <a:t>yaranın nekrozdan və irindən təmizlənməsi</a:t>
            </a:r>
            <a:endParaRPr lang="ru-RU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9990A992-52D7-48A9-86A6-D745647AE1BC}"/>
              </a:ext>
            </a:extLst>
          </p:cNvPr>
          <p:cNvSpPr/>
          <p:nvPr/>
        </p:nvSpPr>
        <p:spPr>
          <a:xfrm rot="20658304">
            <a:off x="7841357" y="3300560"/>
            <a:ext cx="2288345" cy="12238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/>
              <a:t>epitelizasiya</a:t>
            </a:r>
            <a:endParaRPr lang="ru-RU"/>
          </a:p>
        </p:txBody>
      </p:sp>
      <p:pic>
        <p:nvPicPr>
          <p:cNvPr id="8194" name="Picture 2" descr="Image result for diabetic foot ulcer treatment">
            <a:extLst>
              <a:ext uri="{FF2B5EF4-FFF2-40B4-BE49-F238E27FC236}">
                <a16:creationId xmlns:a16="http://schemas.microsoft.com/office/drawing/2014/main" id="{8E812E8B-94E5-4D68-8D2C-27B479E9F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361" y="1384637"/>
            <a:ext cx="23431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A3E90776-0643-448F-86E7-4C91B668934A}"/>
              </a:ext>
            </a:extLst>
          </p:cNvPr>
          <p:cNvSpPr/>
          <p:nvPr/>
        </p:nvSpPr>
        <p:spPr>
          <a:xfrm>
            <a:off x="8902" y="6492875"/>
            <a:ext cx="12183098" cy="365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31031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7B984A-18AD-41B5-ABF4-39432B8DD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2850" y="365125"/>
            <a:ext cx="7020950" cy="1325563"/>
          </a:xfrm>
        </p:spPr>
        <p:txBody>
          <a:bodyPr/>
          <a:lstStyle/>
          <a:p>
            <a:r>
              <a:rPr lang="az-Latn-AZ" dirty="0"/>
              <a:t>DAY-ın müalicə üsulları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1EE378F-3FA6-4972-93A1-CDA9AD7AD9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54" y="365909"/>
            <a:ext cx="4332849" cy="1255885"/>
          </a:xfrm>
          <a:prstGeom prst="rect">
            <a:avLst/>
          </a:prstGeom>
        </p:spPr>
      </p:pic>
      <p:sp>
        <p:nvSpPr>
          <p:cNvPr id="5" name="Стрелка: вправо 4">
            <a:extLst>
              <a:ext uri="{FF2B5EF4-FFF2-40B4-BE49-F238E27FC236}">
                <a16:creationId xmlns:a16="http://schemas.microsoft.com/office/drawing/2014/main" id="{9F08611A-40B4-4814-BEAF-1FCE14A9F590}"/>
              </a:ext>
            </a:extLst>
          </p:cNvPr>
          <p:cNvSpPr/>
          <p:nvPr/>
        </p:nvSpPr>
        <p:spPr>
          <a:xfrm>
            <a:off x="1716258" y="3132332"/>
            <a:ext cx="2208628" cy="18147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Müalicə üsulları</a:t>
            </a:r>
            <a:endParaRPr lang="ru-RU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6B2695AD-7A52-4ADE-AF1A-D6F90E97152A}"/>
              </a:ext>
            </a:extLst>
          </p:cNvPr>
          <p:cNvSpPr/>
          <p:nvPr/>
        </p:nvSpPr>
        <p:spPr>
          <a:xfrm>
            <a:off x="4438357" y="1331960"/>
            <a:ext cx="2335237" cy="98473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debridman</a:t>
            </a:r>
            <a:endParaRPr lang="ru-RU" dirty="0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31C492EB-9AA2-4D0C-81D1-5640A22341AD}"/>
              </a:ext>
            </a:extLst>
          </p:cNvPr>
          <p:cNvSpPr/>
          <p:nvPr/>
        </p:nvSpPr>
        <p:spPr>
          <a:xfrm>
            <a:off x="4159345" y="3406630"/>
            <a:ext cx="2785403" cy="98473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Yükazaldıcı tədbirlər</a:t>
            </a:r>
            <a:endParaRPr lang="ru-RU" dirty="0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2D691C22-4998-4A22-89E2-343E41BFCAC4}"/>
              </a:ext>
            </a:extLst>
          </p:cNvPr>
          <p:cNvSpPr/>
          <p:nvPr/>
        </p:nvSpPr>
        <p:spPr>
          <a:xfrm>
            <a:off x="4332850" y="2350134"/>
            <a:ext cx="2546252" cy="10096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Sargı matereallarının secilməsi</a:t>
            </a:r>
            <a:endParaRPr lang="ru-RU" dirty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BE405573-EF19-4473-8513-5245E0A1EA98}"/>
              </a:ext>
            </a:extLst>
          </p:cNvPr>
          <p:cNvSpPr/>
          <p:nvPr/>
        </p:nvSpPr>
        <p:spPr>
          <a:xfrm>
            <a:off x="4670474" y="4401720"/>
            <a:ext cx="2208628" cy="86386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medikamentoz</a:t>
            </a:r>
            <a:endParaRPr lang="ru-RU" dirty="0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D7FC33BC-A492-4229-8659-00468EB68C81}"/>
              </a:ext>
            </a:extLst>
          </p:cNvPr>
          <p:cNvSpPr/>
          <p:nvPr/>
        </p:nvSpPr>
        <p:spPr>
          <a:xfrm>
            <a:off x="3148818" y="5265589"/>
            <a:ext cx="3835791" cy="10096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Revaskulyarizasiya metodları (endovaskulyar,şuntlama)</a:t>
            </a:r>
            <a:endParaRPr lang="ru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32F4217-AA9A-4803-B6E0-573A0EA63E72}"/>
              </a:ext>
            </a:extLst>
          </p:cNvPr>
          <p:cNvSpPr/>
          <p:nvPr/>
        </p:nvSpPr>
        <p:spPr>
          <a:xfrm>
            <a:off x="-1" y="6503389"/>
            <a:ext cx="12192001" cy="3594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 Əzimov </a:t>
            </a:r>
            <a:endParaRPr lang="ru-RU" dirty="0"/>
          </a:p>
        </p:txBody>
      </p:sp>
      <p:pic>
        <p:nvPicPr>
          <p:cNvPr id="9218" name="Picture 2" descr="Treatment of a Non-Healing Diabetic Foot Ulcer">
            <a:extLst>
              <a:ext uri="{FF2B5EF4-FFF2-40B4-BE49-F238E27FC236}">
                <a16:creationId xmlns:a16="http://schemas.microsoft.com/office/drawing/2014/main" id="{7CBA0CA4-BBB0-4D48-8BA9-9DC3C64CE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441" y="1427950"/>
            <a:ext cx="2208628" cy="214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Image result for diabetic foot ulcer treatment">
            <a:extLst>
              <a:ext uri="{FF2B5EF4-FFF2-40B4-BE49-F238E27FC236}">
                <a16:creationId xmlns:a16="http://schemas.microsoft.com/office/drawing/2014/main" id="{A1D774FC-6206-4E06-98BC-E623653D0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374" y="1427950"/>
            <a:ext cx="2308273" cy="214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Image result for diabetic foot ulcer treatment">
            <a:extLst>
              <a:ext uri="{FF2B5EF4-FFF2-40B4-BE49-F238E27FC236}">
                <a16:creationId xmlns:a16="http://schemas.microsoft.com/office/drawing/2014/main" id="{6C1F88B3-36B5-4D93-BF34-AD80F93B9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163" y="3709685"/>
            <a:ext cx="2196906" cy="198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Image result for diabetic foot ulcer revascularization">
            <a:extLst>
              <a:ext uri="{FF2B5EF4-FFF2-40B4-BE49-F238E27FC236}">
                <a16:creationId xmlns:a16="http://schemas.microsoft.com/office/drawing/2014/main" id="{2C80CD3B-8B60-46E2-835C-C1DEE7543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8374" y="3802128"/>
            <a:ext cx="2308273" cy="189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0420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EC2CE7-6211-4821-BAE7-FA54529F7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14" y="365125"/>
            <a:ext cx="7301134" cy="1325563"/>
          </a:xfrm>
        </p:spPr>
        <p:txBody>
          <a:bodyPr>
            <a:normAutofit/>
          </a:bodyPr>
          <a:lstStyle/>
          <a:p>
            <a:r>
              <a:rPr lang="az-Latn-AZ" sz="3600" dirty="0"/>
              <a:t>DAY-da əməliyyata əsas göstərişlər</a:t>
            </a:r>
            <a:endParaRPr lang="ru-RU" sz="36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38F57D-35F1-4BE2-8743-28A0030A89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4803"/>
            <a:ext cx="4783015" cy="1255885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0E8C296B-D180-4B32-BD9D-57C4AAD6D5AD}"/>
              </a:ext>
            </a:extLst>
          </p:cNvPr>
          <p:cNvSpPr/>
          <p:nvPr/>
        </p:nvSpPr>
        <p:spPr>
          <a:xfrm>
            <a:off x="211016" y="3704272"/>
            <a:ext cx="2672862" cy="146304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Debridman</a:t>
            </a:r>
          </a:p>
          <a:p>
            <a:pPr algn="ctr"/>
            <a:r>
              <a:rPr lang="az-Latn-AZ" dirty="0"/>
              <a:t>Amputasiya</a:t>
            </a:r>
          </a:p>
          <a:p>
            <a:pPr algn="ctr"/>
            <a:r>
              <a:rPr lang="az-Latn-AZ" dirty="0"/>
              <a:t>Revaskulyarizasiya</a:t>
            </a:r>
          </a:p>
          <a:p>
            <a:pPr algn="ctr"/>
            <a:endParaRPr lang="ru-RU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B3DC75A4-89A6-4D64-BCAA-FF3927A19824}"/>
              </a:ext>
            </a:extLst>
          </p:cNvPr>
          <p:cNvSpPr/>
          <p:nvPr/>
        </p:nvSpPr>
        <p:spPr>
          <a:xfrm>
            <a:off x="858130" y="1965960"/>
            <a:ext cx="2307101" cy="1463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/>
              <a:t>Ağırlaşmamış banal ayaq yaralarnmda debridman</a:t>
            </a:r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CBCE2C9E-97A7-43D8-8373-6B12F0DCA49D}"/>
              </a:ext>
            </a:extLst>
          </p:cNvPr>
          <p:cNvSpPr/>
          <p:nvPr/>
        </p:nvSpPr>
        <p:spPr>
          <a:xfrm>
            <a:off x="3305908" y="3173547"/>
            <a:ext cx="2264898" cy="1463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/>
              <a:t>quru və yaş qanqrenalarda amputasiyalar</a:t>
            </a:r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97FB869B-349E-42BC-BE2A-C748B472BC1E}"/>
              </a:ext>
            </a:extLst>
          </p:cNvPr>
          <p:cNvSpPr/>
          <p:nvPr/>
        </p:nvSpPr>
        <p:spPr>
          <a:xfrm>
            <a:off x="2640695" y="4711064"/>
            <a:ext cx="3194539" cy="1463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/>
              <a:t>müxtəlif dərəcəli damar stenozunda (okkuluziyalarda) isə endovaskulyar və acıq əməliyyatlar</a:t>
            </a:r>
            <a:endParaRPr lang="ru-RU"/>
          </a:p>
        </p:txBody>
      </p:sp>
      <p:pic>
        <p:nvPicPr>
          <p:cNvPr id="10242" name="Picture 2" descr="D-Foot International - Debridement">
            <a:extLst>
              <a:ext uri="{FF2B5EF4-FFF2-40B4-BE49-F238E27FC236}">
                <a16:creationId xmlns:a16="http://schemas.microsoft.com/office/drawing/2014/main" id="{8D9EEF1B-44AD-4E29-82B1-F7F51ECFB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084" y="1428115"/>
            <a:ext cx="5103786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Image result for diabetic foot ulcer amputation">
            <a:extLst>
              <a:ext uri="{FF2B5EF4-FFF2-40B4-BE49-F238E27FC236}">
                <a16:creationId xmlns:a16="http://schemas.microsoft.com/office/drawing/2014/main" id="{21796339-C14E-44CF-B1EA-D74EDFCC8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851" y="4184783"/>
            <a:ext cx="2971800" cy="196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Image result for diabetic foot ulcer revascularization">
            <a:extLst>
              <a:ext uri="{FF2B5EF4-FFF2-40B4-BE49-F238E27FC236}">
                <a16:creationId xmlns:a16="http://schemas.microsoft.com/office/drawing/2014/main" id="{D0285E61-AE13-4A73-B01A-6D8B66F5B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4201" y="4161423"/>
            <a:ext cx="2039669" cy="196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6A21B18-B803-403E-8663-7E66DF2173C3}"/>
              </a:ext>
            </a:extLst>
          </p:cNvPr>
          <p:cNvSpPr/>
          <p:nvPr/>
        </p:nvSpPr>
        <p:spPr>
          <a:xfrm>
            <a:off x="0" y="6650171"/>
            <a:ext cx="12192000" cy="2078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52826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9A97CB-3021-47DE-983A-DBF104229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4880" y="365125"/>
            <a:ext cx="7301132" cy="1325563"/>
          </a:xfrm>
        </p:spPr>
        <p:txBody>
          <a:bodyPr>
            <a:normAutofit/>
          </a:bodyPr>
          <a:lstStyle/>
          <a:p>
            <a:r>
              <a:rPr lang="az-Latn-AZ" sz="4000" dirty="0"/>
              <a:t>DAY-da əməliyyata əks göstərişlər</a:t>
            </a:r>
            <a:endParaRPr lang="ru-RU" sz="4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022B276-1EA4-4E49-816E-20638CD17D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34803"/>
            <a:ext cx="4754880" cy="1255885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003D9F17-C98A-445B-B3BF-B42F157668C2}"/>
              </a:ext>
            </a:extLst>
          </p:cNvPr>
          <p:cNvSpPr/>
          <p:nvPr/>
        </p:nvSpPr>
        <p:spPr>
          <a:xfrm>
            <a:off x="515816" y="4572000"/>
            <a:ext cx="2715065" cy="1069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Yuxarı yaş</a:t>
            </a:r>
            <a:endParaRPr lang="ru-RU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80B0AA31-9257-41E7-8E6B-E480B36B4C2A}"/>
              </a:ext>
            </a:extLst>
          </p:cNvPr>
          <p:cNvSpPr/>
          <p:nvPr/>
        </p:nvSpPr>
        <p:spPr>
          <a:xfrm>
            <a:off x="3230881" y="1864703"/>
            <a:ext cx="2053883" cy="7372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Yanaşı xəstəliklər</a:t>
            </a:r>
            <a:endParaRPr lang="ru-RU" dirty="0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AA374911-F6D4-4E35-B9B0-57FE3266F70C}"/>
              </a:ext>
            </a:extLst>
          </p:cNvPr>
          <p:cNvSpPr/>
          <p:nvPr/>
        </p:nvSpPr>
        <p:spPr>
          <a:xfrm>
            <a:off x="5172222" y="3278024"/>
            <a:ext cx="1913206" cy="95660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Ürək və böyrək catmazlıgı</a:t>
            </a:r>
            <a:endParaRPr lang="ru-RU" dirty="0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AC8A0E49-C9F9-4599-8CD7-184A1C066028}"/>
              </a:ext>
            </a:extLst>
          </p:cNvPr>
          <p:cNvSpPr/>
          <p:nvPr/>
        </p:nvSpPr>
        <p:spPr>
          <a:xfrm>
            <a:off x="3798277" y="4603259"/>
            <a:ext cx="1913206" cy="95660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Daha qısa ömür göstəricisi</a:t>
            </a:r>
            <a:endParaRPr lang="ru-RU" dirty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4858EF7F-40C1-43E6-9670-C174B14D240C}"/>
              </a:ext>
            </a:extLst>
          </p:cNvPr>
          <p:cNvSpPr/>
          <p:nvPr/>
        </p:nvSpPr>
        <p:spPr>
          <a:xfrm>
            <a:off x="239150" y="2063153"/>
            <a:ext cx="2715065" cy="13364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Revaskulyarizasiyanın müsbət nəticə verəcəyinə inamın olmaması</a:t>
            </a:r>
            <a:endParaRPr lang="ru-RU" dirty="0"/>
          </a:p>
        </p:txBody>
      </p:sp>
      <p:sp>
        <p:nvSpPr>
          <p:cNvPr id="10" name="Взрыв: 14 точек 9">
            <a:extLst>
              <a:ext uri="{FF2B5EF4-FFF2-40B4-BE49-F238E27FC236}">
                <a16:creationId xmlns:a16="http://schemas.microsoft.com/office/drawing/2014/main" id="{3941A5E2-70A5-45A9-913C-90BCD7BA592D}"/>
              </a:ext>
            </a:extLst>
          </p:cNvPr>
          <p:cNvSpPr/>
          <p:nvPr/>
        </p:nvSpPr>
        <p:spPr>
          <a:xfrm>
            <a:off x="2400887" y="2654808"/>
            <a:ext cx="3024554" cy="1951575"/>
          </a:xfrm>
          <a:prstGeom prst="irregularSeal2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Day-da əməliyyata əks göstərişlər</a:t>
            </a:r>
            <a:endParaRPr lang="ru-RU" dirty="0"/>
          </a:p>
        </p:txBody>
      </p:sp>
      <p:pic>
        <p:nvPicPr>
          <p:cNvPr id="11268" name="Picture 4" descr="Image result for diabetic nephropathy sepsis">
            <a:extLst>
              <a:ext uri="{FF2B5EF4-FFF2-40B4-BE49-F238E27FC236}">
                <a16:creationId xmlns:a16="http://schemas.microsoft.com/office/drawing/2014/main" id="{6D8B4E4C-EC5D-455F-95B0-3D56829ED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435" y="1685084"/>
            <a:ext cx="22002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Septic Infection">
            <a:extLst>
              <a:ext uri="{FF2B5EF4-FFF2-40B4-BE49-F238E27FC236}">
                <a16:creationId xmlns:a16="http://schemas.microsoft.com/office/drawing/2014/main" id="{F9A4BD02-FC70-43A5-8DB8-4EAE189ABA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434" y="3609417"/>
            <a:ext cx="2200275" cy="195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BD1C4AF4-9469-4492-B448-5B8B10F790EE}"/>
              </a:ext>
            </a:extLst>
          </p:cNvPr>
          <p:cNvSpPr/>
          <p:nvPr/>
        </p:nvSpPr>
        <p:spPr>
          <a:xfrm>
            <a:off x="0" y="6554834"/>
            <a:ext cx="12192000" cy="3031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8529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875BCA-A6EA-492F-AB09-48D6EC174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2676" y="365125"/>
            <a:ext cx="7371472" cy="1325563"/>
          </a:xfrm>
        </p:spPr>
        <p:txBody>
          <a:bodyPr/>
          <a:lstStyle/>
          <a:p>
            <a:r>
              <a:rPr lang="az-Latn-AZ" dirty="0"/>
              <a:t>DAY-da müalicə prinsipləri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F0EF07E-AB17-44B5-8289-EB934B3905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4803"/>
            <a:ext cx="4712677" cy="1255885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C6A7E2DE-2F0D-4920-8334-F792AC90A1D5}"/>
              </a:ext>
            </a:extLst>
          </p:cNvPr>
          <p:cNvSpPr/>
          <p:nvPr/>
        </p:nvSpPr>
        <p:spPr>
          <a:xfrm>
            <a:off x="2489981" y="3840481"/>
            <a:ext cx="2686929" cy="84406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/>
              <a:t>DAY-da müalicə prinsipləri</a:t>
            </a:r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45F27DAB-E323-4DB8-9D48-7DBD67CFED31}"/>
              </a:ext>
            </a:extLst>
          </p:cNvPr>
          <p:cNvSpPr/>
          <p:nvPr/>
        </p:nvSpPr>
        <p:spPr>
          <a:xfrm>
            <a:off x="223910" y="4684542"/>
            <a:ext cx="3855721" cy="14924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az-Latn-AZ" dirty="0"/>
              <a:t> şəkər mübadiləsi tənzimləməli və buna baglı dəyişikliklər konservativ yollarla müalicə olunmalı</a:t>
            </a:r>
            <a:endParaRPr lang="ru-RU" dirty="0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37A75297-F187-4309-8BEB-76E1C47D851D}"/>
              </a:ext>
            </a:extLst>
          </p:cNvPr>
          <p:cNvSpPr/>
          <p:nvPr/>
        </p:nvSpPr>
        <p:spPr>
          <a:xfrm>
            <a:off x="4079631" y="2066032"/>
            <a:ext cx="2433710" cy="13255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Neyropatiya və aangiopatiya müalicə olunmalı</a:t>
            </a:r>
            <a:endParaRPr lang="ru-RU" dirty="0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CE19F4EE-1675-46BF-99BA-D74B8EA4A394}"/>
              </a:ext>
            </a:extLst>
          </p:cNvPr>
          <p:cNvSpPr/>
          <p:nvPr/>
        </p:nvSpPr>
        <p:spPr>
          <a:xfrm>
            <a:off x="1448971" y="1932390"/>
            <a:ext cx="1814733" cy="15928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Yara defekti xüsusi metodika ilə müalicə olunmalı</a:t>
            </a:r>
            <a:endParaRPr lang="ru-RU" dirty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0896896C-D455-49D5-AC88-DE57B5E2A393}"/>
              </a:ext>
            </a:extLst>
          </p:cNvPr>
          <p:cNvSpPr/>
          <p:nvPr/>
        </p:nvSpPr>
        <p:spPr>
          <a:xfrm>
            <a:off x="4325816" y="4725144"/>
            <a:ext cx="2686929" cy="1026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Kicik və böyük amputasiyalar</a:t>
            </a:r>
            <a:endParaRPr lang="ru-RU" dirty="0"/>
          </a:p>
        </p:txBody>
      </p:sp>
      <p:pic>
        <p:nvPicPr>
          <p:cNvPr id="12290" name="Picture 2" descr="Image result for diabetic foot ulcer debridement">
            <a:extLst>
              <a:ext uri="{FF2B5EF4-FFF2-40B4-BE49-F238E27FC236}">
                <a16:creationId xmlns:a16="http://schemas.microsoft.com/office/drawing/2014/main" id="{7F0D9CCD-A15E-4134-874A-8165D8ED2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1" y="2066032"/>
            <a:ext cx="3048074" cy="301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A04EE36-CDA0-4F1C-813E-853EAB44AE9D}"/>
              </a:ext>
            </a:extLst>
          </p:cNvPr>
          <p:cNvSpPr/>
          <p:nvPr/>
        </p:nvSpPr>
        <p:spPr>
          <a:xfrm>
            <a:off x="0" y="6559695"/>
            <a:ext cx="12192000" cy="274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15127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EBCC8C-0B15-44AC-9ADF-0459A683F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9624" y="365125"/>
            <a:ext cx="7118253" cy="1325563"/>
          </a:xfrm>
        </p:spPr>
        <p:txBody>
          <a:bodyPr/>
          <a:lstStyle/>
          <a:p>
            <a:r>
              <a:rPr lang="az-Latn-AZ" dirty="0"/>
              <a:t>DAY-ın proqnozu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08D9FFC-FD2F-4E78-93B8-33B56CFCA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125"/>
            <a:ext cx="4909625" cy="1255885"/>
          </a:xfrm>
          <a:prstGeom prst="rect">
            <a:avLst/>
          </a:prstGeom>
        </p:spPr>
      </p:pic>
      <p:sp>
        <p:nvSpPr>
          <p:cNvPr id="5" name="Овал 4">
            <a:extLst>
              <a:ext uri="{FF2B5EF4-FFF2-40B4-BE49-F238E27FC236}">
                <a16:creationId xmlns:a16="http://schemas.microsoft.com/office/drawing/2014/main" id="{199A26A8-5B70-4EBF-BA17-8FDB9D1E7137}"/>
              </a:ext>
            </a:extLst>
          </p:cNvPr>
          <p:cNvSpPr/>
          <p:nvPr/>
        </p:nvSpPr>
        <p:spPr>
          <a:xfrm>
            <a:off x="618979" y="2821207"/>
            <a:ext cx="1997612" cy="122388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Day-ın proqnozu</a:t>
            </a:r>
            <a:endParaRPr lang="ru-RU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CDC4AA9C-6EC0-4F66-A2D6-7862D34DB544}"/>
              </a:ext>
            </a:extLst>
          </p:cNvPr>
          <p:cNvSpPr/>
          <p:nvPr/>
        </p:nvSpPr>
        <p:spPr>
          <a:xfrm>
            <a:off x="457200" y="4431322"/>
            <a:ext cx="1997612" cy="97067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sagalma</a:t>
            </a:r>
            <a:endParaRPr lang="ru-RU" dirty="0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C0478B98-B1C3-4794-A79A-5B9374278BFB}"/>
              </a:ext>
            </a:extLst>
          </p:cNvPr>
          <p:cNvSpPr/>
          <p:nvPr/>
        </p:nvSpPr>
        <p:spPr>
          <a:xfrm>
            <a:off x="2855741" y="3188589"/>
            <a:ext cx="2841674" cy="886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residiv</a:t>
            </a:r>
            <a:endParaRPr lang="ru-RU" dirty="0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B5DAEB79-0119-411D-8529-94CA454C8B85}"/>
              </a:ext>
            </a:extLst>
          </p:cNvPr>
          <p:cNvSpPr/>
          <p:nvPr/>
        </p:nvSpPr>
        <p:spPr>
          <a:xfrm>
            <a:off x="2264899" y="1322363"/>
            <a:ext cx="2138289" cy="17654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amputasiya</a:t>
            </a:r>
            <a:endParaRPr lang="ru-RU" dirty="0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A10DE6FD-BB8F-45BA-89E0-AFC9C82B32F4}"/>
              </a:ext>
            </a:extLst>
          </p:cNvPr>
          <p:cNvSpPr/>
          <p:nvPr/>
        </p:nvSpPr>
        <p:spPr>
          <a:xfrm>
            <a:off x="2855741" y="4075489"/>
            <a:ext cx="1252025" cy="7116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letallıq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CA54DDC-13A9-44F9-B620-924521B753BD}"/>
              </a:ext>
            </a:extLst>
          </p:cNvPr>
          <p:cNvSpPr/>
          <p:nvPr/>
        </p:nvSpPr>
        <p:spPr>
          <a:xfrm>
            <a:off x="4480559" y="4522035"/>
            <a:ext cx="2293033" cy="13607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Təkrarlanma 1ildə 42%, 5 ildə 65%</a:t>
            </a:r>
            <a:endParaRPr lang="ru-RU" dirty="0"/>
          </a:p>
        </p:txBody>
      </p:sp>
      <p:pic>
        <p:nvPicPr>
          <p:cNvPr id="13314" name="Picture 2" descr="Image result for diabetic foot ulcer proqnozis">
            <a:extLst>
              <a:ext uri="{FF2B5EF4-FFF2-40B4-BE49-F238E27FC236}">
                <a16:creationId xmlns:a16="http://schemas.microsoft.com/office/drawing/2014/main" id="{5A28820A-716F-46FC-8975-66C9BDBC6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512" y="2205110"/>
            <a:ext cx="2841674" cy="233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елка: круговая 12">
            <a:extLst>
              <a:ext uri="{FF2B5EF4-FFF2-40B4-BE49-F238E27FC236}">
                <a16:creationId xmlns:a16="http://schemas.microsoft.com/office/drawing/2014/main" id="{87027842-4F99-4CFC-B45A-3F0E003CE36F}"/>
              </a:ext>
            </a:extLst>
          </p:cNvPr>
          <p:cNvSpPr/>
          <p:nvPr/>
        </p:nvSpPr>
        <p:spPr>
          <a:xfrm rot="4750982">
            <a:off x="5195265" y="3858726"/>
            <a:ext cx="724537" cy="633344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0336359"/>
              <a:gd name="adj5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1AF7A0F2-324B-4B93-9D00-F34FDA7E6DEA}"/>
              </a:ext>
            </a:extLst>
          </p:cNvPr>
          <p:cNvSpPr/>
          <p:nvPr/>
        </p:nvSpPr>
        <p:spPr>
          <a:xfrm>
            <a:off x="0" y="6625883"/>
            <a:ext cx="12192000" cy="2599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08362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1307AD-3213-4FF8-AD1A-09B431AA8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4880" y="365125"/>
            <a:ext cx="6598919" cy="1325563"/>
          </a:xfrm>
        </p:spPr>
        <p:txBody>
          <a:bodyPr/>
          <a:lstStyle/>
          <a:p>
            <a:r>
              <a:rPr lang="az-Latn-AZ" dirty="0"/>
              <a:t>DAY-ın profilaktikası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DB1D301-AE17-458A-B490-29A3ECA14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Şəkərin</a:t>
            </a:r>
            <a:r>
              <a:rPr lang="en-US" dirty="0"/>
              <a:t> </a:t>
            </a:r>
            <a:r>
              <a:rPr lang="en-US" dirty="0" err="1"/>
              <a:t>tənzimlənməsi</a:t>
            </a:r>
            <a:r>
              <a:rPr lang="en-US" dirty="0"/>
              <a:t>, </a:t>
            </a:r>
            <a:endParaRPr lang="az-Latn-AZ" dirty="0"/>
          </a:p>
          <a:p>
            <a:r>
              <a:rPr lang="en-US" dirty="0" err="1"/>
              <a:t>neyropatiya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angiopatiya</a:t>
            </a:r>
            <a:r>
              <a:rPr lang="en-US" dirty="0"/>
              <a:t> </a:t>
            </a:r>
            <a:r>
              <a:rPr lang="en-US" dirty="0" err="1"/>
              <a:t>əlamətlərinin</a:t>
            </a:r>
            <a:r>
              <a:rPr lang="en-US" dirty="0"/>
              <a:t> </a:t>
            </a:r>
            <a:r>
              <a:rPr lang="en-US" dirty="0" err="1"/>
              <a:t>aradan</a:t>
            </a:r>
            <a:r>
              <a:rPr lang="en-US" dirty="0"/>
              <a:t> </a:t>
            </a:r>
            <a:r>
              <a:rPr lang="en-US" dirty="0" err="1"/>
              <a:t>götürülməsi</a:t>
            </a:r>
            <a:r>
              <a:rPr lang="en-US" dirty="0"/>
              <a:t>, </a:t>
            </a:r>
            <a:endParaRPr lang="az-Latn-AZ" dirty="0"/>
          </a:p>
          <a:p>
            <a:r>
              <a:rPr lang="en-US" dirty="0" err="1"/>
              <a:t>aktiv</a:t>
            </a:r>
            <a:r>
              <a:rPr lang="en-US" dirty="0"/>
              <a:t> </a:t>
            </a:r>
            <a:r>
              <a:rPr lang="en-US" dirty="0" err="1"/>
              <a:t>həyat</a:t>
            </a:r>
            <a:r>
              <a:rPr lang="en-US" dirty="0"/>
              <a:t> </a:t>
            </a:r>
            <a:r>
              <a:rPr lang="en-US" dirty="0" err="1"/>
              <a:t>tərzi</a:t>
            </a:r>
            <a:r>
              <a:rPr lang="en-US" dirty="0"/>
              <a:t>, </a:t>
            </a:r>
            <a:endParaRPr lang="az-Latn-AZ" dirty="0"/>
          </a:p>
          <a:p>
            <a:r>
              <a:rPr lang="en-US" dirty="0" err="1"/>
              <a:t>ayaga</a:t>
            </a:r>
            <a:r>
              <a:rPr lang="en-US" dirty="0"/>
              <a:t> </a:t>
            </a:r>
            <a:r>
              <a:rPr lang="en-US" dirty="0" err="1"/>
              <a:t>düşən</a:t>
            </a:r>
            <a:r>
              <a:rPr lang="en-US" dirty="0"/>
              <a:t> </a:t>
            </a:r>
            <a:r>
              <a:rPr lang="en-US" dirty="0" err="1"/>
              <a:t>yükün</a:t>
            </a:r>
            <a:r>
              <a:rPr lang="en-US" dirty="0"/>
              <a:t> </a:t>
            </a:r>
            <a:r>
              <a:rPr lang="en-US" dirty="0" err="1"/>
              <a:t>azaldılması</a:t>
            </a:r>
            <a:r>
              <a:rPr lang="en-US" dirty="0"/>
              <a:t>, </a:t>
            </a:r>
            <a:endParaRPr lang="az-Latn-AZ" dirty="0"/>
          </a:p>
          <a:p>
            <a:r>
              <a:rPr lang="en-US" dirty="0" err="1"/>
              <a:t>ayaqlara</a:t>
            </a:r>
            <a:r>
              <a:rPr lang="en-US" dirty="0"/>
              <a:t> </a:t>
            </a:r>
            <a:r>
              <a:rPr lang="en-US" dirty="0" err="1"/>
              <a:t>gigenik</a:t>
            </a:r>
            <a:r>
              <a:rPr lang="en-US" dirty="0"/>
              <a:t> </a:t>
            </a:r>
            <a:r>
              <a:rPr lang="en-US" dirty="0" err="1"/>
              <a:t>qulluq</a:t>
            </a:r>
            <a:r>
              <a:rPr lang="en-US" dirty="0"/>
              <a:t> </a:t>
            </a:r>
            <a:r>
              <a:rPr lang="en-US" dirty="0" err="1"/>
              <a:t>əsas</a:t>
            </a:r>
            <a:r>
              <a:rPr lang="en-US" dirty="0"/>
              <a:t> </a:t>
            </a:r>
            <a:r>
              <a:rPr lang="en-US" dirty="0" err="1"/>
              <a:t>sayılır</a:t>
            </a:r>
            <a:r>
              <a:rPr lang="en-US" dirty="0"/>
              <a:t>.		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B359969-BDE9-4329-AC16-15182AA238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34803"/>
            <a:ext cx="4754880" cy="1255885"/>
          </a:xfrm>
          <a:prstGeom prst="rect">
            <a:avLst/>
          </a:prstGeom>
        </p:spPr>
      </p:pic>
      <p:pic>
        <p:nvPicPr>
          <p:cNvPr id="14338" name="Picture 2" descr="Image result for Boot for Diabetic Foot Ulcer">
            <a:extLst>
              <a:ext uri="{FF2B5EF4-FFF2-40B4-BE49-F238E27FC236}">
                <a16:creationId xmlns:a16="http://schemas.microsoft.com/office/drawing/2014/main" id="{88180DB9-C2DE-4CA7-B700-B33E8845E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3994" y="3425483"/>
            <a:ext cx="1314450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Image result for diabetic foot ulcer podiatry">
            <a:extLst>
              <a:ext uri="{FF2B5EF4-FFF2-40B4-BE49-F238E27FC236}">
                <a16:creationId xmlns:a16="http://schemas.microsoft.com/office/drawing/2014/main" id="{2008F087-8AE1-4797-B06F-82079D670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636" y="3425483"/>
            <a:ext cx="272415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F1C5856-FD24-4561-B02C-8A9DAC98638F}"/>
              </a:ext>
            </a:extLst>
          </p:cNvPr>
          <p:cNvSpPr/>
          <p:nvPr/>
        </p:nvSpPr>
        <p:spPr>
          <a:xfrm>
            <a:off x="0" y="6682154"/>
            <a:ext cx="12192000" cy="1758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41673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E5EEE3-4EA8-48D6-A3AA-227A291B6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7762" y="365125"/>
            <a:ext cx="6416038" cy="1325563"/>
          </a:xfrm>
        </p:spPr>
        <p:txBody>
          <a:bodyPr/>
          <a:lstStyle/>
          <a:p>
            <a:r>
              <a:rPr lang="az-Latn-AZ" dirty="0"/>
              <a:t>DAY-ın taranması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9EDED2-99A7-4E78-8CE1-0C3C2EED23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643" y="1825625"/>
            <a:ext cx="10515600" cy="4351338"/>
          </a:xfrm>
        </p:spPr>
        <p:txBody>
          <a:bodyPr/>
          <a:lstStyle/>
          <a:p>
            <a:r>
              <a:rPr lang="az-Latn-AZ" dirty="0"/>
              <a:t>Ayaqlara vizial baxış,</a:t>
            </a:r>
          </a:p>
          <a:p>
            <a:r>
              <a:rPr lang="az-Latn-AZ" dirty="0"/>
              <a:t> funksional testlər, </a:t>
            </a:r>
          </a:p>
          <a:p>
            <a:r>
              <a:rPr lang="az-Latn-AZ" dirty="0"/>
              <a:t>doppler angioskanerləşdirmə 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19E94E6-45AB-4341-8F6F-05481BFCDD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431" y="399963"/>
            <a:ext cx="4831330" cy="1255885"/>
          </a:xfrm>
          <a:prstGeom prst="rect">
            <a:avLst/>
          </a:prstGeom>
        </p:spPr>
      </p:pic>
      <p:pic>
        <p:nvPicPr>
          <p:cNvPr id="15362" name="Picture 2" descr="Image result for diabetic foot ulcer podiatry">
            <a:extLst>
              <a:ext uri="{FF2B5EF4-FFF2-40B4-BE49-F238E27FC236}">
                <a16:creationId xmlns:a16="http://schemas.microsoft.com/office/drawing/2014/main" id="{66E2B904-1552-455E-B6B7-8EBA3330A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268" y="1765837"/>
            <a:ext cx="2543175" cy="1774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Image result for diabetic foot ulcer test">
            <a:extLst>
              <a:ext uri="{FF2B5EF4-FFF2-40B4-BE49-F238E27FC236}">
                <a16:creationId xmlns:a16="http://schemas.microsoft.com/office/drawing/2014/main" id="{392F0A2C-7344-4660-88BC-3EA7D9BE4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7268" y="3789081"/>
            <a:ext cx="25812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Image result for diabetic foot ulcer test">
            <a:extLst>
              <a:ext uri="{FF2B5EF4-FFF2-40B4-BE49-F238E27FC236}">
                <a16:creationId xmlns:a16="http://schemas.microsoft.com/office/drawing/2014/main" id="{27DDC917-7269-40D3-B169-E98D5720F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26" y="1750476"/>
            <a:ext cx="2801742" cy="178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Image result for diabetic foot ulcer dopler">
            <a:extLst>
              <a:ext uri="{FF2B5EF4-FFF2-40B4-BE49-F238E27FC236}">
                <a16:creationId xmlns:a16="http://schemas.microsoft.com/office/drawing/2014/main" id="{E11E3B26-B112-4E6F-8FB6-73494C0C4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26" y="3789081"/>
            <a:ext cx="2801742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D549378-BBDA-4348-B039-C489A90C2725}"/>
              </a:ext>
            </a:extLst>
          </p:cNvPr>
          <p:cNvSpPr/>
          <p:nvPr/>
        </p:nvSpPr>
        <p:spPr>
          <a:xfrm>
            <a:off x="0" y="6605748"/>
            <a:ext cx="12192000" cy="2522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1824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6B9EA7-5863-4B24-ACCE-60DAC560F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9286" y="365125"/>
            <a:ext cx="6514513" cy="1325563"/>
          </a:xfrm>
        </p:spPr>
        <p:txBody>
          <a:bodyPr/>
          <a:lstStyle/>
          <a:p>
            <a:r>
              <a:rPr lang="az-Latn-AZ" dirty="0"/>
              <a:t>DAY-da izləmə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687BD0-F503-44E0-A947-14D46A94C1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Neyropatiya</a:t>
            </a:r>
            <a:r>
              <a:rPr lang="en-US" dirty="0"/>
              <a:t>, </a:t>
            </a:r>
            <a:r>
              <a:rPr lang="en-US" dirty="0" err="1"/>
              <a:t>ateroskleroz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deformasiyası</a:t>
            </a:r>
            <a:r>
              <a:rPr lang="en-US" dirty="0"/>
              <a:t> </a:t>
            </a:r>
            <a:r>
              <a:rPr lang="en-US" dirty="0" err="1"/>
              <a:t>olmayan</a:t>
            </a:r>
            <a:r>
              <a:rPr lang="en-US" dirty="0"/>
              <a:t> </a:t>
            </a:r>
            <a:r>
              <a:rPr lang="en-US" dirty="0" err="1"/>
              <a:t>diabetli</a:t>
            </a:r>
            <a:r>
              <a:rPr lang="en-US" dirty="0"/>
              <a:t> </a:t>
            </a:r>
            <a:r>
              <a:rPr lang="en-US" dirty="0" err="1"/>
              <a:t>xəstələr</a:t>
            </a:r>
            <a:r>
              <a:rPr lang="en-US" dirty="0"/>
              <a:t> </a:t>
            </a:r>
            <a:r>
              <a:rPr lang="en-US" dirty="0" err="1"/>
              <a:t>ildə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dəfə</a:t>
            </a:r>
            <a:r>
              <a:rPr lang="en-US" dirty="0"/>
              <a:t>,</a:t>
            </a:r>
            <a:endParaRPr lang="az-Latn-AZ" dirty="0"/>
          </a:p>
          <a:p>
            <a:r>
              <a:rPr lang="en-US" dirty="0"/>
              <a:t> </a:t>
            </a:r>
            <a:r>
              <a:rPr lang="en-US" dirty="0" err="1"/>
              <a:t>neyropatiya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ateroslerozu</a:t>
            </a:r>
            <a:r>
              <a:rPr lang="en-US" dirty="0"/>
              <a:t> </a:t>
            </a:r>
            <a:r>
              <a:rPr lang="en-US" dirty="0" err="1"/>
              <a:t>olub</a:t>
            </a:r>
            <a:r>
              <a:rPr lang="en-US" dirty="0"/>
              <a:t>, </a:t>
            </a:r>
            <a:r>
              <a:rPr lang="en-US" dirty="0" err="1"/>
              <a:t>ayağında</a:t>
            </a:r>
            <a:r>
              <a:rPr lang="en-US" dirty="0"/>
              <a:t> </a:t>
            </a:r>
            <a:r>
              <a:rPr lang="en-US" dirty="0" err="1"/>
              <a:t>deformasiyası</a:t>
            </a:r>
            <a:r>
              <a:rPr lang="en-US" dirty="0"/>
              <a:t> </a:t>
            </a:r>
            <a:r>
              <a:rPr lang="en-US" dirty="0" err="1"/>
              <a:t>olmayan</a:t>
            </a:r>
            <a:r>
              <a:rPr lang="en-US" dirty="0"/>
              <a:t> </a:t>
            </a:r>
            <a:r>
              <a:rPr lang="en-US" dirty="0" err="1"/>
              <a:t>xəstələr</a:t>
            </a:r>
            <a:r>
              <a:rPr lang="en-US" dirty="0"/>
              <a:t> </a:t>
            </a:r>
            <a:r>
              <a:rPr lang="en-US" dirty="0" err="1"/>
              <a:t>xəstələr</a:t>
            </a:r>
            <a:r>
              <a:rPr lang="en-US" dirty="0"/>
              <a:t> 6-12 </a:t>
            </a:r>
            <a:r>
              <a:rPr lang="en-US" dirty="0" err="1"/>
              <a:t>aydan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,</a:t>
            </a:r>
            <a:endParaRPr lang="az-Latn-AZ" dirty="0"/>
          </a:p>
          <a:p>
            <a:r>
              <a:rPr lang="en-US" dirty="0"/>
              <a:t> </a:t>
            </a:r>
            <a:r>
              <a:rPr lang="en-US" dirty="0" err="1"/>
              <a:t>neyropatiya</a:t>
            </a:r>
            <a:r>
              <a:rPr lang="en-US" dirty="0"/>
              <a:t>, </a:t>
            </a:r>
            <a:r>
              <a:rPr lang="en-US" dirty="0" err="1"/>
              <a:t>ateroskleroz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ayağında</a:t>
            </a:r>
            <a:r>
              <a:rPr lang="en-US" dirty="0"/>
              <a:t> </a:t>
            </a:r>
            <a:r>
              <a:rPr lang="en-US" dirty="0" err="1"/>
              <a:t>deformasiyası</a:t>
            </a:r>
            <a:r>
              <a:rPr lang="en-US" dirty="0"/>
              <a:t> </a:t>
            </a:r>
            <a:r>
              <a:rPr lang="en-US" dirty="0" err="1"/>
              <a:t>olan</a:t>
            </a:r>
            <a:r>
              <a:rPr lang="en-US" dirty="0"/>
              <a:t> </a:t>
            </a:r>
            <a:r>
              <a:rPr lang="en-US" dirty="0" err="1"/>
              <a:t>xəstələr</a:t>
            </a:r>
            <a:r>
              <a:rPr lang="en-US" dirty="0"/>
              <a:t> 3-6 </a:t>
            </a:r>
            <a:r>
              <a:rPr lang="en-US" dirty="0" err="1"/>
              <a:t>aydan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, </a:t>
            </a:r>
            <a:endParaRPr lang="az-Latn-AZ" dirty="0"/>
          </a:p>
          <a:p>
            <a:r>
              <a:rPr lang="en-US" dirty="0" err="1"/>
              <a:t>neyropatiya,ateroskleroz</a:t>
            </a:r>
            <a:r>
              <a:rPr lang="en-US" dirty="0"/>
              <a:t>, </a:t>
            </a:r>
            <a:r>
              <a:rPr lang="en-US" dirty="0" err="1"/>
              <a:t>deformasiya</a:t>
            </a:r>
            <a:r>
              <a:rPr lang="en-US" dirty="0"/>
              <a:t>, </a:t>
            </a:r>
            <a:r>
              <a:rPr lang="en-US" dirty="0" err="1"/>
              <a:t>yara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amputasiya</a:t>
            </a:r>
            <a:r>
              <a:rPr lang="en-US" dirty="0"/>
              <a:t> </a:t>
            </a:r>
            <a:r>
              <a:rPr lang="en-US" dirty="0" err="1"/>
              <a:t>icra</a:t>
            </a:r>
            <a:r>
              <a:rPr lang="en-US" dirty="0"/>
              <a:t> </a:t>
            </a:r>
            <a:r>
              <a:rPr lang="en-US" dirty="0" err="1"/>
              <a:t>olunmuş</a:t>
            </a:r>
            <a:r>
              <a:rPr lang="en-US" dirty="0"/>
              <a:t> </a:t>
            </a:r>
            <a:r>
              <a:rPr lang="en-US" dirty="0" err="1"/>
              <a:t>xəstələr</a:t>
            </a:r>
            <a:r>
              <a:rPr lang="en-US" dirty="0"/>
              <a:t> 1-3 </a:t>
            </a:r>
            <a:r>
              <a:rPr lang="en-US" dirty="0" err="1"/>
              <a:t>aydan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mütəxəssis</a:t>
            </a:r>
            <a:r>
              <a:rPr lang="en-US" dirty="0"/>
              <a:t> </a:t>
            </a:r>
            <a:r>
              <a:rPr lang="en-US" dirty="0" err="1"/>
              <a:t>yanında</a:t>
            </a:r>
            <a:r>
              <a:rPr lang="en-US" dirty="0"/>
              <a:t> </a:t>
            </a:r>
            <a:r>
              <a:rPr lang="en-US" dirty="0" err="1"/>
              <a:t>olmalıdır</a:t>
            </a:r>
            <a:r>
              <a:rPr lang="en-US" dirty="0"/>
              <a:t>.		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20A43B0-4EF6-4A9A-AA02-F8BB03718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34803"/>
            <a:ext cx="4839286" cy="1255885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1CFFD05-1187-45EE-807D-C9FD73765A87}"/>
              </a:ext>
            </a:extLst>
          </p:cNvPr>
          <p:cNvSpPr/>
          <p:nvPr/>
        </p:nvSpPr>
        <p:spPr>
          <a:xfrm>
            <a:off x="0" y="6492875"/>
            <a:ext cx="12192000" cy="365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75245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7B12C6-F369-4595-990D-F86728EB0F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1490" y="365125"/>
            <a:ext cx="6472310" cy="1325563"/>
          </a:xfrm>
        </p:spPr>
        <p:txBody>
          <a:bodyPr/>
          <a:lstStyle/>
          <a:p>
            <a:r>
              <a:rPr lang="az-Latn-AZ" dirty="0"/>
              <a:t>DAY-da reabilitasiya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B17380-C00D-41FD-9F03-3A784F29C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60366"/>
            <a:ext cx="10515600" cy="4351338"/>
          </a:xfrm>
        </p:spPr>
        <p:txBody>
          <a:bodyPr/>
          <a:lstStyle/>
          <a:p>
            <a:r>
              <a:rPr lang="en-US" dirty="0" err="1"/>
              <a:t>Ayağa</a:t>
            </a:r>
            <a:r>
              <a:rPr lang="en-US" dirty="0"/>
              <a:t> </a:t>
            </a:r>
            <a:r>
              <a:rPr lang="en-US" dirty="0" err="1"/>
              <a:t>düşən</a:t>
            </a:r>
            <a:r>
              <a:rPr lang="en-US" dirty="0"/>
              <a:t> </a:t>
            </a:r>
            <a:r>
              <a:rPr lang="en-US" dirty="0" err="1"/>
              <a:t>təzyiqin</a:t>
            </a:r>
            <a:r>
              <a:rPr lang="en-US" dirty="0"/>
              <a:t> </a:t>
            </a:r>
            <a:r>
              <a:rPr lang="en-US" dirty="0" err="1"/>
              <a:t>azaldılması</a:t>
            </a:r>
            <a:r>
              <a:rPr lang="en-US" dirty="0"/>
              <a:t>  </a:t>
            </a:r>
            <a:endParaRPr lang="az-Latn-AZ" dirty="0"/>
          </a:p>
          <a:p>
            <a:r>
              <a:rPr lang="en-US" dirty="0" err="1"/>
              <a:t>yükazaldıcı</a:t>
            </a:r>
            <a:r>
              <a:rPr lang="en-US" dirty="0"/>
              <a:t> </a:t>
            </a:r>
            <a:r>
              <a:rPr lang="en-US" dirty="0" err="1"/>
              <a:t>ayaqqabılardan</a:t>
            </a:r>
            <a:r>
              <a:rPr lang="en-US" dirty="0"/>
              <a:t> </a:t>
            </a:r>
            <a:r>
              <a:rPr lang="en-US" dirty="0" err="1"/>
              <a:t>istifadə</a:t>
            </a:r>
            <a:r>
              <a:rPr lang="en-US" dirty="0"/>
              <a:t> 		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213869A-9A04-4048-A60F-753B42864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99" y="434803"/>
            <a:ext cx="4760990" cy="1255885"/>
          </a:xfrm>
          <a:prstGeom prst="rect">
            <a:avLst/>
          </a:prstGeom>
        </p:spPr>
      </p:pic>
      <p:pic>
        <p:nvPicPr>
          <p:cNvPr id="17410" name="Picture 2" descr="Image result for diabetic foot ulcer fizioterapy">
            <a:extLst>
              <a:ext uri="{FF2B5EF4-FFF2-40B4-BE49-F238E27FC236}">
                <a16:creationId xmlns:a16="http://schemas.microsoft.com/office/drawing/2014/main" id="{FF4451F3-DB4D-4833-A3B9-DACAA5894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197" y="1760366"/>
            <a:ext cx="2486025" cy="2361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Image result for diabetic foot ulcer fizioterapy">
            <a:extLst>
              <a:ext uri="{FF2B5EF4-FFF2-40B4-BE49-F238E27FC236}">
                <a16:creationId xmlns:a16="http://schemas.microsoft.com/office/drawing/2014/main" id="{25F5409D-07CE-4DE5-A68A-CC1DB9B09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196" y="4407094"/>
            <a:ext cx="24860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39BA3EE-42DE-4470-9F6F-956D904B3575}"/>
              </a:ext>
            </a:extLst>
          </p:cNvPr>
          <p:cNvSpPr/>
          <p:nvPr/>
        </p:nvSpPr>
        <p:spPr>
          <a:xfrm>
            <a:off x="0" y="6625016"/>
            <a:ext cx="12192000" cy="2870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99528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19B960-CBF9-4009-ADE3-2B968C5CC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2344" y="365125"/>
            <a:ext cx="8060788" cy="1325563"/>
          </a:xfrm>
        </p:spPr>
        <p:txBody>
          <a:bodyPr/>
          <a:lstStyle/>
          <a:p>
            <a:r>
              <a:rPr lang="az-Latn-AZ" dirty="0"/>
              <a:t>DAY-ın xüsusi qruplarda özəllikləri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328BD3-0206-426C-8216-D3E3FB88F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/>
              <a:t>Hamilələrdə diabetik ayaq yarası meydana gələrsə multidisiplinar qrupa (ekip) genokoloqun daxil edilməsi mütləqdir.</a:t>
            </a:r>
          </a:p>
          <a:p>
            <a:r>
              <a:rPr lang="az-Latn-AZ" dirty="0"/>
              <a:t> Yuxarı yaş qrupuna daxil olan pasiyentlərdə revaskulyarizasiya müalicə tədbirləri (endovaskulyar, acıq cərrahi- şuntlama) xüsusi göstərişə əsasən aparıla bilər.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1BA9832-3857-4333-91B8-750618E8C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3151"/>
            <a:ext cx="3812345" cy="1255885"/>
          </a:xfrm>
          <a:prstGeom prst="rect">
            <a:avLst/>
          </a:prstGeom>
        </p:spPr>
      </p:pic>
      <p:pic>
        <p:nvPicPr>
          <p:cNvPr id="18434" name="Picture 2" descr="Image result for ulcer on foot pregnancy">
            <a:extLst>
              <a:ext uri="{FF2B5EF4-FFF2-40B4-BE49-F238E27FC236}">
                <a16:creationId xmlns:a16="http://schemas.microsoft.com/office/drawing/2014/main" id="{6B75848A-4F51-4DBA-89FD-43D2EE00E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881" y="4409342"/>
            <a:ext cx="2657475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Image result for ulcer on foot pregnancy">
            <a:extLst>
              <a:ext uri="{FF2B5EF4-FFF2-40B4-BE49-F238E27FC236}">
                <a16:creationId xmlns:a16="http://schemas.microsoft.com/office/drawing/2014/main" id="{E02F766B-E49B-4E3E-A23F-9FBE777A8B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594" y="4464478"/>
            <a:ext cx="23336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B45C939-3C40-4D28-966E-6DD6F8284A00}"/>
              </a:ext>
            </a:extLst>
          </p:cNvPr>
          <p:cNvSpPr/>
          <p:nvPr/>
        </p:nvSpPr>
        <p:spPr>
          <a:xfrm>
            <a:off x="0" y="6710289"/>
            <a:ext cx="12192000" cy="2174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t.e.d Elman Əzimov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92285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C99F9A7-E48B-4D8B-A21E-8A4F8BC22E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     Diqqətinizə görə təşəkkür edirəm</a:t>
            </a:r>
            <a:endParaRPr lang="ru-RU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63293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3071</TotalTime>
  <Words>1120</Words>
  <Application>Microsoft Office PowerPoint</Application>
  <PresentationFormat>Широкоэкранный</PresentationFormat>
  <Paragraphs>208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Symbol</vt:lpstr>
      <vt:lpstr>Times New Roman</vt:lpstr>
      <vt:lpstr>Тема Office</vt:lpstr>
      <vt:lpstr>Diabetik ayaq yarası</vt:lpstr>
      <vt:lpstr>DAY-ın tərifi</vt:lpstr>
      <vt:lpstr>DAY-ın xarakterik cəhətləri</vt:lpstr>
      <vt:lpstr>DAY-ın təsnifatı</vt:lpstr>
      <vt:lpstr>DAY-ın səbəbləri</vt:lpstr>
      <vt:lpstr>DAY-ın patogenezi</vt:lpstr>
      <vt:lpstr>DAY-ın gedişi</vt:lpstr>
      <vt:lpstr>DAY-ın ağırlaşmaları</vt:lpstr>
      <vt:lpstr>DAY-da klinik müayinə</vt:lpstr>
      <vt:lpstr>DAY-da labarator müayinə</vt:lpstr>
      <vt:lpstr>DAY-da görüntüləmə</vt:lpstr>
      <vt:lpstr>DAY-a şübhə</vt:lpstr>
      <vt:lpstr>DAY diaqnozunun dəqiqləşdirilməsi</vt:lpstr>
      <vt:lpstr>DAY-ın differensial diaqnozu</vt:lpstr>
      <vt:lpstr>DAY-ın diaqnostik kriteriyaları</vt:lpstr>
      <vt:lpstr>  DAY-ın inkarı</vt:lpstr>
      <vt:lpstr>DAY-da səbəbin təyini</vt:lpstr>
      <vt:lpstr>DAY-ın ağırlıq dərəcəsinin təyini</vt:lpstr>
      <vt:lpstr>DAY-ın müalicə prinsipləri</vt:lpstr>
      <vt:lpstr>DAY-ın müalicə üsulları</vt:lpstr>
      <vt:lpstr>DAY-da əməliyyata əsas göstərişlər</vt:lpstr>
      <vt:lpstr>DAY-da əməliyyata əks göstərişlər</vt:lpstr>
      <vt:lpstr>DAY-da müalicə prinsipləri</vt:lpstr>
      <vt:lpstr>DAY-ın proqnozu</vt:lpstr>
      <vt:lpstr>DAY-ın profilaktikası</vt:lpstr>
      <vt:lpstr>DAY-ın taranması</vt:lpstr>
      <vt:lpstr>DAY-da izləmə</vt:lpstr>
      <vt:lpstr>DAY-da reabilitasiya</vt:lpstr>
      <vt:lpstr>DAY-ın xüsusi qruplarda özəllikləri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Diabetik ayaq yarası</dc:title>
  <dc:creator>r</dc:creator>
  <cp:lastModifiedBy>r</cp:lastModifiedBy>
  <cp:revision>16</cp:revision>
  <dcterms:created xsi:type="dcterms:W3CDTF">2023-09-10T19:22:38Z</dcterms:created>
  <dcterms:modified xsi:type="dcterms:W3CDTF">2023-09-12T22:34:22Z</dcterms:modified>
</cp:coreProperties>
</file>