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5" r:id="rId1"/>
  </p:sldMasterIdLst>
  <p:notesMasterIdLst>
    <p:notesMasterId r:id="rId25"/>
  </p:notesMasterIdLst>
  <p:handoutMasterIdLst>
    <p:handoutMasterId r:id="rId26"/>
  </p:handoutMasterIdLst>
  <p:sldIdLst>
    <p:sldId id="284" r:id="rId2"/>
    <p:sldId id="285" r:id="rId3"/>
    <p:sldId id="287" r:id="rId4"/>
    <p:sldId id="288" r:id="rId5"/>
    <p:sldId id="289" r:id="rId6"/>
    <p:sldId id="290" r:id="rId7"/>
    <p:sldId id="291" r:id="rId8"/>
    <p:sldId id="292" r:id="rId9"/>
    <p:sldId id="317" r:id="rId10"/>
    <p:sldId id="293" r:id="rId11"/>
    <p:sldId id="294" r:id="rId12"/>
    <p:sldId id="295" r:id="rId13"/>
    <p:sldId id="296" r:id="rId14"/>
    <p:sldId id="311" r:id="rId15"/>
    <p:sldId id="297" r:id="rId16"/>
    <p:sldId id="320" r:id="rId17"/>
    <p:sldId id="327" r:id="rId18"/>
    <p:sldId id="326" r:id="rId19"/>
    <p:sldId id="306" r:id="rId20"/>
    <p:sldId id="307" r:id="rId21"/>
    <p:sldId id="308" r:id="rId22"/>
    <p:sldId id="323" r:id="rId23"/>
    <p:sldId id="324" r:id="rId2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B88B"/>
    <a:srgbClr val="990033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>
      <p:cViewPr varScale="1">
        <p:scale>
          <a:sx n="64" d="100"/>
          <a:sy n="64" d="100"/>
        </p:scale>
        <p:origin x="161" y="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0F52B8-2D64-42AD-BE11-C5AEE0118009}" type="doc">
      <dgm:prSet loTypeId="urn:microsoft.com/office/officeart/2005/8/layout/hProcess11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DF342B88-9F35-4A28-AB93-0875D96B6ED1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İnfuzion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terapiya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665A8F-2CAD-4B4E-BAED-F7F9A77200D7}" type="parTrans" cxnId="{94756EC3-AA28-4098-B83C-76C3374AADE7}">
      <dgm:prSet/>
      <dgm:spPr/>
      <dgm:t>
        <a:bodyPr/>
        <a:lstStyle/>
        <a:p>
          <a:endParaRPr lang="en-US" sz="1800"/>
        </a:p>
      </dgm:t>
    </dgm:pt>
    <dgm:pt modelId="{BA8C5965-6778-4269-AF17-6720B6F90C28}" type="sibTrans" cxnId="{94756EC3-AA28-4098-B83C-76C3374AADE7}">
      <dgm:prSet/>
      <dgm:spPr/>
      <dgm:t>
        <a:bodyPr/>
        <a:lstStyle/>
        <a:p>
          <a:endParaRPr lang="en-US" sz="1800"/>
        </a:p>
      </dgm:t>
    </dgm:pt>
    <dgm:pt modelId="{ACAF7469-F0F2-414F-8A39-357C0631A6B2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Ağrıkəsicilər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84475D96-55D3-479D-9601-20B070077089}" type="parTrans" cxnId="{73C2A0F7-1783-442E-9971-481CC0BAA55E}">
      <dgm:prSet/>
      <dgm:spPr/>
      <dgm:t>
        <a:bodyPr/>
        <a:lstStyle/>
        <a:p>
          <a:endParaRPr lang="en-US" sz="1800"/>
        </a:p>
      </dgm:t>
    </dgm:pt>
    <dgm:pt modelId="{06A2C6B5-1C52-4089-A0CE-7C5A7EFB28BF}" type="sibTrans" cxnId="{73C2A0F7-1783-442E-9971-481CC0BAA55E}">
      <dgm:prSet/>
      <dgm:spPr/>
      <dgm:t>
        <a:bodyPr/>
        <a:lstStyle/>
        <a:p>
          <a:endParaRPr lang="en-US" sz="1800"/>
        </a:p>
      </dgm:t>
    </dgm:pt>
    <dgm:pt modelId="{1D58B85B-92FF-42BA-AEFE-A14E4B71624F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Antisekretor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3FA5A4-F04B-4B2A-93BE-982EEF1DB96E}" type="parTrans" cxnId="{05711B27-1B71-4005-A943-CC95FA8CB2E2}">
      <dgm:prSet/>
      <dgm:spPr/>
      <dgm:t>
        <a:bodyPr/>
        <a:lstStyle/>
        <a:p>
          <a:endParaRPr lang="en-US" sz="1800"/>
        </a:p>
      </dgm:t>
    </dgm:pt>
    <dgm:pt modelId="{6981B89A-EB80-46EA-AA8D-3E367E9B404B}" type="sibTrans" cxnId="{05711B27-1B71-4005-A943-CC95FA8CB2E2}">
      <dgm:prSet/>
      <dgm:spPr/>
      <dgm:t>
        <a:bodyPr/>
        <a:lstStyle/>
        <a:p>
          <a:endParaRPr lang="en-US" sz="1800"/>
        </a:p>
      </dgm:t>
    </dgm:pt>
    <dgm:pt modelId="{FD1D3D19-F4E4-4838-9867-0BDCDB4E158E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intensiv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tədbirlər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85DC11E-2139-4317-9E4F-38B5F2081FE3}" type="parTrans" cxnId="{98A00A72-7D05-439D-9636-B385C794FC46}">
      <dgm:prSet/>
      <dgm:spPr/>
      <dgm:t>
        <a:bodyPr/>
        <a:lstStyle/>
        <a:p>
          <a:endParaRPr lang="en-US" sz="1800"/>
        </a:p>
      </dgm:t>
    </dgm:pt>
    <dgm:pt modelId="{003E9EE5-F454-47B8-9551-3AA3154440D6}" type="sibTrans" cxnId="{98A00A72-7D05-439D-9636-B385C794FC46}">
      <dgm:prSet/>
      <dgm:spPr/>
      <dgm:t>
        <a:bodyPr/>
        <a:lstStyle/>
        <a:p>
          <a:endParaRPr lang="en-US" sz="1800"/>
        </a:p>
      </dgm:t>
    </dgm:pt>
    <dgm:pt modelId="{12A62477-140D-49FF-B305-3774AF4A5507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Nazoqastr</a:t>
          </a:r>
          <a:r>
            <a:rPr lang="az-Latn-AZ" sz="1800" dirty="0">
              <a:latin typeface="Arial" panose="020B0604020202020204" pitchFamily="34" charset="0"/>
              <a:cs typeface="Arial" panose="020B0604020202020204" pitchFamily="34" charset="0"/>
            </a:rPr>
            <a:t>al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zond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71F0B8-9DA8-43CA-B4F3-28C7AA44F275}" type="parTrans" cxnId="{0F78E277-25E0-4308-9043-94203010D2C8}">
      <dgm:prSet/>
      <dgm:spPr/>
      <dgm:t>
        <a:bodyPr/>
        <a:lstStyle/>
        <a:p>
          <a:endParaRPr lang="en-US" sz="1800"/>
        </a:p>
      </dgm:t>
    </dgm:pt>
    <dgm:pt modelId="{8693CFA3-47E6-4839-8735-F0E34132AC66}" type="sibTrans" cxnId="{0F78E277-25E0-4308-9043-94203010D2C8}">
      <dgm:prSet/>
      <dgm:spPr/>
      <dgm:t>
        <a:bodyPr/>
        <a:lstStyle/>
        <a:p>
          <a:endParaRPr lang="en-US" sz="1800"/>
        </a:p>
      </dgm:t>
    </dgm:pt>
    <dgm:pt modelId="{F71755FC-1D12-4661-A527-BD8AE3298946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Qidalandırma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4BE0ED-AC03-40BD-BF09-21C62BDE5C86}" type="parTrans" cxnId="{BF6BDFB5-8975-4C89-B9B5-9300B203C1FB}">
      <dgm:prSet/>
      <dgm:spPr/>
      <dgm:t>
        <a:bodyPr/>
        <a:lstStyle/>
        <a:p>
          <a:endParaRPr lang="en-US" sz="1800"/>
        </a:p>
      </dgm:t>
    </dgm:pt>
    <dgm:pt modelId="{D1FA6380-B9C6-49D9-8D04-29AD7DB15456}" type="sibTrans" cxnId="{BF6BDFB5-8975-4C89-B9B5-9300B203C1FB}">
      <dgm:prSet/>
      <dgm:spPr/>
      <dgm:t>
        <a:bodyPr/>
        <a:lstStyle/>
        <a:p>
          <a:endParaRPr lang="en-US" sz="1800"/>
        </a:p>
      </dgm:t>
    </dgm:pt>
    <dgm:pt modelId="{6102C0D4-DF91-42F0-93D7-4F6AD297502B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Antibiotiklər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8246A3-80F2-4D06-9423-B86F39D4A6CE}" type="parTrans" cxnId="{1BB037B4-30A8-4A40-8F00-31CE32354A3C}">
      <dgm:prSet/>
      <dgm:spPr/>
      <dgm:t>
        <a:bodyPr/>
        <a:lstStyle/>
        <a:p>
          <a:endParaRPr lang="en-US" sz="1800"/>
        </a:p>
      </dgm:t>
    </dgm:pt>
    <dgm:pt modelId="{9B2D891B-A721-4641-9A1B-653BC824589B}" type="sibTrans" cxnId="{1BB037B4-30A8-4A40-8F00-31CE32354A3C}">
      <dgm:prSet/>
      <dgm:spPr/>
      <dgm:t>
        <a:bodyPr/>
        <a:lstStyle/>
        <a:p>
          <a:endParaRPr lang="en-US" sz="1800"/>
        </a:p>
      </dgm:t>
    </dgm:pt>
    <dgm:pt modelId="{DBB00B14-AD23-4120-B85A-0A34D28D26C9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sfinkterotomiya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T-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7495E1-DBD4-4E71-80BE-01BE9855AA1F}" type="parTrans" cxnId="{9012F40E-C535-4E90-BD59-D58466E685A2}">
      <dgm:prSet/>
      <dgm:spPr/>
      <dgm:t>
        <a:bodyPr/>
        <a:lstStyle/>
        <a:p>
          <a:endParaRPr lang="en-US" sz="1800"/>
        </a:p>
      </dgm:t>
    </dgm:pt>
    <dgm:pt modelId="{76BF4E7B-A004-460F-B683-B8D24FEADE60}" type="sibTrans" cxnId="{9012F40E-C535-4E90-BD59-D58466E685A2}">
      <dgm:prSet/>
      <dgm:spPr/>
      <dgm:t>
        <a:bodyPr/>
        <a:lstStyle/>
        <a:p>
          <a:endParaRPr lang="en-US" sz="1800"/>
        </a:p>
      </dgm:t>
    </dgm:pt>
    <dgm:pt modelId="{8D60C710-E765-4EA4-88AF-B39D52FC1CCC}">
      <dgm:prSet custT="1"/>
      <dgm:spPr/>
      <dgm:t>
        <a:bodyPr/>
        <a:lstStyle/>
        <a:p>
          <a:pPr rtl="0"/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Perkutan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dirty="0" err="1">
              <a:latin typeface="Arial" panose="020B0604020202020204" pitchFamily="34" charset="0"/>
              <a:cs typeface="Arial" panose="020B0604020202020204" pitchFamily="34" charset="0"/>
            </a:rPr>
            <a:t>əməliyyatları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166128-FA7D-484E-8FD3-8B70CC6BDFF4}" type="parTrans" cxnId="{C0470188-476B-468F-8055-2BBEE6EE0DAB}">
      <dgm:prSet/>
      <dgm:spPr/>
      <dgm:t>
        <a:bodyPr/>
        <a:lstStyle/>
        <a:p>
          <a:endParaRPr lang="en-US" sz="1800"/>
        </a:p>
      </dgm:t>
    </dgm:pt>
    <dgm:pt modelId="{7F7B3863-7101-4483-9A26-0BA0B12F2235}" type="sibTrans" cxnId="{C0470188-476B-468F-8055-2BBEE6EE0DAB}">
      <dgm:prSet/>
      <dgm:spPr/>
      <dgm:t>
        <a:bodyPr/>
        <a:lstStyle/>
        <a:p>
          <a:endParaRPr lang="en-US" sz="1800"/>
        </a:p>
      </dgm:t>
    </dgm:pt>
    <dgm:pt modelId="{03B12DA4-65CE-47D2-9F86-1BD3E39617A0}" type="pres">
      <dgm:prSet presAssocID="{730F52B8-2D64-42AD-BE11-C5AEE0118009}" presName="Name0" presStyleCnt="0">
        <dgm:presLayoutVars>
          <dgm:dir/>
          <dgm:resizeHandles val="exact"/>
        </dgm:presLayoutVars>
      </dgm:prSet>
      <dgm:spPr/>
    </dgm:pt>
    <dgm:pt modelId="{ABEAC080-AD76-4E00-AFED-920C25404F0F}" type="pres">
      <dgm:prSet presAssocID="{730F52B8-2D64-42AD-BE11-C5AEE0118009}" presName="arrow" presStyleLbl="bgShp" presStyleIdx="0" presStyleCnt="1"/>
      <dgm:spPr/>
    </dgm:pt>
    <dgm:pt modelId="{6F4F296B-2C81-43E8-8625-60D2B6BBACF0}" type="pres">
      <dgm:prSet presAssocID="{730F52B8-2D64-42AD-BE11-C5AEE0118009}" presName="points" presStyleCnt="0"/>
      <dgm:spPr/>
    </dgm:pt>
    <dgm:pt modelId="{26735BE3-6E16-44C6-B272-C42DA7BE7F0C}" type="pres">
      <dgm:prSet presAssocID="{DF342B88-9F35-4A28-AB93-0875D96B6ED1}" presName="compositeA" presStyleCnt="0"/>
      <dgm:spPr/>
    </dgm:pt>
    <dgm:pt modelId="{4DBAB879-32E6-461F-81BE-D6FEB9DDA9A3}" type="pres">
      <dgm:prSet presAssocID="{DF342B88-9F35-4A28-AB93-0875D96B6ED1}" presName="textA" presStyleLbl="revTx" presStyleIdx="0" presStyleCnt="9">
        <dgm:presLayoutVars>
          <dgm:bulletEnabled val="1"/>
        </dgm:presLayoutVars>
      </dgm:prSet>
      <dgm:spPr/>
    </dgm:pt>
    <dgm:pt modelId="{4F3A9356-DD11-4A21-8143-86333D0A88DE}" type="pres">
      <dgm:prSet presAssocID="{DF342B88-9F35-4A28-AB93-0875D96B6ED1}" presName="circleA" presStyleLbl="node1" presStyleIdx="0" presStyleCnt="9"/>
      <dgm:spPr/>
    </dgm:pt>
    <dgm:pt modelId="{21A862A2-918F-4F8C-AF40-E4DB3234C5EC}" type="pres">
      <dgm:prSet presAssocID="{DF342B88-9F35-4A28-AB93-0875D96B6ED1}" presName="spaceA" presStyleCnt="0"/>
      <dgm:spPr/>
    </dgm:pt>
    <dgm:pt modelId="{DACDA7FF-DE65-49F2-AC34-09BF645CD9FC}" type="pres">
      <dgm:prSet presAssocID="{BA8C5965-6778-4269-AF17-6720B6F90C28}" presName="space" presStyleCnt="0"/>
      <dgm:spPr/>
    </dgm:pt>
    <dgm:pt modelId="{8454D7A0-66F3-4A97-9FE1-4CF11C80AEA4}" type="pres">
      <dgm:prSet presAssocID="{ACAF7469-F0F2-414F-8A39-357C0631A6B2}" presName="compositeB" presStyleCnt="0"/>
      <dgm:spPr/>
    </dgm:pt>
    <dgm:pt modelId="{FDA01788-799A-45ED-87CD-4AD368664964}" type="pres">
      <dgm:prSet presAssocID="{ACAF7469-F0F2-414F-8A39-357C0631A6B2}" presName="textB" presStyleLbl="revTx" presStyleIdx="1" presStyleCnt="9">
        <dgm:presLayoutVars>
          <dgm:bulletEnabled val="1"/>
        </dgm:presLayoutVars>
      </dgm:prSet>
      <dgm:spPr/>
    </dgm:pt>
    <dgm:pt modelId="{1D465592-246F-4CBA-826C-73E9B83E0858}" type="pres">
      <dgm:prSet presAssocID="{ACAF7469-F0F2-414F-8A39-357C0631A6B2}" presName="circleB" presStyleLbl="node1" presStyleIdx="1" presStyleCnt="9"/>
      <dgm:spPr/>
    </dgm:pt>
    <dgm:pt modelId="{3B589E62-CFDF-4D9A-B5F4-44ED9A8A09C1}" type="pres">
      <dgm:prSet presAssocID="{ACAF7469-F0F2-414F-8A39-357C0631A6B2}" presName="spaceB" presStyleCnt="0"/>
      <dgm:spPr/>
    </dgm:pt>
    <dgm:pt modelId="{E2C0BE77-ED65-46C9-8A18-4153D685C8E0}" type="pres">
      <dgm:prSet presAssocID="{06A2C6B5-1C52-4089-A0CE-7C5A7EFB28BF}" presName="space" presStyleCnt="0"/>
      <dgm:spPr/>
    </dgm:pt>
    <dgm:pt modelId="{BDB3392C-87EC-425F-8947-02F148409590}" type="pres">
      <dgm:prSet presAssocID="{1D58B85B-92FF-42BA-AEFE-A14E4B71624F}" presName="compositeA" presStyleCnt="0"/>
      <dgm:spPr/>
    </dgm:pt>
    <dgm:pt modelId="{79705015-2A62-4A73-A455-5BE87EF9A40E}" type="pres">
      <dgm:prSet presAssocID="{1D58B85B-92FF-42BA-AEFE-A14E4B71624F}" presName="textA" presStyleLbl="revTx" presStyleIdx="2" presStyleCnt="9">
        <dgm:presLayoutVars>
          <dgm:bulletEnabled val="1"/>
        </dgm:presLayoutVars>
      </dgm:prSet>
      <dgm:spPr/>
    </dgm:pt>
    <dgm:pt modelId="{7A755538-989E-4458-AAE1-4701CCF3055C}" type="pres">
      <dgm:prSet presAssocID="{1D58B85B-92FF-42BA-AEFE-A14E4B71624F}" presName="circleA" presStyleLbl="node1" presStyleIdx="2" presStyleCnt="9"/>
      <dgm:spPr/>
    </dgm:pt>
    <dgm:pt modelId="{287673BD-7856-4FDC-B4E9-E2D412AD3E48}" type="pres">
      <dgm:prSet presAssocID="{1D58B85B-92FF-42BA-AEFE-A14E4B71624F}" presName="spaceA" presStyleCnt="0"/>
      <dgm:spPr/>
    </dgm:pt>
    <dgm:pt modelId="{7F7FE09A-FFE0-4141-AD17-1C2194EDDD87}" type="pres">
      <dgm:prSet presAssocID="{6981B89A-EB80-46EA-AA8D-3E367E9B404B}" presName="space" presStyleCnt="0"/>
      <dgm:spPr/>
    </dgm:pt>
    <dgm:pt modelId="{C4B3B8AE-C049-4045-97D9-01F4F675A4BB}" type="pres">
      <dgm:prSet presAssocID="{FD1D3D19-F4E4-4838-9867-0BDCDB4E158E}" presName="compositeB" presStyleCnt="0"/>
      <dgm:spPr/>
    </dgm:pt>
    <dgm:pt modelId="{E7BD427E-06EA-4032-BE9A-AE446D75BDF2}" type="pres">
      <dgm:prSet presAssocID="{FD1D3D19-F4E4-4838-9867-0BDCDB4E158E}" presName="textB" presStyleLbl="revTx" presStyleIdx="3" presStyleCnt="9">
        <dgm:presLayoutVars>
          <dgm:bulletEnabled val="1"/>
        </dgm:presLayoutVars>
      </dgm:prSet>
      <dgm:spPr/>
    </dgm:pt>
    <dgm:pt modelId="{D3EF33CC-FEAF-4354-8E07-288EBF23C7BF}" type="pres">
      <dgm:prSet presAssocID="{FD1D3D19-F4E4-4838-9867-0BDCDB4E158E}" presName="circleB" presStyleLbl="node1" presStyleIdx="3" presStyleCnt="9"/>
      <dgm:spPr/>
    </dgm:pt>
    <dgm:pt modelId="{57F120B2-1496-4B55-B639-D8326C42A804}" type="pres">
      <dgm:prSet presAssocID="{FD1D3D19-F4E4-4838-9867-0BDCDB4E158E}" presName="spaceB" presStyleCnt="0"/>
      <dgm:spPr/>
    </dgm:pt>
    <dgm:pt modelId="{40ED8778-7A95-4D42-803F-BE9F7EB3F15A}" type="pres">
      <dgm:prSet presAssocID="{003E9EE5-F454-47B8-9551-3AA3154440D6}" presName="space" presStyleCnt="0"/>
      <dgm:spPr/>
    </dgm:pt>
    <dgm:pt modelId="{D9046CED-8357-492F-9DCD-4620E0A5D8A7}" type="pres">
      <dgm:prSet presAssocID="{12A62477-140D-49FF-B305-3774AF4A5507}" presName="compositeA" presStyleCnt="0"/>
      <dgm:spPr/>
    </dgm:pt>
    <dgm:pt modelId="{22A6E1DB-56E3-4AB3-A3D4-1781858EF0FC}" type="pres">
      <dgm:prSet presAssocID="{12A62477-140D-49FF-B305-3774AF4A5507}" presName="textA" presStyleLbl="revTx" presStyleIdx="4" presStyleCnt="9">
        <dgm:presLayoutVars>
          <dgm:bulletEnabled val="1"/>
        </dgm:presLayoutVars>
      </dgm:prSet>
      <dgm:spPr/>
    </dgm:pt>
    <dgm:pt modelId="{6B969A2A-1EF5-4AB5-9657-810E099FC9C9}" type="pres">
      <dgm:prSet presAssocID="{12A62477-140D-49FF-B305-3774AF4A5507}" presName="circleA" presStyleLbl="node1" presStyleIdx="4" presStyleCnt="9"/>
      <dgm:spPr/>
    </dgm:pt>
    <dgm:pt modelId="{FBD6D9E6-8CBD-462F-ACE1-8BC0BB6AC78A}" type="pres">
      <dgm:prSet presAssocID="{12A62477-140D-49FF-B305-3774AF4A5507}" presName="spaceA" presStyleCnt="0"/>
      <dgm:spPr/>
    </dgm:pt>
    <dgm:pt modelId="{17A582BC-AD10-4E7D-8878-3385D8C3CB8E}" type="pres">
      <dgm:prSet presAssocID="{8693CFA3-47E6-4839-8735-F0E34132AC66}" presName="space" presStyleCnt="0"/>
      <dgm:spPr/>
    </dgm:pt>
    <dgm:pt modelId="{DDF4252A-2634-421F-9914-D85F4EF36071}" type="pres">
      <dgm:prSet presAssocID="{F71755FC-1D12-4661-A527-BD8AE3298946}" presName="compositeB" presStyleCnt="0"/>
      <dgm:spPr/>
    </dgm:pt>
    <dgm:pt modelId="{FB00BC49-AD0B-4B94-86E1-C0B5CC77CE48}" type="pres">
      <dgm:prSet presAssocID="{F71755FC-1D12-4661-A527-BD8AE3298946}" presName="textB" presStyleLbl="revTx" presStyleIdx="5" presStyleCnt="9">
        <dgm:presLayoutVars>
          <dgm:bulletEnabled val="1"/>
        </dgm:presLayoutVars>
      </dgm:prSet>
      <dgm:spPr/>
    </dgm:pt>
    <dgm:pt modelId="{1EE6B2C3-E367-4861-878D-B5B229BC60E1}" type="pres">
      <dgm:prSet presAssocID="{F71755FC-1D12-4661-A527-BD8AE3298946}" presName="circleB" presStyleLbl="node1" presStyleIdx="5" presStyleCnt="9"/>
      <dgm:spPr/>
    </dgm:pt>
    <dgm:pt modelId="{69D8839E-2237-4D61-81A0-56FAC3634192}" type="pres">
      <dgm:prSet presAssocID="{F71755FC-1D12-4661-A527-BD8AE3298946}" presName="spaceB" presStyleCnt="0"/>
      <dgm:spPr/>
    </dgm:pt>
    <dgm:pt modelId="{C2CC4744-F7A0-4D9E-B7E8-02FF5CEA82DA}" type="pres">
      <dgm:prSet presAssocID="{D1FA6380-B9C6-49D9-8D04-29AD7DB15456}" presName="space" presStyleCnt="0"/>
      <dgm:spPr/>
    </dgm:pt>
    <dgm:pt modelId="{474F7AA3-40C2-46D1-B41F-F9C7282816AB}" type="pres">
      <dgm:prSet presAssocID="{6102C0D4-DF91-42F0-93D7-4F6AD297502B}" presName="compositeA" presStyleCnt="0"/>
      <dgm:spPr/>
    </dgm:pt>
    <dgm:pt modelId="{7D111E33-F3EC-4EB1-BACB-3800C9962833}" type="pres">
      <dgm:prSet presAssocID="{6102C0D4-DF91-42F0-93D7-4F6AD297502B}" presName="textA" presStyleLbl="revTx" presStyleIdx="6" presStyleCnt="9">
        <dgm:presLayoutVars>
          <dgm:bulletEnabled val="1"/>
        </dgm:presLayoutVars>
      </dgm:prSet>
      <dgm:spPr/>
    </dgm:pt>
    <dgm:pt modelId="{9A948393-6327-4612-9B54-1595FAAE030D}" type="pres">
      <dgm:prSet presAssocID="{6102C0D4-DF91-42F0-93D7-4F6AD297502B}" presName="circleA" presStyleLbl="node1" presStyleIdx="6" presStyleCnt="9"/>
      <dgm:spPr/>
    </dgm:pt>
    <dgm:pt modelId="{224CD15C-8F28-42AA-AFBB-1767EC7DE734}" type="pres">
      <dgm:prSet presAssocID="{6102C0D4-DF91-42F0-93D7-4F6AD297502B}" presName="spaceA" presStyleCnt="0"/>
      <dgm:spPr/>
    </dgm:pt>
    <dgm:pt modelId="{367B6D34-A4A1-417D-A298-E9274E66D354}" type="pres">
      <dgm:prSet presAssocID="{9B2D891B-A721-4641-9A1B-653BC824589B}" presName="space" presStyleCnt="0"/>
      <dgm:spPr/>
    </dgm:pt>
    <dgm:pt modelId="{4BEB03F3-6BDB-421C-B1B6-515ED14C8FC3}" type="pres">
      <dgm:prSet presAssocID="{DBB00B14-AD23-4120-B85A-0A34D28D26C9}" presName="compositeB" presStyleCnt="0"/>
      <dgm:spPr/>
    </dgm:pt>
    <dgm:pt modelId="{D86D17D7-5F76-4D34-AEAE-95CD11851E3F}" type="pres">
      <dgm:prSet presAssocID="{DBB00B14-AD23-4120-B85A-0A34D28D26C9}" presName="textB" presStyleLbl="revTx" presStyleIdx="7" presStyleCnt="9">
        <dgm:presLayoutVars>
          <dgm:bulletEnabled val="1"/>
        </dgm:presLayoutVars>
      </dgm:prSet>
      <dgm:spPr/>
    </dgm:pt>
    <dgm:pt modelId="{C8101550-EF70-4680-9F84-36647D64CEBB}" type="pres">
      <dgm:prSet presAssocID="{DBB00B14-AD23-4120-B85A-0A34D28D26C9}" presName="circleB" presStyleLbl="node1" presStyleIdx="7" presStyleCnt="9"/>
      <dgm:spPr/>
    </dgm:pt>
    <dgm:pt modelId="{7334D134-D5D5-444E-B4F3-569D8B2D6FEE}" type="pres">
      <dgm:prSet presAssocID="{DBB00B14-AD23-4120-B85A-0A34D28D26C9}" presName="spaceB" presStyleCnt="0"/>
      <dgm:spPr/>
    </dgm:pt>
    <dgm:pt modelId="{17719460-1E1C-490A-9BE9-8260DDB41C5F}" type="pres">
      <dgm:prSet presAssocID="{76BF4E7B-A004-460F-B683-B8D24FEADE60}" presName="space" presStyleCnt="0"/>
      <dgm:spPr/>
    </dgm:pt>
    <dgm:pt modelId="{7770C12A-BF2D-40CE-9430-2A44FEDE3902}" type="pres">
      <dgm:prSet presAssocID="{8D60C710-E765-4EA4-88AF-B39D52FC1CCC}" presName="compositeA" presStyleCnt="0"/>
      <dgm:spPr/>
    </dgm:pt>
    <dgm:pt modelId="{7A5B9E17-1962-4DD9-8AE5-C5995197A06B}" type="pres">
      <dgm:prSet presAssocID="{8D60C710-E765-4EA4-88AF-B39D52FC1CCC}" presName="textA" presStyleLbl="revTx" presStyleIdx="8" presStyleCnt="9">
        <dgm:presLayoutVars>
          <dgm:bulletEnabled val="1"/>
        </dgm:presLayoutVars>
      </dgm:prSet>
      <dgm:spPr/>
    </dgm:pt>
    <dgm:pt modelId="{7E3776C4-46C4-466D-9681-D605E70D5C4E}" type="pres">
      <dgm:prSet presAssocID="{8D60C710-E765-4EA4-88AF-B39D52FC1CCC}" presName="circleA" presStyleLbl="node1" presStyleIdx="8" presStyleCnt="9"/>
      <dgm:spPr/>
    </dgm:pt>
    <dgm:pt modelId="{1D3A9BBF-6C18-45A7-8145-FFA9CDD4801A}" type="pres">
      <dgm:prSet presAssocID="{8D60C710-E765-4EA4-88AF-B39D52FC1CCC}" presName="spaceA" presStyleCnt="0"/>
      <dgm:spPr/>
    </dgm:pt>
  </dgm:ptLst>
  <dgm:cxnLst>
    <dgm:cxn modelId="{9012F40E-C535-4E90-BD59-D58466E685A2}" srcId="{730F52B8-2D64-42AD-BE11-C5AEE0118009}" destId="{DBB00B14-AD23-4120-B85A-0A34D28D26C9}" srcOrd="7" destOrd="0" parTransId="{DA7495E1-DBD4-4E71-80BE-01BE9855AA1F}" sibTransId="{76BF4E7B-A004-460F-B683-B8D24FEADE60}"/>
    <dgm:cxn modelId="{05711B27-1B71-4005-A943-CC95FA8CB2E2}" srcId="{730F52B8-2D64-42AD-BE11-C5AEE0118009}" destId="{1D58B85B-92FF-42BA-AEFE-A14E4B71624F}" srcOrd="2" destOrd="0" parTransId="{D03FA5A4-F04B-4B2A-93BE-982EEF1DB96E}" sibTransId="{6981B89A-EB80-46EA-AA8D-3E367E9B404B}"/>
    <dgm:cxn modelId="{A6242A42-EA1E-44A8-8675-F81A27F7D74C}" type="presOf" srcId="{12A62477-140D-49FF-B305-3774AF4A5507}" destId="{22A6E1DB-56E3-4AB3-A3D4-1781858EF0FC}" srcOrd="0" destOrd="0" presId="urn:microsoft.com/office/officeart/2005/8/layout/hProcess11"/>
    <dgm:cxn modelId="{1260AC4E-EBCA-409F-9823-3D3BFFA48C14}" type="presOf" srcId="{1D58B85B-92FF-42BA-AEFE-A14E4B71624F}" destId="{79705015-2A62-4A73-A455-5BE87EF9A40E}" srcOrd="0" destOrd="0" presId="urn:microsoft.com/office/officeart/2005/8/layout/hProcess11"/>
    <dgm:cxn modelId="{98A00A72-7D05-439D-9636-B385C794FC46}" srcId="{730F52B8-2D64-42AD-BE11-C5AEE0118009}" destId="{FD1D3D19-F4E4-4838-9867-0BDCDB4E158E}" srcOrd="3" destOrd="0" parTransId="{985DC11E-2139-4317-9E4F-38B5F2081FE3}" sibTransId="{003E9EE5-F454-47B8-9551-3AA3154440D6}"/>
    <dgm:cxn modelId="{A2829B75-A8C4-4112-A225-B4657C44F71E}" type="presOf" srcId="{6102C0D4-DF91-42F0-93D7-4F6AD297502B}" destId="{7D111E33-F3EC-4EB1-BACB-3800C9962833}" srcOrd="0" destOrd="0" presId="urn:microsoft.com/office/officeart/2005/8/layout/hProcess11"/>
    <dgm:cxn modelId="{0F78E277-25E0-4308-9043-94203010D2C8}" srcId="{730F52B8-2D64-42AD-BE11-C5AEE0118009}" destId="{12A62477-140D-49FF-B305-3774AF4A5507}" srcOrd="4" destOrd="0" parTransId="{6B71F0B8-9DA8-43CA-B4F3-28C7AA44F275}" sibTransId="{8693CFA3-47E6-4839-8735-F0E34132AC66}"/>
    <dgm:cxn modelId="{3074DC7F-0836-4E83-BA0C-8DE2A1722BC3}" type="presOf" srcId="{F71755FC-1D12-4661-A527-BD8AE3298946}" destId="{FB00BC49-AD0B-4B94-86E1-C0B5CC77CE48}" srcOrd="0" destOrd="0" presId="urn:microsoft.com/office/officeart/2005/8/layout/hProcess11"/>
    <dgm:cxn modelId="{C0470188-476B-468F-8055-2BBEE6EE0DAB}" srcId="{730F52B8-2D64-42AD-BE11-C5AEE0118009}" destId="{8D60C710-E765-4EA4-88AF-B39D52FC1CCC}" srcOrd="8" destOrd="0" parTransId="{29166128-FA7D-484E-8FD3-8B70CC6BDFF4}" sibTransId="{7F7B3863-7101-4483-9A26-0BA0B12F2235}"/>
    <dgm:cxn modelId="{E765E0A5-4143-4F85-BA6E-481C62970161}" type="presOf" srcId="{FD1D3D19-F4E4-4838-9867-0BDCDB4E158E}" destId="{E7BD427E-06EA-4032-BE9A-AE446D75BDF2}" srcOrd="0" destOrd="0" presId="urn:microsoft.com/office/officeart/2005/8/layout/hProcess11"/>
    <dgm:cxn modelId="{1648E7A8-4CB9-437F-8DC8-DE6640BE0F2B}" type="presOf" srcId="{DF342B88-9F35-4A28-AB93-0875D96B6ED1}" destId="{4DBAB879-32E6-461F-81BE-D6FEB9DDA9A3}" srcOrd="0" destOrd="0" presId="urn:microsoft.com/office/officeart/2005/8/layout/hProcess11"/>
    <dgm:cxn modelId="{5D1D09A9-B023-4570-AF38-145F1D1243E5}" type="presOf" srcId="{8D60C710-E765-4EA4-88AF-B39D52FC1CCC}" destId="{7A5B9E17-1962-4DD9-8AE5-C5995197A06B}" srcOrd="0" destOrd="0" presId="urn:microsoft.com/office/officeart/2005/8/layout/hProcess11"/>
    <dgm:cxn modelId="{DC6279B2-E582-4AC9-94F5-529DB56FFA74}" type="presOf" srcId="{730F52B8-2D64-42AD-BE11-C5AEE0118009}" destId="{03B12DA4-65CE-47D2-9F86-1BD3E39617A0}" srcOrd="0" destOrd="0" presId="urn:microsoft.com/office/officeart/2005/8/layout/hProcess11"/>
    <dgm:cxn modelId="{1BB037B4-30A8-4A40-8F00-31CE32354A3C}" srcId="{730F52B8-2D64-42AD-BE11-C5AEE0118009}" destId="{6102C0D4-DF91-42F0-93D7-4F6AD297502B}" srcOrd="6" destOrd="0" parTransId="{648246A3-80F2-4D06-9423-B86F39D4A6CE}" sibTransId="{9B2D891B-A721-4641-9A1B-653BC824589B}"/>
    <dgm:cxn modelId="{BF6BDFB5-8975-4C89-B9B5-9300B203C1FB}" srcId="{730F52B8-2D64-42AD-BE11-C5AEE0118009}" destId="{F71755FC-1D12-4661-A527-BD8AE3298946}" srcOrd="5" destOrd="0" parTransId="{8C4BE0ED-AC03-40BD-BF09-21C62BDE5C86}" sibTransId="{D1FA6380-B9C6-49D9-8D04-29AD7DB15456}"/>
    <dgm:cxn modelId="{94756EC3-AA28-4098-B83C-76C3374AADE7}" srcId="{730F52B8-2D64-42AD-BE11-C5AEE0118009}" destId="{DF342B88-9F35-4A28-AB93-0875D96B6ED1}" srcOrd="0" destOrd="0" parTransId="{5D665A8F-2CAD-4B4E-BAED-F7F9A77200D7}" sibTransId="{BA8C5965-6778-4269-AF17-6720B6F90C28}"/>
    <dgm:cxn modelId="{9329CDDA-E08F-44E9-8BEE-706FE0FF9C36}" type="presOf" srcId="{ACAF7469-F0F2-414F-8A39-357C0631A6B2}" destId="{FDA01788-799A-45ED-87CD-4AD368664964}" srcOrd="0" destOrd="0" presId="urn:microsoft.com/office/officeart/2005/8/layout/hProcess11"/>
    <dgm:cxn modelId="{73C2A0F7-1783-442E-9971-481CC0BAA55E}" srcId="{730F52B8-2D64-42AD-BE11-C5AEE0118009}" destId="{ACAF7469-F0F2-414F-8A39-357C0631A6B2}" srcOrd="1" destOrd="0" parTransId="{84475D96-55D3-479D-9601-20B070077089}" sibTransId="{06A2C6B5-1C52-4089-A0CE-7C5A7EFB28BF}"/>
    <dgm:cxn modelId="{FC25D1FA-35EB-407B-BF83-C92B13E3CF70}" type="presOf" srcId="{DBB00B14-AD23-4120-B85A-0A34D28D26C9}" destId="{D86D17D7-5F76-4D34-AEAE-95CD11851E3F}" srcOrd="0" destOrd="0" presId="urn:microsoft.com/office/officeart/2005/8/layout/hProcess11"/>
    <dgm:cxn modelId="{623F9A66-D41B-41F4-945F-B98E239B0639}" type="presParOf" srcId="{03B12DA4-65CE-47D2-9F86-1BD3E39617A0}" destId="{ABEAC080-AD76-4E00-AFED-920C25404F0F}" srcOrd="0" destOrd="0" presId="urn:microsoft.com/office/officeart/2005/8/layout/hProcess11"/>
    <dgm:cxn modelId="{CD1B028D-1A82-40B8-A5A4-72775E128299}" type="presParOf" srcId="{03B12DA4-65CE-47D2-9F86-1BD3E39617A0}" destId="{6F4F296B-2C81-43E8-8625-60D2B6BBACF0}" srcOrd="1" destOrd="0" presId="urn:microsoft.com/office/officeart/2005/8/layout/hProcess11"/>
    <dgm:cxn modelId="{8839FDF2-E8B7-4A88-A5FD-2D4E976D45EE}" type="presParOf" srcId="{6F4F296B-2C81-43E8-8625-60D2B6BBACF0}" destId="{26735BE3-6E16-44C6-B272-C42DA7BE7F0C}" srcOrd="0" destOrd="0" presId="urn:microsoft.com/office/officeart/2005/8/layout/hProcess11"/>
    <dgm:cxn modelId="{C42D145A-B591-4E5B-8515-1FE8412187B7}" type="presParOf" srcId="{26735BE3-6E16-44C6-B272-C42DA7BE7F0C}" destId="{4DBAB879-32E6-461F-81BE-D6FEB9DDA9A3}" srcOrd="0" destOrd="0" presId="urn:microsoft.com/office/officeart/2005/8/layout/hProcess11"/>
    <dgm:cxn modelId="{7E8E1530-CD35-4DDE-B23A-D0ADB3A1D7DD}" type="presParOf" srcId="{26735BE3-6E16-44C6-B272-C42DA7BE7F0C}" destId="{4F3A9356-DD11-4A21-8143-86333D0A88DE}" srcOrd="1" destOrd="0" presId="urn:microsoft.com/office/officeart/2005/8/layout/hProcess11"/>
    <dgm:cxn modelId="{283C2D9C-1878-41B5-ABC0-5556946B28B1}" type="presParOf" srcId="{26735BE3-6E16-44C6-B272-C42DA7BE7F0C}" destId="{21A862A2-918F-4F8C-AF40-E4DB3234C5EC}" srcOrd="2" destOrd="0" presId="urn:microsoft.com/office/officeart/2005/8/layout/hProcess11"/>
    <dgm:cxn modelId="{C177AB8E-6353-46CA-9084-CDFE6F6653AA}" type="presParOf" srcId="{6F4F296B-2C81-43E8-8625-60D2B6BBACF0}" destId="{DACDA7FF-DE65-49F2-AC34-09BF645CD9FC}" srcOrd="1" destOrd="0" presId="urn:microsoft.com/office/officeart/2005/8/layout/hProcess11"/>
    <dgm:cxn modelId="{6B57F932-9D6B-4FA0-8C14-6AA657F20D7E}" type="presParOf" srcId="{6F4F296B-2C81-43E8-8625-60D2B6BBACF0}" destId="{8454D7A0-66F3-4A97-9FE1-4CF11C80AEA4}" srcOrd="2" destOrd="0" presId="urn:microsoft.com/office/officeart/2005/8/layout/hProcess11"/>
    <dgm:cxn modelId="{3A6EE8A2-3446-4AD0-9B85-DA315B20AACA}" type="presParOf" srcId="{8454D7A0-66F3-4A97-9FE1-4CF11C80AEA4}" destId="{FDA01788-799A-45ED-87CD-4AD368664964}" srcOrd="0" destOrd="0" presId="urn:microsoft.com/office/officeart/2005/8/layout/hProcess11"/>
    <dgm:cxn modelId="{40C1D7C4-6973-4D79-8BE7-9B126F162EFC}" type="presParOf" srcId="{8454D7A0-66F3-4A97-9FE1-4CF11C80AEA4}" destId="{1D465592-246F-4CBA-826C-73E9B83E0858}" srcOrd="1" destOrd="0" presId="urn:microsoft.com/office/officeart/2005/8/layout/hProcess11"/>
    <dgm:cxn modelId="{8BEDC0BB-54B6-481C-9685-288F1EF4856B}" type="presParOf" srcId="{8454D7A0-66F3-4A97-9FE1-4CF11C80AEA4}" destId="{3B589E62-CFDF-4D9A-B5F4-44ED9A8A09C1}" srcOrd="2" destOrd="0" presId="urn:microsoft.com/office/officeart/2005/8/layout/hProcess11"/>
    <dgm:cxn modelId="{E3D7C101-4B92-4BFF-BCE5-B9868BECAF14}" type="presParOf" srcId="{6F4F296B-2C81-43E8-8625-60D2B6BBACF0}" destId="{E2C0BE77-ED65-46C9-8A18-4153D685C8E0}" srcOrd="3" destOrd="0" presId="urn:microsoft.com/office/officeart/2005/8/layout/hProcess11"/>
    <dgm:cxn modelId="{C81FF710-EF71-42DC-9A2A-92631E00944B}" type="presParOf" srcId="{6F4F296B-2C81-43E8-8625-60D2B6BBACF0}" destId="{BDB3392C-87EC-425F-8947-02F148409590}" srcOrd="4" destOrd="0" presId="urn:microsoft.com/office/officeart/2005/8/layout/hProcess11"/>
    <dgm:cxn modelId="{A17C74F2-5208-4D03-9FFA-1A6304D3717B}" type="presParOf" srcId="{BDB3392C-87EC-425F-8947-02F148409590}" destId="{79705015-2A62-4A73-A455-5BE87EF9A40E}" srcOrd="0" destOrd="0" presId="urn:microsoft.com/office/officeart/2005/8/layout/hProcess11"/>
    <dgm:cxn modelId="{4ACADE00-DACC-4D4C-9300-13B5A7CEDA51}" type="presParOf" srcId="{BDB3392C-87EC-425F-8947-02F148409590}" destId="{7A755538-989E-4458-AAE1-4701CCF3055C}" srcOrd="1" destOrd="0" presId="urn:microsoft.com/office/officeart/2005/8/layout/hProcess11"/>
    <dgm:cxn modelId="{709AFCDC-AFFB-4C14-9438-14A7EC0116EE}" type="presParOf" srcId="{BDB3392C-87EC-425F-8947-02F148409590}" destId="{287673BD-7856-4FDC-B4E9-E2D412AD3E48}" srcOrd="2" destOrd="0" presId="urn:microsoft.com/office/officeart/2005/8/layout/hProcess11"/>
    <dgm:cxn modelId="{43BE2888-8B34-4A0B-9C78-952DF5C99122}" type="presParOf" srcId="{6F4F296B-2C81-43E8-8625-60D2B6BBACF0}" destId="{7F7FE09A-FFE0-4141-AD17-1C2194EDDD87}" srcOrd="5" destOrd="0" presId="urn:microsoft.com/office/officeart/2005/8/layout/hProcess11"/>
    <dgm:cxn modelId="{6FC20BF3-6E91-40A4-BEF0-0491B276B7A6}" type="presParOf" srcId="{6F4F296B-2C81-43E8-8625-60D2B6BBACF0}" destId="{C4B3B8AE-C049-4045-97D9-01F4F675A4BB}" srcOrd="6" destOrd="0" presId="urn:microsoft.com/office/officeart/2005/8/layout/hProcess11"/>
    <dgm:cxn modelId="{5561EC83-3950-49D3-9F9D-8B4C9926BCE6}" type="presParOf" srcId="{C4B3B8AE-C049-4045-97D9-01F4F675A4BB}" destId="{E7BD427E-06EA-4032-BE9A-AE446D75BDF2}" srcOrd="0" destOrd="0" presId="urn:microsoft.com/office/officeart/2005/8/layout/hProcess11"/>
    <dgm:cxn modelId="{EC96D357-8152-4723-881D-A515353CDA0D}" type="presParOf" srcId="{C4B3B8AE-C049-4045-97D9-01F4F675A4BB}" destId="{D3EF33CC-FEAF-4354-8E07-288EBF23C7BF}" srcOrd="1" destOrd="0" presId="urn:microsoft.com/office/officeart/2005/8/layout/hProcess11"/>
    <dgm:cxn modelId="{98CFB433-9018-4BAD-A82F-50E021F9D9A8}" type="presParOf" srcId="{C4B3B8AE-C049-4045-97D9-01F4F675A4BB}" destId="{57F120B2-1496-4B55-B639-D8326C42A804}" srcOrd="2" destOrd="0" presId="urn:microsoft.com/office/officeart/2005/8/layout/hProcess11"/>
    <dgm:cxn modelId="{62519C33-07F6-42C3-9F52-08068AE9555A}" type="presParOf" srcId="{6F4F296B-2C81-43E8-8625-60D2B6BBACF0}" destId="{40ED8778-7A95-4D42-803F-BE9F7EB3F15A}" srcOrd="7" destOrd="0" presId="urn:microsoft.com/office/officeart/2005/8/layout/hProcess11"/>
    <dgm:cxn modelId="{5F334314-2CE1-4DAF-9F71-40E5DAA88C92}" type="presParOf" srcId="{6F4F296B-2C81-43E8-8625-60D2B6BBACF0}" destId="{D9046CED-8357-492F-9DCD-4620E0A5D8A7}" srcOrd="8" destOrd="0" presId="urn:microsoft.com/office/officeart/2005/8/layout/hProcess11"/>
    <dgm:cxn modelId="{15D997BA-4682-428E-9B4D-CFDF79D6F045}" type="presParOf" srcId="{D9046CED-8357-492F-9DCD-4620E0A5D8A7}" destId="{22A6E1DB-56E3-4AB3-A3D4-1781858EF0FC}" srcOrd="0" destOrd="0" presId="urn:microsoft.com/office/officeart/2005/8/layout/hProcess11"/>
    <dgm:cxn modelId="{CFF47D6E-B620-4CC8-8E9A-75A37E4272AD}" type="presParOf" srcId="{D9046CED-8357-492F-9DCD-4620E0A5D8A7}" destId="{6B969A2A-1EF5-4AB5-9657-810E099FC9C9}" srcOrd="1" destOrd="0" presId="urn:microsoft.com/office/officeart/2005/8/layout/hProcess11"/>
    <dgm:cxn modelId="{2A750239-248F-4AD3-A282-E22B73911B21}" type="presParOf" srcId="{D9046CED-8357-492F-9DCD-4620E0A5D8A7}" destId="{FBD6D9E6-8CBD-462F-ACE1-8BC0BB6AC78A}" srcOrd="2" destOrd="0" presId="urn:microsoft.com/office/officeart/2005/8/layout/hProcess11"/>
    <dgm:cxn modelId="{5791AC6E-31D0-4348-A695-E71B0CBECACB}" type="presParOf" srcId="{6F4F296B-2C81-43E8-8625-60D2B6BBACF0}" destId="{17A582BC-AD10-4E7D-8878-3385D8C3CB8E}" srcOrd="9" destOrd="0" presId="urn:microsoft.com/office/officeart/2005/8/layout/hProcess11"/>
    <dgm:cxn modelId="{EE288F6F-C851-4AEF-82BD-A3D6CAAB929B}" type="presParOf" srcId="{6F4F296B-2C81-43E8-8625-60D2B6BBACF0}" destId="{DDF4252A-2634-421F-9914-D85F4EF36071}" srcOrd="10" destOrd="0" presId="urn:microsoft.com/office/officeart/2005/8/layout/hProcess11"/>
    <dgm:cxn modelId="{AA5235A5-6E07-4D8B-9F03-EBF161C00E44}" type="presParOf" srcId="{DDF4252A-2634-421F-9914-D85F4EF36071}" destId="{FB00BC49-AD0B-4B94-86E1-C0B5CC77CE48}" srcOrd="0" destOrd="0" presId="urn:microsoft.com/office/officeart/2005/8/layout/hProcess11"/>
    <dgm:cxn modelId="{854BFACC-BA12-4764-83CB-C2EBA477C78E}" type="presParOf" srcId="{DDF4252A-2634-421F-9914-D85F4EF36071}" destId="{1EE6B2C3-E367-4861-878D-B5B229BC60E1}" srcOrd="1" destOrd="0" presId="urn:microsoft.com/office/officeart/2005/8/layout/hProcess11"/>
    <dgm:cxn modelId="{5688AA8A-C124-4AE5-BD39-1016CE2643AD}" type="presParOf" srcId="{DDF4252A-2634-421F-9914-D85F4EF36071}" destId="{69D8839E-2237-4D61-81A0-56FAC3634192}" srcOrd="2" destOrd="0" presId="urn:microsoft.com/office/officeart/2005/8/layout/hProcess11"/>
    <dgm:cxn modelId="{780D463A-6A77-4C14-B6E5-E2550E8B6736}" type="presParOf" srcId="{6F4F296B-2C81-43E8-8625-60D2B6BBACF0}" destId="{C2CC4744-F7A0-4D9E-B7E8-02FF5CEA82DA}" srcOrd="11" destOrd="0" presId="urn:microsoft.com/office/officeart/2005/8/layout/hProcess11"/>
    <dgm:cxn modelId="{F63A2F69-B55F-48B8-A63F-F73104F8C99E}" type="presParOf" srcId="{6F4F296B-2C81-43E8-8625-60D2B6BBACF0}" destId="{474F7AA3-40C2-46D1-B41F-F9C7282816AB}" srcOrd="12" destOrd="0" presId="urn:microsoft.com/office/officeart/2005/8/layout/hProcess11"/>
    <dgm:cxn modelId="{3C7FDBFD-8690-490E-AA80-F5505C8FEE05}" type="presParOf" srcId="{474F7AA3-40C2-46D1-B41F-F9C7282816AB}" destId="{7D111E33-F3EC-4EB1-BACB-3800C9962833}" srcOrd="0" destOrd="0" presId="urn:microsoft.com/office/officeart/2005/8/layout/hProcess11"/>
    <dgm:cxn modelId="{4B03D031-E031-4487-A07D-1F72236FC1F5}" type="presParOf" srcId="{474F7AA3-40C2-46D1-B41F-F9C7282816AB}" destId="{9A948393-6327-4612-9B54-1595FAAE030D}" srcOrd="1" destOrd="0" presId="urn:microsoft.com/office/officeart/2005/8/layout/hProcess11"/>
    <dgm:cxn modelId="{CD3E3EE3-226E-4911-B396-D7105A50C3FC}" type="presParOf" srcId="{474F7AA3-40C2-46D1-B41F-F9C7282816AB}" destId="{224CD15C-8F28-42AA-AFBB-1767EC7DE734}" srcOrd="2" destOrd="0" presId="urn:microsoft.com/office/officeart/2005/8/layout/hProcess11"/>
    <dgm:cxn modelId="{85855D92-C9AB-4C78-B03E-8E6F93BA7D11}" type="presParOf" srcId="{6F4F296B-2C81-43E8-8625-60D2B6BBACF0}" destId="{367B6D34-A4A1-417D-A298-E9274E66D354}" srcOrd="13" destOrd="0" presId="urn:microsoft.com/office/officeart/2005/8/layout/hProcess11"/>
    <dgm:cxn modelId="{2D3C2FCA-AB06-4F4A-B262-E1EAF325FD3D}" type="presParOf" srcId="{6F4F296B-2C81-43E8-8625-60D2B6BBACF0}" destId="{4BEB03F3-6BDB-421C-B1B6-515ED14C8FC3}" srcOrd="14" destOrd="0" presId="urn:microsoft.com/office/officeart/2005/8/layout/hProcess11"/>
    <dgm:cxn modelId="{CC4B310C-7AD1-4E06-AC25-AEC4E3359A03}" type="presParOf" srcId="{4BEB03F3-6BDB-421C-B1B6-515ED14C8FC3}" destId="{D86D17D7-5F76-4D34-AEAE-95CD11851E3F}" srcOrd="0" destOrd="0" presId="urn:microsoft.com/office/officeart/2005/8/layout/hProcess11"/>
    <dgm:cxn modelId="{AA73BEE1-421E-4A4E-A8FD-08EA2BD8B185}" type="presParOf" srcId="{4BEB03F3-6BDB-421C-B1B6-515ED14C8FC3}" destId="{C8101550-EF70-4680-9F84-36647D64CEBB}" srcOrd="1" destOrd="0" presId="urn:microsoft.com/office/officeart/2005/8/layout/hProcess11"/>
    <dgm:cxn modelId="{5EEA0596-BB43-4546-AA7A-530873F21472}" type="presParOf" srcId="{4BEB03F3-6BDB-421C-B1B6-515ED14C8FC3}" destId="{7334D134-D5D5-444E-B4F3-569D8B2D6FEE}" srcOrd="2" destOrd="0" presId="urn:microsoft.com/office/officeart/2005/8/layout/hProcess11"/>
    <dgm:cxn modelId="{9E99B923-5C22-437F-8B26-CD7FA08E73B9}" type="presParOf" srcId="{6F4F296B-2C81-43E8-8625-60D2B6BBACF0}" destId="{17719460-1E1C-490A-9BE9-8260DDB41C5F}" srcOrd="15" destOrd="0" presId="urn:microsoft.com/office/officeart/2005/8/layout/hProcess11"/>
    <dgm:cxn modelId="{68B24D27-6435-4CC2-AD0E-EA952777179B}" type="presParOf" srcId="{6F4F296B-2C81-43E8-8625-60D2B6BBACF0}" destId="{7770C12A-BF2D-40CE-9430-2A44FEDE3902}" srcOrd="16" destOrd="0" presId="urn:microsoft.com/office/officeart/2005/8/layout/hProcess11"/>
    <dgm:cxn modelId="{8EE261A3-C6DD-4BF6-9E45-6BD7EEF9A71A}" type="presParOf" srcId="{7770C12A-BF2D-40CE-9430-2A44FEDE3902}" destId="{7A5B9E17-1962-4DD9-8AE5-C5995197A06B}" srcOrd="0" destOrd="0" presId="urn:microsoft.com/office/officeart/2005/8/layout/hProcess11"/>
    <dgm:cxn modelId="{E74D5473-95BC-433E-AB37-DED489F58F3A}" type="presParOf" srcId="{7770C12A-BF2D-40CE-9430-2A44FEDE3902}" destId="{7E3776C4-46C4-466D-9681-D605E70D5C4E}" srcOrd="1" destOrd="0" presId="urn:microsoft.com/office/officeart/2005/8/layout/hProcess11"/>
    <dgm:cxn modelId="{3DAC6EDD-8FEB-40E3-B3E2-5F253B6CBDE9}" type="presParOf" srcId="{7770C12A-BF2D-40CE-9430-2A44FEDE3902}" destId="{1D3A9BBF-6C18-45A7-8145-FFA9CDD4801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AC080-AD76-4E00-AFED-920C25404F0F}">
      <dsp:nvSpPr>
        <dsp:cNvPr id="0" name=""/>
        <dsp:cNvSpPr/>
      </dsp:nvSpPr>
      <dsp:spPr>
        <a:xfrm>
          <a:off x="0" y="1545791"/>
          <a:ext cx="12072664" cy="2061055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BAB879-32E6-461F-81BE-D6FEB9DDA9A3}">
      <dsp:nvSpPr>
        <dsp:cNvPr id="0" name=""/>
        <dsp:cNvSpPr/>
      </dsp:nvSpPr>
      <dsp:spPr>
        <a:xfrm>
          <a:off x="3050" y="0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İnfuzion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terapiya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50" y="0"/>
        <a:ext cx="1155244" cy="2061055"/>
      </dsp:txXfrm>
    </dsp:sp>
    <dsp:sp modelId="{4F3A9356-DD11-4A21-8143-86333D0A88DE}">
      <dsp:nvSpPr>
        <dsp:cNvPr id="0" name=""/>
        <dsp:cNvSpPr/>
      </dsp:nvSpPr>
      <dsp:spPr>
        <a:xfrm>
          <a:off x="323040" y="2318687"/>
          <a:ext cx="515263" cy="51526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A01788-799A-45ED-87CD-4AD368664964}">
      <dsp:nvSpPr>
        <dsp:cNvPr id="0" name=""/>
        <dsp:cNvSpPr/>
      </dsp:nvSpPr>
      <dsp:spPr>
        <a:xfrm>
          <a:off x="1216057" y="3091582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Ağrıkəsicilər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sp:txBody>
      <dsp:txXfrm>
        <a:off x="1216057" y="3091582"/>
        <a:ext cx="1155244" cy="2061055"/>
      </dsp:txXfrm>
    </dsp:sp>
    <dsp:sp modelId="{1D465592-246F-4CBA-826C-73E9B83E0858}">
      <dsp:nvSpPr>
        <dsp:cNvPr id="0" name=""/>
        <dsp:cNvSpPr/>
      </dsp:nvSpPr>
      <dsp:spPr>
        <a:xfrm>
          <a:off x="1536047" y="2318687"/>
          <a:ext cx="515263" cy="51526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705015-2A62-4A73-A455-5BE87EF9A40E}">
      <dsp:nvSpPr>
        <dsp:cNvPr id="0" name=""/>
        <dsp:cNvSpPr/>
      </dsp:nvSpPr>
      <dsp:spPr>
        <a:xfrm>
          <a:off x="2429063" y="0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Antisekretor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29063" y="0"/>
        <a:ext cx="1155244" cy="2061055"/>
      </dsp:txXfrm>
    </dsp:sp>
    <dsp:sp modelId="{7A755538-989E-4458-AAE1-4701CCF3055C}">
      <dsp:nvSpPr>
        <dsp:cNvPr id="0" name=""/>
        <dsp:cNvSpPr/>
      </dsp:nvSpPr>
      <dsp:spPr>
        <a:xfrm>
          <a:off x="2749053" y="2318687"/>
          <a:ext cx="515263" cy="51526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BD427E-06EA-4032-BE9A-AE446D75BDF2}">
      <dsp:nvSpPr>
        <dsp:cNvPr id="0" name=""/>
        <dsp:cNvSpPr/>
      </dsp:nvSpPr>
      <dsp:spPr>
        <a:xfrm>
          <a:off x="3642070" y="3091582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Digər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intensiv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tədbirlər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42070" y="3091582"/>
        <a:ext cx="1155244" cy="2061055"/>
      </dsp:txXfrm>
    </dsp:sp>
    <dsp:sp modelId="{D3EF33CC-FEAF-4354-8E07-288EBF23C7BF}">
      <dsp:nvSpPr>
        <dsp:cNvPr id="0" name=""/>
        <dsp:cNvSpPr/>
      </dsp:nvSpPr>
      <dsp:spPr>
        <a:xfrm>
          <a:off x="3962060" y="2318687"/>
          <a:ext cx="515263" cy="51526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A6E1DB-56E3-4AB3-A3D4-1781858EF0FC}">
      <dsp:nvSpPr>
        <dsp:cNvPr id="0" name=""/>
        <dsp:cNvSpPr/>
      </dsp:nvSpPr>
      <dsp:spPr>
        <a:xfrm>
          <a:off x="4855076" y="0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Nazoqastr</a:t>
          </a:r>
          <a:r>
            <a:rPr lang="az-Latn-AZ" sz="1800" kern="1200" dirty="0">
              <a:latin typeface="Arial" panose="020B0604020202020204" pitchFamily="34" charset="0"/>
              <a:cs typeface="Arial" panose="020B0604020202020204" pitchFamily="34" charset="0"/>
            </a:rPr>
            <a:t>al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zond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55076" y="0"/>
        <a:ext cx="1155244" cy="2061055"/>
      </dsp:txXfrm>
    </dsp:sp>
    <dsp:sp modelId="{6B969A2A-1EF5-4AB5-9657-810E099FC9C9}">
      <dsp:nvSpPr>
        <dsp:cNvPr id="0" name=""/>
        <dsp:cNvSpPr/>
      </dsp:nvSpPr>
      <dsp:spPr>
        <a:xfrm>
          <a:off x="5175066" y="2318687"/>
          <a:ext cx="515263" cy="51526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00BC49-AD0B-4B94-86E1-C0B5CC77CE48}">
      <dsp:nvSpPr>
        <dsp:cNvPr id="0" name=""/>
        <dsp:cNvSpPr/>
      </dsp:nvSpPr>
      <dsp:spPr>
        <a:xfrm>
          <a:off x="6068083" y="3091582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Qidalandırma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68083" y="3091582"/>
        <a:ext cx="1155244" cy="2061055"/>
      </dsp:txXfrm>
    </dsp:sp>
    <dsp:sp modelId="{1EE6B2C3-E367-4861-878D-B5B229BC60E1}">
      <dsp:nvSpPr>
        <dsp:cNvPr id="0" name=""/>
        <dsp:cNvSpPr/>
      </dsp:nvSpPr>
      <dsp:spPr>
        <a:xfrm>
          <a:off x="6388073" y="2318687"/>
          <a:ext cx="515263" cy="51526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111E33-F3EC-4EB1-BACB-3800C9962833}">
      <dsp:nvSpPr>
        <dsp:cNvPr id="0" name=""/>
        <dsp:cNvSpPr/>
      </dsp:nvSpPr>
      <dsp:spPr>
        <a:xfrm>
          <a:off x="7281089" y="0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Antibiotiklər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81089" y="0"/>
        <a:ext cx="1155244" cy="2061055"/>
      </dsp:txXfrm>
    </dsp:sp>
    <dsp:sp modelId="{9A948393-6327-4612-9B54-1595FAAE030D}">
      <dsp:nvSpPr>
        <dsp:cNvPr id="0" name=""/>
        <dsp:cNvSpPr/>
      </dsp:nvSpPr>
      <dsp:spPr>
        <a:xfrm>
          <a:off x="7601079" y="2318687"/>
          <a:ext cx="515263" cy="51526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D17D7-5F76-4D34-AEAE-95CD11851E3F}">
      <dsp:nvSpPr>
        <dsp:cNvPr id="0" name=""/>
        <dsp:cNvSpPr/>
      </dsp:nvSpPr>
      <dsp:spPr>
        <a:xfrm>
          <a:off x="8494096" y="3091582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t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Endoskopik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sfinkterotomiya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və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ya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T-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494096" y="3091582"/>
        <a:ext cx="1155244" cy="2061055"/>
      </dsp:txXfrm>
    </dsp:sp>
    <dsp:sp modelId="{C8101550-EF70-4680-9F84-36647D64CEBB}">
      <dsp:nvSpPr>
        <dsp:cNvPr id="0" name=""/>
        <dsp:cNvSpPr/>
      </dsp:nvSpPr>
      <dsp:spPr>
        <a:xfrm>
          <a:off x="8814086" y="2318687"/>
          <a:ext cx="515263" cy="51526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A5B9E17-1962-4DD9-8AE5-C5995197A06B}">
      <dsp:nvSpPr>
        <dsp:cNvPr id="0" name=""/>
        <dsp:cNvSpPr/>
      </dsp:nvSpPr>
      <dsp:spPr>
        <a:xfrm>
          <a:off x="9707102" y="0"/>
          <a:ext cx="1155244" cy="2061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b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Perkutan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drenaj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800" kern="1200" dirty="0" err="1">
              <a:latin typeface="Arial" panose="020B0604020202020204" pitchFamily="34" charset="0"/>
              <a:cs typeface="Arial" panose="020B0604020202020204" pitchFamily="34" charset="0"/>
            </a:rPr>
            <a:t>əməliyyatları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07102" y="0"/>
        <a:ext cx="1155244" cy="2061055"/>
      </dsp:txXfrm>
    </dsp:sp>
    <dsp:sp modelId="{7E3776C4-46C4-466D-9681-D605E70D5C4E}">
      <dsp:nvSpPr>
        <dsp:cNvPr id="0" name=""/>
        <dsp:cNvSpPr/>
      </dsp:nvSpPr>
      <dsp:spPr>
        <a:xfrm>
          <a:off x="10027092" y="2318687"/>
          <a:ext cx="515263" cy="51526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611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710494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662952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60261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987824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2541421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209021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90067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02242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113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70311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02235506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1928498"/>
      </p:ext>
    </p:extLst>
  </p:cSld>
  <p:clrMapOvr>
    <a:masterClrMapping/>
  </p:clrMapOvr>
  <p:hf sldNum="0"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>
          <a:xfrm>
            <a:off x="8534401" y="6356351"/>
            <a:ext cx="3052233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>
          <a:xfrm>
            <a:off x="3904445" y="6542708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>
          <a:xfrm>
            <a:off x="817033" y="6356351"/>
            <a:ext cx="2641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65F9840-1383-4EDB-956A-76BAB09F168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88765068"/>
      </p:ext>
    </p:extLst>
  </p:cSld>
  <p:clrMapOvr>
    <a:masterClrMapping/>
  </p:clrMapOvr>
  <p:transition spd="med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T.İ.Ömərov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əskin </a:t>
            </a:r>
          </a:p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pankreatit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2994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altLang="en-US" sz="8000" dirty="0"/>
              <a:t>Kəskin Pankreatit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dirty="0"/>
              <a:t>T.ü.f.d </a:t>
            </a:r>
            <a:r>
              <a:rPr lang="az-Latn-AZ" altLang="en-US" sz="2400" b="1" dirty="0"/>
              <a:t>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Tərifi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Kəskin pankreatit (KP) mədəaltı vəzin öz enzimlərinin vəzdaxili aktivləşməsi nəticəsində vəzidə və ətraf toxumalarda baş verən enzimatik   destruksiyadır, orqanizmdə SİRS, sepsis  </a:t>
            </a:r>
            <a:r>
              <a:rPr lang="az-Latn-AZ" altLang="en-US">
                <a:solidFill>
                  <a:schemeClr val="accent1">
                    <a:lumMod val="75000"/>
                  </a:schemeClr>
                </a:solidFill>
              </a:rPr>
              <a:t>və  digər 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ağırlaşmalar törədə bilir.</a:t>
            </a:r>
            <a:endParaRPr lang="tr-TR" altLang="en-US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154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az-Latn-AZ" i="1" dirty="0"/>
              <a:t>      </a:t>
            </a:r>
            <a:r>
              <a:rPr lang="az-Latn-AZ" dirty="0"/>
              <a:t>Rastgəlmə tezliyi </a:t>
            </a:r>
            <a:endParaRPr lang="tr-TR" b="1" dirty="0">
              <a:cs typeface="Segoe UI Semibold" panose="020B07020402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z-Latn-AZ" dirty="0"/>
              <a:t>Q</a:t>
            </a:r>
            <a:r>
              <a:rPr lang="en-US" dirty="0" err="1"/>
              <a:t>ar</a:t>
            </a:r>
            <a:r>
              <a:rPr lang="az-Latn-AZ" dirty="0"/>
              <a:t>ı</a:t>
            </a:r>
            <a:r>
              <a:rPr lang="en-US" dirty="0" err="1"/>
              <a:t>nın</a:t>
            </a:r>
            <a:r>
              <a:rPr lang="en-US" dirty="0"/>
              <a:t> </a:t>
            </a:r>
            <a:r>
              <a:rPr lang="en-US" dirty="0" err="1"/>
              <a:t>kəskin</a:t>
            </a:r>
            <a:r>
              <a:rPr lang="en-US" dirty="0"/>
              <a:t> </a:t>
            </a:r>
            <a:r>
              <a:rPr lang="en-US" dirty="0" err="1"/>
              <a:t>cərrahi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dirty="0" err="1"/>
              <a:t>pankreatitin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gəlmə</a:t>
            </a:r>
            <a:r>
              <a:rPr lang="en-US" dirty="0"/>
              <a:t> </a:t>
            </a:r>
            <a:r>
              <a:rPr lang="en-US" dirty="0" err="1"/>
              <a:t>tezliyi</a:t>
            </a:r>
            <a:r>
              <a:rPr lang="en-US" dirty="0"/>
              <a:t> 5-15%</a:t>
            </a:r>
            <a:r>
              <a:rPr lang="az-Latn-AZ" dirty="0"/>
              <a:t> </a:t>
            </a:r>
            <a:r>
              <a:rPr lang="en-US" dirty="0" err="1"/>
              <a:t>təşkil</a:t>
            </a:r>
            <a:r>
              <a:rPr lang="az-Latn-AZ" dirty="0"/>
              <a:t> </a:t>
            </a:r>
            <a:r>
              <a:rPr lang="en-US" dirty="0" err="1"/>
              <a:t>edir</a:t>
            </a:r>
            <a:r>
              <a:rPr lang="en-US" dirty="0"/>
              <a:t>. </a:t>
            </a:r>
            <a:r>
              <a:rPr lang="en-US" dirty="0" err="1"/>
              <a:t>Ən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30-60 </a:t>
            </a:r>
            <a:r>
              <a:rPr lang="en-US" dirty="0" err="1"/>
              <a:t>yaş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, </a:t>
            </a:r>
            <a:r>
              <a:rPr lang="en-US" dirty="0" err="1"/>
              <a:t>kişilərdə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alkoqol</a:t>
            </a:r>
            <a:r>
              <a:rPr lang="en-US" dirty="0"/>
              <a:t> </a:t>
            </a:r>
            <a:r>
              <a:rPr lang="en-US" dirty="0" err="1"/>
              <a:t>mənşəli</a:t>
            </a:r>
            <a:r>
              <a:rPr lang="en-US" dirty="0"/>
              <a:t>, </a:t>
            </a:r>
            <a:r>
              <a:rPr lang="en-US" dirty="0" err="1"/>
              <a:t>qadınlarda</a:t>
            </a:r>
            <a:r>
              <a:rPr lang="az-Latn-AZ" dirty="0"/>
              <a:t> </a:t>
            </a:r>
            <a:r>
              <a:rPr lang="en-US" dirty="0" err="1"/>
              <a:t>isə</a:t>
            </a:r>
            <a:r>
              <a:rPr lang="en-US" dirty="0"/>
              <a:t>,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az-Latn-AZ" dirty="0"/>
              <a:t>ç</a:t>
            </a:r>
            <a:r>
              <a:rPr lang="en-US" dirty="0"/>
              <a:t>ox </a:t>
            </a:r>
            <a:r>
              <a:rPr lang="en-US" dirty="0" err="1"/>
              <a:t>biliar</a:t>
            </a:r>
            <a:r>
              <a:rPr lang="en-US" dirty="0"/>
              <a:t> </a:t>
            </a:r>
            <a:r>
              <a:rPr lang="en-US" dirty="0" err="1"/>
              <a:t>mənşəli</a:t>
            </a:r>
            <a:r>
              <a:rPr lang="en-US" dirty="0"/>
              <a:t> </a:t>
            </a:r>
            <a:r>
              <a:rPr lang="en-US" dirty="0" err="1"/>
              <a:t>pankreatitlərə</a:t>
            </a:r>
            <a:r>
              <a:rPr lang="en-US" dirty="0"/>
              <a:t> </a:t>
            </a:r>
            <a:r>
              <a:rPr lang="en-US" dirty="0" err="1"/>
              <a:t>təsadüf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08510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4000" dirty="0"/>
              <a:t>Təsnifatı</a:t>
            </a:r>
            <a:endParaRPr lang="tr-TR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4"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Səbəbinə</a:t>
            </a:r>
            <a:r>
              <a:rPr lang="en-US" sz="20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görə</a:t>
            </a:r>
            <a:endParaRPr lang="az-Latn-AZ" sz="20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Duktogen</a:t>
            </a:r>
            <a:endParaRPr lang="az-Latn-AZ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6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Qeyri-duktogen</a:t>
            </a:r>
            <a:endParaRPr lang="en-US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az-Latn-AZ" sz="16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4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Gedişinə</a:t>
            </a:r>
            <a:r>
              <a:rPr lang="en-US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görə</a:t>
            </a:r>
            <a:r>
              <a:rPr lang="en-US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endParaRPr lang="az-Latn-AZ" sz="24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Yüngül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gedişli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ödematoz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Orta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destruktiv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Ağır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gedişli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orqan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yetməzlikləri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18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Patomorfologiyasına</a:t>
            </a:r>
            <a:r>
              <a:rPr lang="en-US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görə</a:t>
            </a:r>
            <a:r>
              <a:rPr lang="en-US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endParaRPr lang="az-Latn-AZ" sz="18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Ödematoz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(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mikronekrozlar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Destruktiv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»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Yağ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nekrozu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»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Hemorragik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nekroz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18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Ağırlıq</a:t>
            </a:r>
            <a:r>
              <a:rPr lang="en-US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dərəcələrinə</a:t>
            </a:r>
            <a:r>
              <a:rPr lang="en-US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görə</a:t>
            </a:r>
            <a:r>
              <a:rPr lang="en-US" sz="18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endParaRPr lang="az-Latn-AZ" sz="18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marL="342900" indent="-342900"/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      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Ranson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342900" indent="-342900"/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	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İmre-Glasqo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342900" indent="-342900"/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	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APACHE</a:t>
            </a:r>
          </a:p>
          <a:p>
            <a:pPr marL="342900" indent="-342900"/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	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Sadə</a:t>
            </a:r>
            <a:r>
              <a:rPr lang="en-US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klinik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r>
              <a:rPr lang="en-US" sz="1800" b="1" dirty="0" err="1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Digər</a:t>
            </a:r>
            <a:r>
              <a:rPr lang="az-Latn-AZ" sz="1800" b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endParaRPr lang="en-US" sz="1800" b="1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003481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4000" b="1" dirty="0">
                <a:cs typeface="Times New Roman" pitchFamily="18" charset="0"/>
              </a:rPr>
              <a:t>Etiologiya</a:t>
            </a:r>
            <a:endParaRPr lang="tr-TR" sz="4000" b="1" dirty="0">
              <a:cs typeface="Times New Roman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63352" y="1402562"/>
            <a:ext cx="11089232" cy="54554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80000"/>
              </a:lnSpc>
              <a:buNone/>
            </a:pPr>
            <a:r>
              <a:rPr lang="az-Latn-AZ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DUKTOGEN səbəblər</a:t>
            </a:r>
            <a:endParaRPr lang="az-Latn-AZ" alt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az-Latn-AZ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Öd yolları xəstəlikləri (40%)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Şiş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Pankreas daşları (alkoqol)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Ampulyar stenoz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Askaridlər, qurdlar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Duktal anastomozlar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Duodenal obstruksiya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Axacaq zədələnməsi</a:t>
            </a:r>
            <a:endParaRPr lang="tr-TR" altLang="en-US" sz="2000" i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701" y="1556793"/>
            <a:ext cx="4223792" cy="4142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556792"/>
            <a:ext cx="2629949" cy="41424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0243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az-Latn-AZ" sz="3600" b="1" dirty="0">
                <a:cs typeface="Times New Roman" pitchFamily="18" charset="0"/>
              </a:rPr>
              <a:t>Etiologiya</a:t>
            </a:r>
            <a:endParaRPr lang="tr-T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836712"/>
            <a:ext cx="10515600" cy="5340251"/>
          </a:xfrm>
        </p:spPr>
        <p:txBody>
          <a:bodyPr numCol="2">
            <a:normAutofit fontScale="25000" lnSpcReduction="20000"/>
          </a:bodyPr>
          <a:lstStyle/>
          <a:p>
            <a:pPr marL="0" indent="0">
              <a:buNone/>
            </a:pPr>
            <a:r>
              <a:rPr lang="az-Latn-AZ" altLang="en-US" sz="3100" dirty="0"/>
              <a:t>               </a:t>
            </a:r>
            <a:endParaRPr lang="en-US" altLang="en-US" sz="3100" dirty="0"/>
          </a:p>
          <a:p>
            <a:pPr marL="0" indent="0">
              <a:buNone/>
            </a:pPr>
            <a:r>
              <a:rPr lang="az-Latn-AZ" altLang="en-US" sz="9800" b="1" dirty="0">
                <a:solidFill>
                  <a:schemeClr val="accent1">
                    <a:lumMod val="75000"/>
                  </a:schemeClr>
                </a:solidFill>
              </a:rPr>
              <a:t>Qeyri-Duktogen səbəblər</a:t>
            </a:r>
            <a:endParaRPr lang="en-US" sz="98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eaLnBrk="1" hangingPunct="1">
              <a:buNone/>
            </a:pPr>
            <a:r>
              <a:rPr lang="az-Latn-AZ" alt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</a:t>
            </a:r>
            <a:endParaRPr lang="az-Latn-AZ" altLang="en-US" sz="9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Hiperlipidemiya</a:t>
            </a: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Hiperkalsemiya</a:t>
            </a: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Dərmanlar</a:t>
            </a: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Alkoqol</a:t>
            </a:r>
            <a:r>
              <a:rPr lang="az-Latn-AZ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– 35-40%</a:t>
            </a:r>
            <a:endParaRPr lang="tr-TR" altLang="en-US" sz="8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Travma</a:t>
            </a:r>
            <a:r>
              <a:rPr lang="az-Latn-AZ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(extermal, operativ, retroqrad)</a:t>
            </a:r>
          </a:p>
          <a:p>
            <a:pPr eaLnBrk="1" hangingPunct="1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İşemiya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Hipotenziya</a:t>
            </a:r>
            <a:endParaRPr lang="az-Latn-AZ" altLang="en-US" sz="80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Kardiopulmonar əməliyyat</a:t>
            </a: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Tromboemboleya</a:t>
            </a: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Vaskulit</a:t>
            </a: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Virus infeksiyası</a:t>
            </a: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İdiopatik</a:t>
            </a:r>
          </a:p>
          <a:p>
            <a:pPr marL="285750" indent="-285750">
              <a:lnSpc>
                <a:spcPct val="150000"/>
              </a:lnSpc>
            </a:pPr>
            <a:r>
              <a:rPr lang="tr-TR" altLang="en-US" sz="80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Digər</a:t>
            </a:r>
          </a:p>
          <a:p>
            <a:pPr eaLnBrk="1" hangingPunct="1">
              <a:lnSpc>
                <a:spcPct val="150000"/>
              </a:lnSpc>
            </a:pPr>
            <a:endParaRPr lang="tr-TR" altLang="en-US" sz="112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2642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Patogenez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 fontScale="85000" lnSpcReduction="10000"/>
          </a:bodyPr>
          <a:lstStyle/>
          <a:p>
            <a:pPr marL="285750" indent="-285750"/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Etioloji amillər birbaşa və ya dolayı yollarla (duktal hipertenziya, travma, toksik,</a:t>
            </a: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işemiya, intrasellular transportunun pozulması) ilk olaraq asinar hüceyrələrdə</a:t>
            </a: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zədələnmə törədirlər</a:t>
            </a:r>
          </a:p>
          <a:p>
            <a:pPr marL="285750" indent="-285750"/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Asinar hüceyrələrin zədələnməsi lizosomalardakı aktiv enzimlərin </a:t>
            </a: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xaricə  </a:t>
            </a:r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çıxmasına və zimogen qranullardakı qeyri-aktiv fermentlərin aktivləşməsinə şərait</a:t>
            </a: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yaradır (tripsin, ximotripsin, elastaza, kollagenaza, karboksipeptidaza, fosfolipaza və</a:t>
            </a:r>
            <a:r>
              <a:rPr lang="az-Latn-AZ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 </a:t>
            </a:r>
            <a:r>
              <a:rPr lang="tr-TR" altLang="en-US" i="1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s).</a:t>
            </a:r>
          </a:p>
          <a:p>
            <a:endParaRPr lang="en-US" dirty="0"/>
          </a:p>
        </p:txBody>
      </p:sp>
      <p:pic>
        <p:nvPicPr>
          <p:cNvPr id="11" name="Picture 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112" y="1412776"/>
            <a:ext cx="4248472" cy="440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2876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158477" y="-46664"/>
            <a:ext cx="5508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4735838" y="2148979"/>
            <a:ext cx="2256704" cy="41592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en-US" b="1">
                <a:latin typeface="ArialMKX" pitchFamily="34" charset="0"/>
              </a:rPr>
              <a:t>Asinar </a:t>
            </a:r>
            <a:r>
              <a:rPr lang="tr-TR" altLang="en-US" b="1">
                <a:latin typeface="ArialMKX" pitchFamily="34" charset="0"/>
              </a:rPr>
              <a:t>z</a:t>
            </a:r>
            <a:r>
              <a:rPr lang="az-Latn-AZ" altLang="en-US" b="1">
                <a:latin typeface="ArialMKX" pitchFamily="34" charset="0"/>
              </a:rPr>
              <a:t>ə</a:t>
            </a:r>
            <a:r>
              <a:rPr lang="tr-TR" altLang="en-US" b="1">
                <a:latin typeface="ArialMKX" pitchFamily="34" charset="0"/>
              </a:rPr>
              <a:t>dələnmə</a:t>
            </a:r>
            <a:endParaRPr lang="en-US" altLang="en-US" b="1">
              <a:latin typeface="ArialMKX" pitchFamily="34" charset="0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8760296" y="1268760"/>
            <a:ext cx="363966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600" b="1" dirty="0" err="1"/>
              <a:t>İntrasellular</a:t>
            </a:r>
            <a:r>
              <a:rPr lang="en-US" altLang="en-US" sz="1600" b="1" dirty="0"/>
              <a:t> transport</a:t>
            </a:r>
          </a:p>
          <a:p>
            <a:pPr algn="ctr"/>
            <a:r>
              <a:rPr lang="en-US" altLang="en-US" sz="1600" b="1" dirty="0" err="1"/>
              <a:t>pozulması</a:t>
            </a:r>
            <a:endParaRPr lang="en-US" altLang="en-US" sz="1600" b="1" dirty="0"/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3633804" y="2868056"/>
            <a:ext cx="4460773" cy="415925"/>
          </a:xfrm>
          <a:prstGeom prst="roundRect">
            <a:avLst>
              <a:gd name="adj" fmla="val 16667"/>
            </a:avLst>
          </a:prstGeom>
          <a:noFill/>
          <a:ln w="19050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altLang="en-US" b="1" dirty="0" err="1"/>
              <a:t>Lizosomal</a:t>
            </a:r>
            <a:r>
              <a:rPr lang="en-US" altLang="en-US" b="1" dirty="0"/>
              <a:t> </a:t>
            </a:r>
            <a:r>
              <a:rPr lang="en-US" altLang="en-US" b="1" dirty="0" err="1"/>
              <a:t>enziml</a:t>
            </a:r>
            <a:r>
              <a:rPr lang="tr-TR" altLang="en-US" b="1" dirty="0">
                <a:latin typeface="ArialMKX" pitchFamily="34" charset="0"/>
              </a:rPr>
              <a:t>ə</a:t>
            </a:r>
            <a:r>
              <a:rPr lang="en-US" altLang="en-US" b="1" dirty="0" err="1"/>
              <a:t>rin</a:t>
            </a:r>
            <a:r>
              <a:rPr lang="en-US" altLang="en-US" b="1" dirty="0"/>
              <a:t> </a:t>
            </a:r>
            <a:r>
              <a:rPr lang="az-Latn-AZ" altLang="en-US" b="1" dirty="0"/>
              <a:t>bayıra çıxması</a:t>
            </a:r>
            <a:endParaRPr lang="en-US" altLang="en-US" b="1" dirty="0"/>
          </a:p>
        </p:txBody>
      </p:sp>
      <p:sp>
        <p:nvSpPr>
          <p:cNvPr id="14" name="AutoShape 8"/>
          <p:cNvSpPr>
            <a:spLocks noChangeArrowheads="1"/>
          </p:cNvSpPr>
          <p:nvPr/>
        </p:nvSpPr>
        <p:spPr bwMode="auto">
          <a:xfrm>
            <a:off x="3339380" y="3670537"/>
            <a:ext cx="5049621" cy="685800"/>
          </a:xfrm>
          <a:prstGeom prst="roundRect">
            <a:avLst>
              <a:gd name="adj" fmla="val 16667"/>
            </a:avLst>
          </a:prstGeom>
          <a:noFill/>
          <a:ln w="19050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tr-TR" altLang="en-US" b="1" dirty="0"/>
              <a:t>MAV</a:t>
            </a:r>
            <a:r>
              <a:rPr lang="en-US" altLang="en-US" b="1" dirty="0"/>
              <a:t> </a:t>
            </a:r>
            <a:r>
              <a:rPr lang="en-US" altLang="en-US" b="1" dirty="0" err="1"/>
              <a:t>ekzokrin</a:t>
            </a:r>
            <a:r>
              <a:rPr lang="en-US" altLang="en-US" b="1" dirty="0"/>
              <a:t> </a:t>
            </a:r>
            <a:r>
              <a:rPr lang="en-US" altLang="en-US" b="1" dirty="0" err="1"/>
              <a:t>enziml</a:t>
            </a:r>
            <a:r>
              <a:rPr lang="tr-TR" altLang="en-US" b="1" dirty="0">
                <a:latin typeface="ArialMKX" pitchFamily="34" charset="0"/>
              </a:rPr>
              <a:t>ə</a:t>
            </a:r>
            <a:r>
              <a:rPr lang="en-US" altLang="en-US" b="1" dirty="0" err="1"/>
              <a:t>rin</a:t>
            </a:r>
            <a:r>
              <a:rPr lang="tr-TR" altLang="en-US" b="1" dirty="0"/>
              <a:t>in</a:t>
            </a:r>
            <a:r>
              <a:rPr lang="en-US" altLang="en-US" b="1" dirty="0"/>
              <a:t> </a:t>
            </a:r>
            <a:r>
              <a:rPr lang="en-US" altLang="en-US" b="1" dirty="0" err="1"/>
              <a:t>aktivl</a:t>
            </a:r>
            <a:r>
              <a:rPr lang="tr-TR" altLang="en-US" b="1" dirty="0">
                <a:latin typeface="ArialMKX" pitchFamily="34" charset="0"/>
              </a:rPr>
              <a:t>ə</a:t>
            </a:r>
            <a:r>
              <a:rPr lang="en-US" altLang="en-US" b="1" dirty="0" err="1"/>
              <a:t>şm</a:t>
            </a:r>
            <a:r>
              <a:rPr lang="tr-TR" altLang="en-US" b="1" dirty="0">
                <a:latin typeface="ArialMKX" pitchFamily="34" charset="0"/>
              </a:rPr>
              <a:t>ə</a:t>
            </a:r>
            <a:r>
              <a:rPr lang="en-US" altLang="en-US" b="1" dirty="0" err="1"/>
              <a:t>si</a:t>
            </a:r>
            <a:endParaRPr lang="az-Latn-AZ" altLang="en-US" b="1" dirty="0"/>
          </a:p>
          <a:p>
            <a:pPr algn="ctr"/>
            <a:r>
              <a:rPr lang="az-Latn-AZ" altLang="en-US" sz="1600" b="1" dirty="0">
                <a:sym typeface="Symbol" pitchFamily="18" charset="2"/>
              </a:rPr>
              <a:t>(t</a:t>
            </a:r>
            <a:r>
              <a:rPr lang="en-US" altLang="en-US" sz="1600" b="1" dirty="0" err="1">
                <a:sym typeface="Symbol" pitchFamily="18" charset="2"/>
              </a:rPr>
              <a:t>ripsin</a:t>
            </a:r>
            <a:r>
              <a:rPr lang="tr-TR" altLang="en-US" sz="1600" b="1" dirty="0">
                <a:sym typeface="Symbol" pitchFamily="18" charset="2"/>
              </a:rPr>
              <a:t>,</a:t>
            </a:r>
            <a:r>
              <a:rPr lang="az-Latn-AZ" altLang="en-US" sz="1600" b="1" dirty="0">
                <a:sym typeface="Symbol" pitchFamily="18" charset="2"/>
              </a:rPr>
              <a:t> e</a:t>
            </a:r>
            <a:r>
              <a:rPr lang="en-US" altLang="en-US" sz="1600" b="1" dirty="0" err="1">
                <a:solidFill>
                  <a:schemeClr val="tx2"/>
                </a:solidFill>
                <a:sym typeface="Symbol" pitchFamily="18" charset="2"/>
              </a:rPr>
              <a:t>lastaza</a:t>
            </a:r>
            <a:r>
              <a:rPr lang="az-Latn-AZ" altLang="en-US" sz="1600" b="1" dirty="0">
                <a:solidFill>
                  <a:schemeClr val="tx2"/>
                </a:solidFill>
                <a:sym typeface="Symbol" pitchFamily="18" charset="2"/>
              </a:rPr>
              <a:t>, k</a:t>
            </a:r>
            <a:r>
              <a:rPr lang="tr-TR" altLang="en-US" sz="1600" b="1" dirty="0">
                <a:solidFill>
                  <a:schemeClr val="tx2"/>
                </a:solidFill>
                <a:sym typeface="Symbol" pitchFamily="18" charset="2"/>
              </a:rPr>
              <a:t>ollagenaza</a:t>
            </a:r>
            <a:r>
              <a:rPr lang="az-Latn-AZ" altLang="en-US" sz="1600" b="1" dirty="0">
                <a:solidFill>
                  <a:schemeClr val="tx2"/>
                </a:solidFill>
                <a:sym typeface="Symbol" pitchFamily="18" charset="2"/>
              </a:rPr>
              <a:t>, </a:t>
            </a:r>
            <a:r>
              <a:rPr lang="az-Latn-AZ" altLang="en-US" sz="1600" b="1" dirty="0">
                <a:sym typeface="Symbol" pitchFamily="18" charset="2"/>
              </a:rPr>
              <a:t>f</a:t>
            </a:r>
            <a:r>
              <a:rPr lang="tr-TR" altLang="en-US" sz="1600" b="1" dirty="0">
                <a:sym typeface="Symbol" pitchFamily="18" charset="2"/>
              </a:rPr>
              <a:t>osfol</a:t>
            </a:r>
            <a:r>
              <a:rPr lang="en-US" altLang="en-US" sz="1600" b="1" dirty="0" err="1">
                <a:sym typeface="Symbol" pitchFamily="18" charset="2"/>
              </a:rPr>
              <a:t>ipaza</a:t>
            </a:r>
            <a:r>
              <a:rPr lang="az-Latn-AZ" altLang="en-US" sz="1600" b="1" dirty="0">
                <a:sym typeface="Symbol" pitchFamily="18" charset="2"/>
              </a:rPr>
              <a:t> və s.)</a:t>
            </a:r>
            <a:endParaRPr lang="en-US" altLang="en-US" sz="1600" b="1" dirty="0">
              <a:sym typeface="Symbol" pitchFamily="18" charset="2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6899788" y="4544454"/>
            <a:ext cx="1585614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800" b="1" dirty="0" err="1"/>
              <a:t>Bioloji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aktiv</a:t>
            </a:r>
            <a:r>
              <a:rPr lang="en-US" altLang="en-US" sz="1800" b="1" dirty="0"/>
              <a:t> </a:t>
            </a:r>
          </a:p>
          <a:p>
            <a:pPr algn="ctr"/>
            <a:r>
              <a:rPr lang="tr-TR" altLang="en-US" sz="1800" b="1" dirty="0"/>
              <a:t>m</a:t>
            </a:r>
            <a:r>
              <a:rPr lang="en-US" altLang="en-US" sz="1800" b="1" dirty="0"/>
              <a:t>add</a:t>
            </a:r>
            <a:r>
              <a:rPr lang="tr-TR" altLang="en-US" sz="1800" b="1" dirty="0">
                <a:latin typeface="ArialMKX" pitchFamily="34" charset="0"/>
              </a:rPr>
              <a:t>ələr</a:t>
            </a:r>
            <a:endParaRPr lang="en-US" altLang="en-US" sz="1800" b="1" dirty="0">
              <a:latin typeface="ArialMKX" pitchFamily="34" charset="0"/>
            </a:endParaRPr>
          </a:p>
        </p:txBody>
      </p:sp>
      <p:sp>
        <p:nvSpPr>
          <p:cNvPr id="16" name="Text Box 16"/>
          <p:cNvSpPr txBox="1">
            <a:spLocks noChangeArrowheads="1"/>
          </p:cNvSpPr>
          <p:nvPr/>
        </p:nvSpPr>
        <p:spPr bwMode="auto">
          <a:xfrm>
            <a:off x="9143017" y="5092928"/>
            <a:ext cx="1396458" cy="101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az-Latn-AZ" altLang="en-US" sz="1800" b="1" dirty="0"/>
              <a:t>SİRS</a:t>
            </a:r>
            <a:endParaRPr lang="en-US" altLang="en-US" sz="1800" b="1" dirty="0"/>
          </a:p>
          <a:p>
            <a:pPr algn="ctr"/>
            <a:r>
              <a:rPr lang="en-US" altLang="en-US" sz="1400" b="1" dirty="0" err="1"/>
              <a:t>Hipovolemiya</a:t>
            </a:r>
            <a:endParaRPr lang="en-US" altLang="en-US" sz="1400" b="1" dirty="0"/>
          </a:p>
          <a:p>
            <a:pPr algn="ctr"/>
            <a:r>
              <a:rPr lang="en-US" altLang="en-US" sz="1400" b="1" dirty="0" err="1"/>
              <a:t>Hipotenziya</a:t>
            </a:r>
            <a:endParaRPr lang="en-US" altLang="en-US" sz="1400" b="1" dirty="0"/>
          </a:p>
          <a:p>
            <a:pPr algn="ctr"/>
            <a:r>
              <a:rPr lang="en-US" altLang="en-US" sz="1400" b="1" dirty="0" err="1"/>
              <a:t>Hipoksiya</a:t>
            </a:r>
            <a:endParaRPr lang="en-US" altLang="en-US" sz="1400" b="1" dirty="0"/>
          </a:p>
        </p:txBody>
      </p:sp>
      <p:cxnSp>
        <p:nvCxnSpPr>
          <p:cNvPr id="18" name="AutoShape 22"/>
          <p:cNvCxnSpPr>
            <a:cxnSpLocks noChangeShapeType="1"/>
            <a:stCxn id="15" idx="3"/>
            <a:endCxn id="16" idx="0"/>
          </p:cNvCxnSpPr>
          <p:nvPr/>
        </p:nvCxnSpPr>
        <p:spPr bwMode="auto">
          <a:xfrm>
            <a:off x="8485402" y="4865129"/>
            <a:ext cx="1355844" cy="227799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9" name="AutoShape 23"/>
          <p:cNvCxnSpPr>
            <a:cxnSpLocks noChangeShapeType="1"/>
            <a:stCxn id="48" idx="2"/>
            <a:endCxn id="49" idx="1"/>
          </p:cNvCxnSpPr>
          <p:nvPr/>
        </p:nvCxnSpPr>
        <p:spPr bwMode="auto">
          <a:xfrm rot="16200000" flipH="1">
            <a:off x="2717630" y="4551390"/>
            <a:ext cx="397113" cy="2957516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AutoShape 24"/>
          <p:cNvCxnSpPr>
            <a:cxnSpLocks noChangeShapeType="1"/>
            <a:stCxn id="16" idx="2"/>
            <a:endCxn id="49" idx="3"/>
          </p:cNvCxnSpPr>
          <p:nvPr/>
        </p:nvCxnSpPr>
        <p:spPr bwMode="auto">
          <a:xfrm rot="5400000">
            <a:off x="8556807" y="4944265"/>
            <a:ext cx="119777" cy="2449102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1" name="AutoShape 27"/>
          <p:cNvCxnSpPr>
            <a:cxnSpLocks noChangeShapeType="1"/>
            <a:stCxn id="11" idx="2"/>
            <a:endCxn id="13" idx="0"/>
          </p:cNvCxnSpPr>
          <p:nvPr/>
        </p:nvCxnSpPr>
        <p:spPr bwMode="auto">
          <a:xfrm>
            <a:off x="5864190" y="2564904"/>
            <a:ext cx="1" cy="303152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pSp>
        <p:nvGrpSpPr>
          <p:cNvPr id="22" name="Group 30"/>
          <p:cNvGrpSpPr>
            <a:grpSpLocks/>
          </p:cNvGrpSpPr>
          <p:nvPr/>
        </p:nvGrpSpPr>
        <p:grpSpPr bwMode="auto">
          <a:xfrm>
            <a:off x="5012599" y="4425234"/>
            <a:ext cx="1815890" cy="797244"/>
            <a:chOff x="2688" y="2256"/>
            <a:chExt cx="816" cy="480"/>
          </a:xfrm>
          <a:solidFill>
            <a:schemeClr val="accent2"/>
          </a:solidFill>
        </p:grpSpPr>
        <p:sp>
          <p:nvSpPr>
            <p:cNvPr id="23" name="AutoShape 31"/>
            <p:cNvSpPr>
              <a:spLocks noChangeArrowheads="1"/>
            </p:cNvSpPr>
            <p:nvPr/>
          </p:nvSpPr>
          <p:spPr bwMode="auto">
            <a:xfrm flipV="1">
              <a:off x="3024" y="2256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0 w 21600"/>
                <a:gd name="T13" fmla="*/ 2925 h 21600"/>
                <a:gd name="T14" fmla="*/ 18225 w 21600"/>
                <a:gd name="T15" fmla="*/ 922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lnTo>
                    <a:pt x="21600" y="6079"/>
                  </a:lnTo>
                  <a:close/>
                </a:path>
              </a:pathLst>
            </a:cu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AutoShape 32"/>
            <p:cNvSpPr>
              <a:spLocks noChangeArrowheads="1"/>
            </p:cNvSpPr>
            <p:nvPr/>
          </p:nvSpPr>
          <p:spPr bwMode="auto">
            <a:xfrm flipH="1" flipV="1">
              <a:off x="2688" y="2256"/>
              <a:ext cx="480" cy="480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17694720 60000 65536"/>
                <a:gd name="T9" fmla="*/ 5898240 60000 65536"/>
                <a:gd name="T10" fmla="*/ 5898240 60000 65536"/>
                <a:gd name="T11" fmla="*/ 0 60000 65536"/>
                <a:gd name="T12" fmla="*/ 12420 w 21600"/>
                <a:gd name="T13" fmla="*/ 2925 h 21600"/>
                <a:gd name="T14" fmla="*/ 18225 w 21600"/>
                <a:gd name="T15" fmla="*/ 9225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21600" y="6079"/>
                  </a:moveTo>
                  <a:lnTo>
                    <a:pt x="15126" y="0"/>
                  </a:lnTo>
                  <a:lnTo>
                    <a:pt x="15126" y="2912"/>
                  </a:lnTo>
                  <a:lnTo>
                    <a:pt x="12427" y="2912"/>
                  </a:lnTo>
                  <a:cubicBezTo>
                    <a:pt x="5564" y="2912"/>
                    <a:pt x="0" y="7052"/>
                    <a:pt x="0" y="12158"/>
                  </a:cubicBezTo>
                  <a:lnTo>
                    <a:pt x="0" y="21600"/>
                  </a:lnTo>
                  <a:lnTo>
                    <a:pt x="6474" y="21600"/>
                  </a:lnTo>
                  <a:lnTo>
                    <a:pt x="6474" y="12158"/>
                  </a:lnTo>
                  <a:cubicBezTo>
                    <a:pt x="6474" y="10550"/>
                    <a:pt x="9139" y="9246"/>
                    <a:pt x="12427" y="9246"/>
                  </a:cubicBezTo>
                  <a:lnTo>
                    <a:pt x="15126" y="9246"/>
                  </a:lnTo>
                  <a:lnTo>
                    <a:pt x="15126" y="12158"/>
                  </a:lnTo>
                  <a:lnTo>
                    <a:pt x="21600" y="6079"/>
                  </a:lnTo>
                  <a:close/>
                </a:path>
              </a:pathLst>
            </a:cu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828210" y="1268760"/>
            <a:ext cx="255935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600" b="1" dirty="0"/>
              <a:t>Toksik, travma, işemiya</a:t>
            </a:r>
          </a:p>
        </p:txBody>
      </p:sp>
      <p:cxnSp>
        <p:nvCxnSpPr>
          <p:cNvPr id="26" name="AutoShape 40"/>
          <p:cNvCxnSpPr>
            <a:cxnSpLocks noChangeShapeType="1"/>
            <a:stCxn id="33" idx="2"/>
            <a:endCxn id="47" idx="0"/>
          </p:cNvCxnSpPr>
          <p:nvPr/>
        </p:nvCxnSpPr>
        <p:spPr bwMode="auto">
          <a:xfrm>
            <a:off x="5864190" y="1052736"/>
            <a:ext cx="0" cy="216024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7" name="AutoShape 41"/>
          <p:cNvCxnSpPr>
            <a:cxnSpLocks noChangeShapeType="1"/>
            <a:stCxn id="33" idx="1"/>
            <a:endCxn id="25" idx="0"/>
          </p:cNvCxnSpPr>
          <p:nvPr/>
        </p:nvCxnSpPr>
        <p:spPr bwMode="auto">
          <a:xfrm rot="10800000" flipV="1">
            <a:off x="2107887" y="869380"/>
            <a:ext cx="2029235" cy="399380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AutoShape 42"/>
          <p:cNvCxnSpPr>
            <a:cxnSpLocks noChangeShapeType="1"/>
            <a:stCxn id="33" idx="3"/>
            <a:endCxn id="12" idx="0"/>
          </p:cNvCxnSpPr>
          <p:nvPr/>
        </p:nvCxnSpPr>
        <p:spPr bwMode="auto">
          <a:xfrm>
            <a:off x="7591259" y="869380"/>
            <a:ext cx="2988871" cy="399380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AutoShape 45"/>
          <p:cNvCxnSpPr>
            <a:cxnSpLocks noChangeShapeType="1"/>
            <a:stCxn id="47" idx="2"/>
            <a:endCxn id="11" idx="0"/>
          </p:cNvCxnSpPr>
          <p:nvPr/>
        </p:nvCxnSpPr>
        <p:spPr bwMode="auto">
          <a:xfrm>
            <a:off x="5864190" y="1849785"/>
            <a:ext cx="0" cy="299194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AutoShape 46"/>
          <p:cNvCxnSpPr>
            <a:cxnSpLocks noChangeShapeType="1"/>
            <a:stCxn id="13" idx="2"/>
            <a:endCxn id="14" idx="0"/>
          </p:cNvCxnSpPr>
          <p:nvPr/>
        </p:nvCxnSpPr>
        <p:spPr bwMode="auto">
          <a:xfrm>
            <a:off x="5864191" y="3283981"/>
            <a:ext cx="0" cy="386556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1" name="AutoShape 50"/>
          <p:cNvCxnSpPr>
            <a:cxnSpLocks noChangeShapeType="1"/>
            <a:stCxn id="12" idx="1"/>
            <a:endCxn id="11" idx="3"/>
          </p:cNvCxnSpPr>
          <p:nvPr/>
        </p:nvCxnSpPr>
        <p:spPr bwMode="auto">
          <a:xfrm flipH="1">
            <a:off x="6992542" y="1559273"/>
            <a:ext cx="1767754" cy="797669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2" name="AutoShape 51"/>
          <p:cNvCxnSpPr>
            <a:cxnSpLocks noChangeShapeType="1"/>
            <a:stCxn id="25" idx="3"/>
            <a:endCxn id="11" idx="1"/>
          </p:cNvCxnSpPr>
          <p:nvPr/>
        </p:nvCxnSpPr>
        <p:spPr bwMode="auto">
          <a:xfrm>
            <a:off x="3387562" y="1437035"/>
            <a:ext cx="1348276" cy="919907"/>
          </a:xfrm>
          <a:prstGeom prst="straightConnector1">
            <a:avLst/>
          </a:prstGeom>
          <a:noFill/>
          <a:ln w="28575">
            <a:solidFill>
              <a:srgbClr val="7030A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3" name="Text Box 33"/>
          <p:cNvSpPr txBox="1">
            <a:spLocks noChangeArrowheads="1"/>
          </p:cNvSpPr>
          <p:nvPr/>
        </p:nvSpPr>
        <p:spPr bwMode="auto">
          <a:xfrm>
            <a:off x="4137121" y="686024"/>
            <a:ext cx="3454138" cy="366712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tr-TR" altLang="en-US" sz="1800" b="1" dirty="0">
                <a:solidFill>
                  <a:schemeClr val="bg1"/>
                </a:solidFill>
                <a:latin typeface="ArialMKX" pitchFamily="34" charset="0"/>
              </a:rPr>
              <a:t>E T İ O L O J İ    A M İ L L </a:t>
            </a:r>
            <a:r>
              <a:rPr lang="az-Latn-AZ" altLang="en-US" sz="1800" b="1" dirty="0">
                <a:solidFill>
                  <a:schemeClr val="bg1"/>
                </a:solidFill>
                <a:latin typeface="ArialMKX" pitchFamily="34" charset="0"/>
              </a:rPr>
              <a:t>Ə</a:t>
            </a:r>
            <a:r>
              <a:rPr lang="tr-TR" altLang="en-US" sz="1800" b="1" dirty="0">
                <a:solidFill>
                  <a:schemeClr val="bg1"/>
                </a:solidFill>
                <a:latin typeface="ArialMKX" pitchFamily="34" charset="0"/>
              </a:rPr>
              <a:t> R</a:t>
            </a:r>
            <a:endParaRPr lang="en-US" altLang="en-US" sz="1800" b="1" dirty="0">
              <a:solidFill>
                <a:schemeClr val="bg1"/>
              </a:solidFill>
              <a:latin typeface="ArialMKX" pitchFamily="34" charset="0"/>
            </a:endParaRPr>
          </a:p>
        </p:txBody>
      </p:sp>
      <p:sp>
        <p:nvSpPr>
          <p:cNvPr id="46" name="Text Box 13"/>
          <p:cNvSpPr txBox="1">
            <a:spLocks noChangeArrowheads="1"/>
          </p:cNvSpPr>
          <p:nvPr/>
        </p:nvSpPr>
        <p:spPr bwMode="auto">
          <a:xfrm>
            <a:off x="2141096" y="4581128"/>
            <a:ext cx="274357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800" b="1" dirty="0" err="1"/>
              <a:t>Toxumaların</a:t>
            </a:r>
            <a:r>
              <a:rPr lang="en-US" altLang="en-US" sz="1800" b="1" dirty="0"/>
              <a:t> </a:t>
            </a:r>
            <a:r>
              <a:rPr lang="en-US" altLang="en-US" sz="1800" b="1" dirty="0" err="1"/>
              <a:t>enzimatik</a:t>
            </a:r>
            <a:endParaRPr lang="en-US" altLang="en-US" sz="1800" b="1" dirty="0"/>
          </a:p>
          <a:p>
            <a:pPr algn="ctr"/>
            <a:r>
              <a:rPr lang="en-US" altLang="en-US" sz="1800" b="1" dirty="0" err="1"/>
              <a:t>destruksiyası</a:t>
            </a:r>
            <a:endParaRPr lang="en-US" altLang="en-US" sz="1800" b="1" dirty="0"/>
          </a:p>
        </p:txBody>
      </p:sp>
      <p:sp>
        <p:nvSpPr>
          <p:cNvPr id="47" name="Text Box 2"/>
          <p:cNvSpPr txBox="1">
            <a:spLocks noChangeArrowheads="1"/>
          </p:cNvSpPr>
          <p:nvPr/>
        </p:nvSpPr>
        <p:spPr bwMode="auto">
          <a:xfrm>
            <a:off x="4834696" y="1268760"/>
            <a:ext cx="20589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en-US" altLang="en-US" sz="1600" b="1" dirty="0" err="1"/>
              <a:t>Duktal</a:t>
            </a:r>
            <a:r>
              <a:rPr lang="en-US" altLang="en-US" sz="1600" b="1" dirty="0"/>
              <a:t> </a:t>
            </a:r>
            <a:r>
              <a:rPr lang="en-US" altLang="en-US" sz="1600" b="1" dirty="0" err="1"/>
              <a:t>obstruksiya</a:t>
            </a:r>
            <a:r>
              <a:rPr lang="az-Latn-AZ" altLang="en-US" sz="1600" b="1" dirty="0"/>
              <a:t> </a:t>
            </a:r>
          </a:p>
          <a:p>
            <a:pPr algn="ctr"/>
            <a:r>
              <a:rPr lang="en-US" altLang="en-US" sz="1600" b="1" dirty="0" err="1"/>
              <a:t>Hipertenziya</a:t>
            </a:r>
            <a:endParaRPr lang="en-US" altLang="en-US" sz="1600" b="1" dirty="0"/>
          </a:p>
        </p:txBody>
      </p:sp>
      <p:sp>
        <p:nvSpPr>
          <p:cNvPr id="48" name="Text Box 15"/>
          <p:cNvSpPr txBox="1">
            <a:spLocks noChangeArrowheads="1"/>
          </p:cNvSpPr>
          <p:nvPr/>
        </p:nvSpPr>
        <p:spPr bwMode="auto">
          <a:xfrm>
            <a:off x="903342" y="5092928"/>
            <a:ext cx="1068171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400" b="1" dirty="0" err="1"/>
              <a:t>Ödem</a:t>
            </a:r>
            <a:r>
              <a:rPr lang="en-US" altLang="en-US" sz="1400" b="1" dirty="0"/>
              <a:t> </a:t>
            </a:r>
            <a:r>
              <a:rPr lang="tr-TR" altLang="en-US" sz="1400" b="1" dirty="0"/>
              <a:t> </a:t>
            </a:r>
            <a:endParaRPr lang="az-Latn-AZ" altLang="en-US" sz="1400" b="1" dirty="0"/>
          </a:p>
          <a:p>
            <a:r>
              <a:rPr lang="en-US" altLang="en-US" sz="1400" b="1" dirty="0" err="1"/>
              <a:t>Nekroz</a:t>
            </a:r>
            <a:r>
              <a:rPr lang="en-US" altLang="en-US" sz="1400" b="1" dirty="0"/>
              <a:t> </a:t>
            </a:r>
            <a:r>
              <a:rPr lang="tr-TR" altLang="en-US" sz="1400" b="1" dirty="0"/>
              <a:t> </a:t>
            </a:r>
            <a:endParaRPr lang="az-Latn-AZ" altLang="en-US" sz="1400" b="1" dirty="0"/>
          </a:p>
          <a:p>
            <a:r>
              <a:rPr lang="en-US" altLang="en-US" sz="1400" b="1" dirty="0" err="1"/>
              <a:t>İltihab</a:t>
            </a:r>
            <a:endParaRPr lang="en-US" altLang="en-US" sz="1400" dirty="0"/>
          </a:p>
        </p:txBody>
      </p:sp>
      <p:sp>
        <p:nvSpPr>
          <p:cNvPr id="49" name="AutoShape 17"/>
          <p:cNvSpPr>
            <a:spLocks noChangeArrowheads="1"/>
          </p:cNvSpPr>
          <p:nvPr/>
        </p:nvSpPr>
        <p:spPr bwMode="auto">
          <a:xfrm>
            <a:off x="4394944" y="6004074"/>
            <a:ext cx="2997200" cy="449262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n-US" altLang="en-US" sz="2000" b="1" i="1" dirty="0"/>
              <a:t>ŞOK	SEPSİS    </a:t>
            </a:r>
            <a:r>
              <a:rPr lang="az-Latn-AZ" altLang="en-US" sz="2000" b="1" i="1" dirty="0"/>
              <a:t>M</a:t>
            </a:r>
            <a:r>
              <a:rPr lang="en-US" altLang="en-US" sz="2000" b="1" i="1" dirty="0"/>
              <a:t>OY </a:t>
            </a:r>
          </a:p>
        </p:txBody>
      </p:sp>
      <p:sp>
        <p:nvSpPr>
          <p:cNvPr id="40" name="Title 3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Patogenez</a:t>
            </a:r>
            <a:endParaRPr lang="en-US" dirty="0"/>
          </a:p>
        </p:txBody>
      </p:sp>
      <p:sp>
        <p:nvSpPr>
          <p:cNvPr id="55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0550527" y="6228705"/>
            <a:ext cx="1737782" cy="366712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az-Latn-AZ" altLang="en-US" sz="1400" b="1" i="1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cxnSp>
        <p:nvCxnSpPr>
          <p:cNvPr id="52" name="AutoShape 23">
            <a:extLst>
              <a:ext uri="{FF2B5EF4-FFF2-40B4-BE49-F238E27FC236}">
                <a16:creationId xmlns:a16="http://schemas.microsoft.com/office/drawing/2014/main" id="{6E75FC7C-725B-4187-8576-AA0B06546FD8}"/>
              </a:ext>
            </a:extLst>
          </p:cNvPr>
          <p:cNvCxnSpPr>
            <a:cxnSpLocks noChangeShapeType="1"/>
            <a:stCxn id="46" idx="1"/>
            <a:endCxn id="48" idx="0"/>
          </p:cNvCxnSpPr>
          <p:nvPr/>
        </p:nvCxnSpPr>
        <p:spPr bwMode="auto">
          <a:xfrm rot="10800000" flipV="1">
            <a:off x="1437428" y="4901802"/>
            <a:ext cx="703668" cy="191125"/>
          </a:xfrm>
          <a:prstGeom prst="bentConnector2">
            <a:avLst/>
          </a:prstGeom>
          <a:noFill/>
          <a:ln w="28575">
            <a:solidFill>
              <a:srgbClr val="7030A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3770118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az-Latn-AZ" dirty="0">
                <a:cs typeface="Times New Roman" pitchFamily="18" charset="0"/>
              </a:rPr>
              <a:t>Gedişi</a:t>
            </a:r>
            <a:endParaRPr lang="en-US" b="1" dirty="0">
              <a:cs typeface="Times New Roman" pitchFamily="18" charset="0"/>
            </a:endParaRPr>
          </a:p>
        </p:txBody>
      </p:sp>
      <p:sp>
        <p:nvSpPr>
          <p:cNvPr id="69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0037598" y="6043686"/>
            <a:ext cx="2177338" cy="365125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az-Latn-AZ" altLang="en-US" sz="1200" b="1" i="1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sp>
        <p:nvSpPr>
          <p:cNvPr id="39" name="AutoShape 2"/>
          <p:cNvSpPr>
            <a:spLocks noChangeArrowheads="1"/>
          </p:cNvSpPr>
          <p:nvPr/>
        </p:nvSpPr>
        <p:spPr bwMode="auto">
          <a:xfrm>
            <a:off x="1918443" y="2681949"/>
            <a:ext cx="1023938" cy="7143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en-US" b="1">
                <a:latin typeface="Calibri" pitchFamily="34" charset="0"/>
              </a:rPr>
              <a:t>ÖDEMLİ</a:t>
            </a:r>
            <a:endParaRPr lang="az-Latn-AZ" altLang="en-US" b="1">
              <a:latin typeface="Calibri" pitchFamily="34" charset="0"/>
            </a:endParaRPr>
          </a:p>
          <a:p>
            <a:pPr algn="ctr"/>
            <a:r>
              <a:rPr lang="az-Latn-AZ" altLang="en-US" b="1">
                <a:latin typeface="Calibri" pitchFamily="34" charset="0"/>
              </a:rPr>
              <a:t>yüngül</a:t>
            </a:r>
            <a:endParaRPr lang="en-US" altLang="en-US" b="1">
              <a:latin typeface="Calibri" pitchFamily="34" charset="0"/>
            </a:endParaRPr>
          </a:p>
        </p:txBody>
      </p:sp>
      <p:sp>
        <p:nvSpPr>
          <p:cNvPr id="40" name="AutoShape 3"/>
          <p:cNvSpPr>
            <a:spLocks noChangeArrowheads="1"/>
          </p:cNvSpPr>
          <p:nvPr/>
        </p:nvSpPr>
        <p:spPr bwMode="auto">
          <a:xfrm>
            <a:off x="5055667" y="2681949"/>
            <a:ext cx="1446212" cy="7143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en-US" altLang="en-US" b="1">
                <a:latin typeface="Calibri" pitchFamily="34" charset="0"/>
              </a:rPr>
              <a:t>DESTRUKTİV</a:t>
            </a:r>
            <a:endParaRPr lang="az-Latn-AZ" altLang="en-US" b="1">
              <a:latin typeface="Calibri" pitchFamily="34" charset="0"/>
            </a:endParaRPr>
          </a:p>
          <a:p>
            <a:pPr algn="ctr"/>
            <a:r>
              <a:rPr lang="az-Latn-AZ" altLang="en-US" b="1">
                <a:latin typeface="Calibri" pitchFamily="34" charset="0"/>
              </a:rPr>
              <a:t>orta</a:t>
            </a:r>
            <a:endParaRPr lang="en-US" altLang="en-US" b="1">
              <a:latin typeface="Calibri" pitchFamily="34" charset="0"/>
            </a:endParaRPr>
          </a:p>
        </p:txBody>
      </p:sp>
      <p:sp>
        <p:nvSpPr>
          <p:cNvPr id="41" name="Text Box 4">
            <a:extLst>
              <a:ext uri="{FF2B5EF4-FFF2-40B4-BE49-F238E27FC236}">
                <a16:creationId xmlns:a16="http://schemas.microsoft.com/office/drawing/2014/main" id="{3462467A-BB8A-49CD-963A-6AA694EBF9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0048" y="796811"/>
            <a:ext cx="2382838" cy="442912"/>
          </a:xfrm>
          <a:prstGeom prst="roundRect">
            <a:avLst/>
          </a:prstGeom>
          <a:solidFill>
            <a:srgbClr val="0070C0"/>
          </a:solidFill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en-US" sz="2000" b="1" dirty="0">
                <a:latin typeface="Calibri" panose="020F0502020204030204" pitchFamily="34" charset="0"/>
              </a:rPr>
              <a:t>K</a:t>
            </a:r>
            <a:r>
              <a:rPr lang="az-Latn-AZ" altLang="en-US" sz="2000" b="1" dirty="0">
                <a:latin typeface="Calibri" panose="020F0502020204030204" pitchFamily="34" charset="0"/>
              </a:rPr>
              <a:t>Ə</a:t>
            </a:r>
            <a:r>
              <a:rPr lang="en-US" altLang="en-US" sz="2000" b="1" dirty="0">
                <a:latin typeface="Calibri" panose="020F0502020204030204" pitchFamily="34" charset="0"/>
              </a:rPr>
              <a:t>SKİN PANKREATİT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1893043" y="4486956"/>
            <a:ext cx="107473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2000" b="1" dirty="0" err="1">
                <a:latin typeface="Calibri" pitchFamily="34" charset="0"/>
              </a:rPr>
              <a:t>Sağalma</a:t>
            </a:r>
            <a:endParaRPr lang="en-US" altLang="en-US" sz="2000" b="1" dirty="0">
              <a:latin typeface="Calibri" pitchFamily="34" charset="0"/>
            </a:endParaRPr>
          </a:p>
        </p:txBody>
      </p:sp>
      <p:sp>
        <p:nvSpPr>
          <p:cNvPr id="43" name="Text Box 6"/>
          <p:cNvSpPr txBox="1">
            <a:spLocks noChangeArrowheads="1"/>
          </p:cNvSpPr>
          <p:nvPr/>
        </p:nvSpPr>
        <p:spPr bwMode="auto">
          <a:xfrm>
            <a:off x="5104879" y="4486956"/>
            <a:ext cx="134778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AĞIRLAŞMA</a:t>
            </a:r>
          </a:p>
        </p:txBody>
      </p:sp>
      <p:sp>
        <p:nvSpPr>
          <p:cNvPr id="44" name="Text Box 7"/>
          <p:cNvSpPr txBox="1">
            <a:spLocks noChangeArrowheads="1"/>
          </p:cNvSpPr>
          <p:nvPr/>
        </p:nvSpPr>
        <p:spPr bwMode="auto">
          <a:xfrm>
            <a:off x="1753667" y="5786801"/>
            <a:ext cx="1200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Psevdokist</a:t>
            </a:r>
          </a:p>
        </p:txBody>
      </p:sp>
      <p:sp>
        <p:nvSpPr>
          <p:cNvPr id="45" name="Text Box 8"/>
          <p:cNvSpPr txBox="1">
            <a:spLocks noChangeArrowheads="1"/>
          </p:cNvSpPr>
          <p:nvPr/>
        </p:nvSpPr>
        <p:spPr bwMode="auto">
          <a:xfrm>
            <a:off x="4996929" y="5786801"/>
            <a:ext cx="74453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Abses</a:t>
            </a:r>
          </a:p>
        </p:txBody>
      </p:sp>
      <p:sp>
        <p:nvSpPr>
          <p:cNvPr id="46" name="Text Box 9"/>
          <p:cNvSpPr txBox="1">
            <a:spLocks noChangeArrowheads="1"/>
          </p:cNvSpPr>
          <p:nvPr/>
        </p:nvSpPr>
        <p:spPr bwMode="auto">
          <a:xfrm>
            <a:off x="6268517" y="5786801"/>
            <a:ext cx="11334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Fleqmona</a:t>
            </a:r>
          </a:p>
        </p:txBody>
      </p:sp>
      <p:sp>
        <p:nvSpPr>
          <p:cNvPr id="47" name="Text Box 10"/>
          <p:cNvSpPr txBox="1">
            <a:spLocks noChangeArrowheads="1"/>
          </p:cNvSpPr>
          <p:nvPr/>
        </p:nvSpPr>
        <p:spPr bwMode="auto">
          <a:xfrm>
            <a:off x="7535552" y="5786801"/>
            <a:ext cx="10191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 dirty="0" err="1">
                <a:latin typeface="Calibri" pitchFamily="34" charset="0"/>
              </a:rPr>
              <a:t>Peritonit</a:t>
            </a:r>
            <a:endParaRPr lang="en-US" altLang="en-US" sz="1800" b="1" dirty="0">
              <a:latin typeface="Calibri" pitchFamily="34" charset="0"/>
            </a:endParaRPr>
          </a:p>
        </p:txBody>
      </p:sp>
      <p:cxnSp>
        <p:nvCxnSpPr>
          <p:cNvPr id="48" name="AutoShape 16"/>
          <p:cNvCxnSpPr>
            <a:cxnSpLocks noChangeShapeType="1"/>
            <a:stCxn id="43" idx="2"/>
            <a:endCxn id="44" idx="0"/>
          </p:cNvCxnSpPr>
          <p:nvPr/>
        </p:nvCxnSpPr>
        <p:spPr bwMode="auto">
          <a:xfrm flipH="1">
            <a:off x="2353742" y="4856844"/>
            <a:ext cx="3425031" cy="92995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9" name="AutoShape 17"/>
          <p:cNvCxnSpPr>
            <a:cxnSpLocks noChangeShapeType="1"/>
            <a:stCxn id="43" idx="2"/>
            <a:endCxn id="45" idx="0"/>
          </p:cNvCxnSpPr>
          <p:nvPr/>
        </p:nvCxnSpPr>
        <p:spPr bwMode="auto">
          <a:xfrm flipH="1">
            <a:off x="5369198" y="4856844"/>
            <a:ext cx="409575" cy="92995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" name="AutoShape 18"/>
          <p:cNvCxnSpPr>
            <a:cxnSpLocks noChangeShapeType="1"/>
            <a:stCxn id="43" idx="2"/>
            <a:endCxn id="46" idx="0"/>
          </p:cNvCxnSpPr>
          <p:nvPr/>
        </p:nvCxnSpPr>
        <p:spPr bwMode="auto">
          <a:xfrm>
            <a:off x="5778773" y="4856844"/>
            <a:ext cx="1056482" cy="92995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" name="AutoShape 19"/>
          <p:cNvCxnSpPr>
            <a:cxnSpLocks noChangeShapeType="1"/>
            <a:stCxn id="43" idx="2"/>
            <a:endCxn id="47" idx="0"/>
          </p:cNvCxnSpPr>
          <p:nvPr/>
        </p:nvCxnSpPr>
        <p:spPr bwMode="auto">
          <a:xfrm>
            <a:off x="5778773" y="4856844"/>
            <a:ext cx="2266367" cy="92995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2" name="AutoShape 20"/>
          <p:cNvCxnSpPr>
            <a:cxnSpLocks noChangeShapeType="1"/>
            <a:stCxn id="43" idx="2"/>
          </p:cNvCxnSpPr>
          <p:nvPr/>
        </p:nvCxnSpPr>
        <p:spPr bwMode="auto">
          <a:xfrm>
            <a:off x="5778773" y="4856844"/>
            <a:ext cx="3485356" cy="972328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3" name="Text Box 21"/>
          <p:cNvSpPr txBox="1">
            <a:spLocks noChangeArrowheads="1"/>
          </p:cNvSpPr>
          <p:nvPr/>
        </p:nvSpPr>
        <p:spPr bwMode="auto">
          <a:xfrm>
            <a:off x="2639492" y="1456419"/>
            <a:ext cx="892175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85-90%</a:t>
            </a:r>
          </a:p>
        </p:txBody>
      </p:sp>
      <p:sp>
        <p:nvSpPr>
          <p:cNvPr id="54" name="Text Box 22"/>
          <p:cNvSpPr txBox="1">
            <a:spLocks noChangeArrowheads="1"/>
          </p:cNvSpPr>
          <p:nvPr/>
        </p:nvSpPr>
        <p:spPr bwMode="auto">
          <a:xfrm>
            <a:off x="5881167" y="1448481"/>
            <a:ext cx="892175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800" b="1">
                <a:latin typeface="Calibri" pitchFamily="34" charset="0"/>
              </a:rPr>
              <a:t>10-15%</a:t>
            </a:r>
          </a:p>
        </p:txBody>
      </p:sp>
      <p:sp>
        <p:nvSpPr>
          <p:cNvPr id="55" name="Text Box 23"/>
          <p:cNvSpPr txBox="1">
            <a:spLocks noChangeArrowheads="1"/>
          </p:cNvSpPr>
          <p:nvPr/>
        </p:nvSpPr>
        <p:spPr bwMode="auto">
          <a:xfrm>
            <a:off x="2639492" y="3574144"/>
            <a:ext cx="8128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altLang="en-US" sz="1600" b="1">
                <a:latin typeface="Calibri" pitchFamily="34" charset="0"/>
              </a:rPr>
              <a:t>90-95%</a:t>
            </a:r>
          </a:p>
        </p:txBody>
      </p:sp>
      <p:cxnSp>
        <p:nvCxnSpPr>
          <p:cNvPr id="56" name="AutoShape 26"/>
          <p:cNvCxnSpPr>
            <a:cxnSpLocks noChangeShapeType="1"/>
            <a:stCxn id="40" idx="2"/>
            <a:endCxn id="43" idx="0"/>
          </p:cNvCxnSpPr>
          <p:nvPr/>
        </p:nvCxnSpPr>
        <p:spPr bwMode="auto">
          <a:xfrm>
            <a:off x="5778773" y="3396324"/>
            <a:ext cx="0" cy="1090632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7" name="AutoShape 27"/>
          <p:cNvSpPr>
            <a:spLocks noChangeArrowheads="1"/>
          </p:cNvSpPr>
          <p:nvPr/>
        </p:nvSpPr>
        <p:spPr bwMode="auto">
          <a:xfrm>
            <a:off x="8286229" y="2681949"/>
            <a:ext cx="1423988" cy="71437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 eaLnBrk="1" hangingPunct="1"/>
            <a:r>
              <a:rPr lang="az-Latn-AZ" altLang="en-US" b="1">
                <a:latin typeface="Calibri" pitchFamily="34" charset="0"/>
              </a:rPr>
              <a:t>FULMİNANT</a:t>
            </a:r>
          </a:p>
          <a:p>
            <a:pPr algn="ctr" eaLnBrk="1" hangingPunct="1"/>
            <a:r>
              <a:rPr lang="az-Latn-AZ" altLang="en-US" b="1">
                <a:latin typeface="Calibri" pitchFamily="34" charset="0"/>
              </a:rPr>
              <a:t>ağır</a:t>
            </a:r>
          </a:p>
        </p:txBody>
      </p:sp>
      <p:sp>
        <p:nvSpPr>
          <p:cNvPr id="58" name="Text Box 29"/>
          <p:cNvSpPr txBox="1">
            <a:spLocks noChangeArrowheads="1"/>
          </p:cNvSpPr>
          <p:nvPr/>
        </p:nvSpPr>
        <p:spPr bwMode="auto">
          <a:xfrm>
            <a:off x="9029179" y="1404031"/>
            <a:ext cx="46990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1800" b="1">
                <a:latin typeface="Calibri" pitchFamily="34" charset="0"/>
              </a:rPr>
              <a:t>1%</a:t>
            </a:r>
          </a:p>
        </p:txBody>
      </p:sp>
      <p:cxnSp>
        <p:nvCxnSpPr>
          <p:cNvPr id="59" name="AutoShape 30"/>
          <p:cNvCxnSpPr>
            <a:cxnSpLocks noChangeShapeType="1"/>
            <a:stCxn id="39" idx="2"/>
            <a:endCxn id="42" idx="0"/>
          </p:cNvCxnSpPr>
          <p:nvPr/>
        </p:nvCxnSpPr>
        <p:spPr bwMode="auto">
          <a:xfrm>
            <a:off x="2430412" y="3396324"/>
            <a:ext cx="0" cy="1090632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0" name="Text Box 31"/>
          <p:cNvSpPr txBox="1">
            <a:spLocks noChangeArrowheads="1"/>
          </p:cNvSpPr>
          <p:nvPr/>
        </p:nvSpPr>
        <p:spPr bwMode="auto">
          <a:xfrm>
            <a:off x="8554517" y="4486956"/>
            <a:ext cx="8921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az-Latn-AZ" altLang="en-US" sz="1800" b="1">
                <a:latin typeface="Calibri" pitchFamily="34" charset="0"/>
              </a:rPr>
              <a:t>Letal</a:t>
            </a:r>
            <a:endParaRPr lang="en-US" altLang="en-US" sz="1800" b="1">
              <a:latin typeface="Calibri" pitchFamily="34" charset="0"/>
            </a:endParaRPr>
          </a:p>
          <a:p>
            <a:pPr algn="ctr"/>
            <a:r>
              <a:rPr lang="az-Latn-AZ" altLang="en-US" sz="1800" b="1">
                <a:latin typeface="Calibri" pitchFamily="34" charset="0"/>
              </a:rPr>
              <a:t>40-80</a:t>
            </a:r>
            <a:r>
              <a:rPr lang="en-US" altLang="en-US" sz="1800" b="1">
                <a:latin typeface="Calibri" pitchFamily="34" charset="0"/>
              </a:rPr>
              <a:t>%</a:t>
            </a:r>
          </a:p>
        </p:txBody>
      </p:sp>
      <p:sp>
        <p:nvSpPr>
          <p:cNvPr id="61" name="Text Box 32"/>
          <p:cNvSpPr txBox="1">
            <a:spLocks noChangeArrowheads="1"/>
          </p:cNvSpPr>
          <p:nvPr/>
        </p:nvSpPr>
        <p:spPr bwMode="auto">
          <a:xfrm>
            <a:off x="3422129" y="5786801"/>
            <a:ext cx="1100138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1800" b="1" dirty="0">
                <a:latin typeface="Calibri" pitchFamily="34" charset="0"/>
              </a:rPr>
              <a:t>Qanaxma</a:t>
            </a:r>
          </a:p>
        </p:txBody>
      </p:sp>
      <p:cxnSp>
        <p:nvCxnSpPr>
          <p:cNvPr id="62" name="AutoShape 33"/>
          <p:cNvCxnSpPr>
            <a:cxnSpLocks noChangeShapeType="1"/>
            <a:stCxn id="43" idx="2"/>
            <a:endCxn id="61" idx="0"/>
          </p:cNvCxnSpPr>
          <p:nvPr/>
        </p:nvCxnSpPr>
        <p:spPr bwMode="auto">
          <a:xfrm flipH="1">
            <a:off x="3972198" y="4856844"/>
            <a:ext cx="1806575" cy="929957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3" name="AutoShape 34"/>
          <p:cNvCxnSpPr>
            <a:cxnSpLocks noChangeShapeType="1"/>
            <a:stCxn id="39" idx="1"/>
            <a:endCxn id="44" idx="1"/>
          </p:cNvCxnSpPr>
          <p:nvPr/>
        </p:nvCxnSpPr>
        <p:spPr bwMode="auto">
          <a:xfrm rot="10800000" flipV="1">
            <a:off x="1753667" y="3039137"/>
            <a:ext cx="164776" cy="2932608"/>
          </a:xfrm>
          <a:prstGeom prst="bentConnector3">
            <a:avLst>
              <a:gd name="adj1" fmla="val 238734"/>
            </a:avLst>
          </a:prstGeom>
          <a:noFill/>
          <a:ln w="28575">
            <a:solidFill>
              <a:srgbClr val="0070C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" name="AutoShape 35"/>
          <p:cNvCxnSpPr>
            <a:cxnSpLocks noChangeShapeType="1"/>
            <a:stCxn id="57" idx="2"/>
            <a:endCxn id="60" idx="0"/>
          </p:cNvCxnSpPr>
          <p:nvPr/>
        </p:nvCxnSpPr>
        <p:spPr bwMode="auto">
          <a:xfrm>
            <a:off x="8998223" y="3396324"/>
            <a:ext cx="2382" cy="1090632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5" name="AutoShape 40">
            <a:extLst>
              <a:ext uri="{FF2B5EF4-FFF2-40B4-BE49-F238E27FC236}">
                <a16:creationId xmlns:a16="http://schemas.microsoft.com/office/drawing/2014/main" id="{6079BB78-FF2F-4BF9-9498-1F502F282252}"/>
              </a:ext>
            </a:extLst>
          </p:cNvPr>
          <p:cNvSpPr>
            <a:spLocks/>
          </p:cNvSpPr>
          <p:nvPr/>
        </p:nvSpPr>
        <p:spPr bwMode="auto">
          <a:xfrm rot="16200000">
            <a:off x="5202510" y="-1383619"/>
            <a:ext cx="1152525" cy="6696075"/>
          </a:xfrm>
          <a:prstGeom prst="rightBrace">
            <a:avLst>
              <a:gd name="adj1" fmla="val 48416"/>
              <a:gd name="adj2" fmla="val 50000"/>
            </a:avLst>
          </a:prstGeom>
          <a:ln w="28575">
            <a:solidFill>
              <a:srgbClr val="0070C0"/>
            </a:solidFill>
            <a:headEnd type="triangle" w="med" len="med"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wrap="none" anchor="ctr"/>
          <a:lstStyle/>
          <a:p>
            <a:pPr eaLnBrk="1" hangingPunct="1">
              <a:defRPr/>
            </a:pPr>
            <a:endParaRPr lang="en-US">
              <a:latin typeface="Calibri" panose="020F0502020204030204" pitchFamily="34" charset="0"/>
            </a:endParaRPr>
          </a:p>
        </p:txBody>
      </p:sp>
      <p:cxnSp>
        <p:nvCxnSpPr>
          <p:cNvPr id="66" name="AutoShape 42">
            <a:extLst>
              <a:ext uri="{FF2B5EF4-FFF2-40B4-BE49-F238E27FC236}">
                <a16:creationId xmlns:a16="http://schemas.microsoft.com/office/drawing/2014/main" id="{12D622D6-BE2C-4E2D-9005-E7E9D4E50C10}"/>
              </a:ext>
            </a:extLst>
          </p:cNvPr>
          <p:cNvCxnSpPr>
            <a:cxnSpLocks noChangeShapeType="1"/>
            <a:stCxn id="65" idx="1"/>
            <a:endCxn id="40" idx="0"/>
          </p:cNvCxnSpPr>
          <p:nvPr/>
        </p:nvCxnSpPr>
        <p:spPr bwMode="auto">
          <a:xfrm>
            <a:off x="5778773" y="1388156"/>
            <a:ext cx="0" cy="1293793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headEnd/>
            <a:tailEnd type="triangle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7" name="Text Box 43"/>
          <p:cNvSpPr txBox="1">
            <a:spLocks noChangeArrowheads="1"/>
          </p:cNvSpPr>
          <p:nvPr/>
        </p:nvSpPr>
        <p:spPr bwMode="auto">
          <a:xfrm>
            <a:off x="5881167" y="3551919"/>
            <a:ext cx="8128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az-Latn-AZ" altLang="en-US" sz="1600" b="1">
                <a:latin typeface="Calibri" pitchFamily="34" charset="0"/>
              </a:rPr>
              <a:t>60-70</a:t>
            </a:r>
            <a:r>
              <a:rPr lang="en-US" altLang="en-US" sz="1600" b="1">
                <a:latin typeface="Calibri" pitchFamily="34" charset="0"/>
              </a:rPr>
              <a:t>%</a:t>
            </a:r>
          </a:p>
        </p:txBody>
      </p:sp>
      <p:sp>
        <p:nvSpPr>
          <p:cNvPr id="68" name="Text Box 11"/>
          <p:cNvSpPr txBox="1">
            <a:spLocks noChangeArrowheads="1"/>
          </p:cNvSpPr>
          <p:nvPr/>
        </p:nvSpPr>
        <p:spPr bwMode="auto">
          <a:xfrm>
            <a:off x="8818042" y="5786801"/>
            <a:ext cx="892175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az-Latn-AZ" altLang="en-US" sz="1800" b="1">
                <a:latin typeface="Calibri" pitchFamily="34" charset="0"/>
              </a:rPr>
              <a:t>Letal</a:t>
            </a:r>
            <a:endParaRPr lang="en-US" altLang="en-US" sz="1800" b="1">
              <a:latin typeface="Calibri" pitchFamily="34" charset="0"/>
            </a:endParaRPr>
          </a:p>
          <a:p>
            <a:pPr algn="ctr"/>
            <a:r>
              <a:rPr lang="az-Latn-AZ" altLang="en-US" sz="1800" b="1">
                <a:latin typeface="Calibri" pitchFamily="34" charset="0"/>
              </a:rPr>
              <a:t>20-40</a:t>
            </a:r>
            <a:r>
              <a:rPr lang="en-US" altLang="en-US" sz="1800" b="1">
                <a:latin typeface="Calibri" pitchFamily="34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2154027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91344" y="836712"/>
            <a:ext cx="7494182" cy="5760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endParaRPr lang="tr-TR" altLang="en-US" sz="2400" dirty="0">
              <a:latin typeface="Arial" panose="020B0604020202020204" pitchFamily="34" charset="0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667000" y="0"/>
            <a:ext cx="708660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tr-T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Klinikası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Kəskin başlayan, güclü və davam edən epiqastral və kəmərləyici ağrı</a:t>
            </a:r>
          </a:p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Ürəkbulanma, qusmalar (aramsız) və zəif hərarət </a:t>
            </a:r>
          </a:p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Taxikardiya və hipotenziya </a:t>
            </a:r>
          </a:p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Qarın yumşaq, lakin epiqastral və sol qabırğaaltı, eyni zamanda beldə ağrı</a:t>
            </a:r>
          </a:p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Xəstəliyin 3-4-cü günlərində əllənən infiltrat (destruktiv pankreatitdə)</a:t>
            </a:r>
          </a:p>
          <a:p>
            <a:pPr>
              <a:lnSpc>
                <a:spcPct val="150000"/>
              </a:lnSpc>
            </a:pP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Periumblikal və yanlarda qançırlar (Cullen və Gray-Turner əlamətləri) ağır formalarda rast gəlir</a:t>
            </a:r>
            <a:r>
              <a:rPr lang="az-Latn-AZ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tr-TR" altLang="en-US" sz="18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US" sz="1800" dirty="0"/>
          </a:p>
        </p:txBody>
      </p:sp>
      <p:pic>
        <p:nvPicPr>
          <p:cNvPr id="12" name="Picture 3" descr="kragri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56040" y="1268761"/>
            <a:ext cx="4968552" cy="4908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02539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680092" y="908720"/>
            <a:ext cx="3975748" cy="2659140"/>
            <a:chOff x="470797" y="152401"/>
            <a:chExt cx="2805692" cy="2577070"/>
          </a:xfrm>
          <a:solidFill>
            <a:schemeClr val="bg1"/>
          </a:solidFill>
        </p:grpSpPr>
        <p:sp>
          <p:nvSpPr>
            <p:cNvPr id="9" name="Rounded Rectangle 8"/>
            <p:cNvSpPr/>
            <p:nvPr/>
          </p:nvSpPr>
          <p:spPr>
            <a:xfrm>
              <a:off x="470797" y="152401"/>
              <a:ext cx="2805692" cy="2577070"/>
            </a:xfrm>
            <a:prstGeom prst="roundRect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ounded Rectangle 4"/>
            <p:cNvSpPr/>
            <p:nvPr/>
          </p:nvSpPr>
          <p:spPr>
            <a:xfrm>
              <a:off x="596599" y="278203"/>
              <a:ext cx="2554088" cy="2325466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7630" tIns="87630" rIns="87630" bIns="87630" numCol="1" spcCol="1270" anchor="t" anchorCtr="0">
              <a:noAutofit/>
            </a:bodyPr>
            <a:lstStyle/>
            <a:p>
              <a:pPr lvl="0" algn="l" defTabSz="10223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300" b="1" kern="1200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ANAMNEZ</a:t>
              </a:r>
              <a:endParaRPr lang="ru-RU" sz="2300" b="1" kern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Çoxlu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qida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alkoqol</a:t>
              </a:r>
              <a:endParaRPr lang="en-US" sz="2000" kern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Öd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yolu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x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st</a:t>
              </a:r>
              <a:r>
                <a:rPr lang="az-Latn-AZ" sz="20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əlikləri</a:t>
              </a:r>
              <a:endParaRPr lang="ru-RU" sz="2000" kern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rman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, 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liy</a:t>
              </a:r>
              <a:r>
                <a:rPr lang="az-Latn-AZ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at</a:t>
              </a: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Pankreatit</a:t>
              </a:r>
              <a:endParaRPr lang="en-US" sz="2000" kern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Gücl</a:t>
              </a:r>
              <a:r>
                <a:rPr lang="az-Latn-AZ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ü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k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m</a:t>
              </a:r>
              <a:r>
                <a:rPr lang="tr-TR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ə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rvari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ağrı</a:t>
              </a:r>
              <a:endParaRPr lang="en-US" sz="2000" kern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marL="171450" lvl="1" indent="-171450" algn="l" defTabSz="800100" rtl="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Davamlı</a:t>
              </a:r>
              <a:r>
                <a:rPr lang="en-US" sz="2000" kern="1200" dirty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2000" kern="1200" dirty="0" err="1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qusma</a:t>
              </a:r>
              <a:endParaRPr lang="en-US" sz="2000" kern="12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3" name="Rounded Rectangle 12"/>
          <p:cNvSpPr/>
          <p:nvPr/>
        </p:nvSpPr>
        <p:spPr>
          <a:xfrm>
            <a:off x="680092" y="3641470"/>
            <a:ext cx="3975748" cy="285006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680092" y="3657582"/>
            <a:ext cx="3327676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sz="2000" b="1" dirty="0">
                <a:solidFill>
                  <a:srgbClr val="FF0000"/>
                </a:solidFill>
                <a:latin typeface="Arial" panose="020B0604020202020204" pitchFamily="34" charset="0"/>
              </a:rPr>
              <a:t>     </a:t>
            </a:r>
            <a:r>
              <a:rPr lang="en-US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OBYEKTİV</a:t>
            </a:r>
            <a:r>
              <a:rPr lang="az-Latn-AZ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MÜAYİNƏ</a:t>
            </a:r>
          </a:p>
          <a:p>
            <a:pPr eaLnBrk="1" hangingPunct="1"/>
            <a:endParaRPr lang="en-US" altLang="en-US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Ağır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v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ziy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yə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t</a:t>
            </a: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Hipotenziya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Yumşaq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qarın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, meteorizm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Könd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l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n g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rginlik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Peritonit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simpt.ola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bil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r</a:t>
            </a: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Mondor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simptomu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Grey-Turner smptomu</a:t>
            </a:r>
          </a:p>
          <a:p>
            <a:pPr lvl="1" eaLnBrk="1" hangingPunct="1">
              <a:buFontTx/>
              <a:buChar char="•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Cullen simptomu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5904751" y="982537"/>
            <a:ext cx="5366198" cy="23083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dirty="0">
                <a:solidFill>
                  <a:srgbClr val="0070C0"/>
                </a:solidFill>
                <a:latin typeface="Arial" panose="020B0604020202020204" pitchFamily="34" charset="0"/>
              </a:rPr>
              <a:t>        </a:t>
            </a:r>
            <a:r>
              <a:rPr lang="en-US" altLang="en-US" b="1" dirty="0">
                <a:solidFill>
                  <a:srgbClr val="C00000"/>
                </a:solidFill>
                <a:latin typeface="Arial" panose="020B0604020202020204" pitchFamily="34" charset="0"/>
              </a:rPr>
              <a:t>LABORATOR</a:t>
            </a:r>
            <a:endParaRPr lang="az-Latn-AZ" altLang="en-US" b="1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eaLnBrk="1" hangingPunct="1"/>
            <a:endParaRPr lang="en-US" altLang="en-US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rgbClr val="0070C0"/>
                </a:solidFill>
                <a:latin typeface="Arial" panose="020B0604020202020204" pitchFamily="34" charset="0"/>
              </a:rPr>
              <a:t>Hiperamilazemiya</a:t>
            </a: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rgbClr val="0070C0"/>
                </a:solidFill>
                <a:latin typeface="Arial" panose="020B0604020202020204" pitchFamily="34" charset="0"/>
              </a:rPr>
              <a:t>Hiperamilazuriya</a:t>
            </a: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rgbClr val="0070C0"/>
                </a:solidFill>
                <a:latin typeface="Arial" panose="020B0604020202020204" pitchFamily="34" charset="0"/>
              </a:rPr>
              <a:t>Lipazemiya</a:t>
            </a: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az-Latn-AZ" altLang="en-US" dirty="0">
                <a:solidFill>
                  <a:srgbClr val="0070C0"/>
                </a:solidFill>
                <a:latin typeface="Arial" panose="020B0604020202020204" pitchFamily="34" charset="0"/>
              </a:rPr>
              <a:t>CRP- kəskin artması</a:t>
            </a: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rgbClr val="0070C0"/>
                </a:solidFill>
                <a:latin typeface="Arial" panose="020B0604020202020204" pitchFamily="34" charset="0"/>
              </a:rPr>
              <a:t>Hipokalsemiya</a:t>
            </a:r>
            <a:endParaRPr lang="en-US" altLang="en-US" dirty="0">
              <a:solidFill>
                <a:srgbClr val="0070C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az-Latn-AZ" altLang="en-US" dirty="0">
                <a:solidFill>
                  <a:srgbClr val="0070C0"/>
                </a:solidFill>
                <a:latin typeface="Arial" panose="020B0604020202020204" pitchFamily="34" charset="0"/>
              </a:rPr>
              <a:t>TAP-tripsin aktivləşdirici fermentin artması</a:t>
            </a:r>
          </a:p>
        </p:txBody>
      </p:sp>
      <p:sp>
        <p:nvSpPr>
          <p:cNvPr id="16" name="Text Box 6"/>
          <p:cNvSpPr txBox="1">
            <a:spLocks noChangeArrowheads="1"/>
          </p:cNvSpPr>
          <p:nvPr/>
        </p:nvSpPr>
        <p:spPr bwMode="auto">
          <a:xfrm>
            <a:off x="5807968" y="3657582"/>
            <a:ext cx="5365252" cy="26468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anose="020204040303010108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az-Latn-AZ" altLang="en-US" sz="2000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az-Latn-AZ" altLang="en-US" sz="2000" dirty="0">
                <a:solidFill>
                  <a:srgbClr val="C00000"/>
                </a:solidFill>
                <a:latin typeface="Arial" panose="020B0604020202020204" pitchFamily="34" charset="0"/>
              </a:rPr>
              <a:t> </a:t>
            </a:r>
            <a:r>
              <a:rPr lang="az-Latn-AZ" altLang="en-US" sz="2000" b="1" dirty="0">
                <a:solidFill>
                  <a:srgbClr val="C00000"/>
                </a:solidFill>
                <a:latin typeface="Arial" panose="020B0604020202020204" pitchFamily="34" charset="0"/>
              </a:rPr>
              <a:t>İNSTRUMENTAL</a:t>
            </a:r>
          </a:p>
          <a:p>
            <a:pPr eaLnBrk="1" hangingPunct="1"/>
            <a:endParaRPr lang="en-US" altLang="en-US" sz="2000" dirty="0">
              <a:solidFill>
                <a:srgbClr val="C00000"/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USM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ödem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maye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EUS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KT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böyüm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ödem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nekroz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,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maye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MRT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- KT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il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eyni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ERXPQ</a:t>
            </a: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- 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axacaqda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d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ə</a:t>
            </a: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yişiklik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>
              <a:buFontTx/>
              <a:buChar char="•"/>
            </a:pPr>
            <a:r>
              <a:rPr lang="en-US" altLang="en-US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Laparoskopiya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</a:rPr>
              <a:t> 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lvl="1" eaLnBrk="1" hangingPunct="1"/>
            <a:endParaRPr lang="en-US" altLang="en-US" dirty="0">
              <a:solidFill>
                <a:srgbClr val="000099"/>
              </a:solidFill>
              <a:latin typeface="Arial" panose="020B0604020202020204" pitchFamily="34" charset="0"/>
            </a:endParaRP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667000" y="-152400"/>
            <a:ext cx="7086600" cy="106112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tr-T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Diaqnostika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17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ullen's sig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7899" y="1535460"/>
            <a:ext cx="2839798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:\Documents and Settings\Taryel\My Documents\My Pictures\Новая папка\556068_298201580274116_182788033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424" y="1535459"/>
            <a:ext cx="27876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3418" y="1539718"/>
            <a:ext cx="2667000" cy="2281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2745" y="1535460"/>
            <a:ext cx="2897609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342" y="3976141"/>
            <a:ext cx="6163114" cy="2465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2667000" y="-152400"/>
            <a:ext cx="7086600" cy="1133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tr-T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5640" y="-109678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Klinik əlamətlər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2245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 txBox="1">
            <a:spLocks noChangeArrowheads="1"/>
          </p:cNvSpPr>
          <p:nvPr/>
        </p:nvSpPr>
        <p:spPr>
          <a:xfrm>
            <a:off x="2667000" y="-152400"/>
            <a:ext cx="7086600" cy="1133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tr-T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itchFamily="18" charset="0"/>
              </a:rPr>
              <a:t>KT görüntüsü</a:t>
            </a:r>
            <a:endParaRPr lang="en-US" dirty="0"/>
          </a:p>
        </p:txBody>
      </p:sp>
      <p:pic>
        <p:nvPicPr>
          <p:cNvPr id="13" name="Picture 4" descr="peripankreatik ve retropankreatik ödem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1424" y="1556792"/>
            <a:ext cx="5011802" cy="4059560"/>
          </a:xfrm>
          <a:prstGeom prst="rect">
            <a:avLst/>
          </a:prstGeom>
          <a:noFill/>
        </p:spPr>
      </p:pic>
      <p:pic>
        <p:nvPicPr>
          <p:cNvPr id="14" name="Picture 4" descr="a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48" y="1560984"/>
            <a:ext cx="5011646" cy="4055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0582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667000" y="-152400"/>
            <a:ext cx="7086600" cy="11331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az-Latn-AZ" dirty="0"/>
              <a:t>USM görüntüsü</a:t>
            </a:r>
            <a:endParaRPr lang="ru-RU" dirty="0"/>
          </a:p>
        </p:txBody>
      </p:sp>
      <p:pic>
        <p:nvPicPr>
          <p:cNvPr id="8" name="Content Placeholder 7" descr="us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1544688" y="1556792"/>
            <a:ext cx="8208912" cy="4351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9759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2667000" y="0"/>
            <a:ext cx="7086600" cy="9807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ru-RU" sz="4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Laparoskopik görüntüsü</a:t>
            </a:r>
            <a:endParaRPr lang="en-US" dirty="0"/>
          </a:p>
        </p:txBody>
      </p:sp>
      <p:pic>
        <p:nvPicPr>
          <p:cNvPr id="11" name="Picture 2" descr="Aliyev Mubariz adlÄ± ÅÉxsin ÅÉkli.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12777"/>
            <a:ext cx="5181600" cy="452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Aliyev Mubariz adlÄ± ÅÉxsin ÅÉkli.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412777"/>
            <a:ext cx="5181600" cy="453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7577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WordArt 5"/>
          <p:cNvSpPr>
            <a:spLocks noChangeArrowheads="1" noChangeShapeType="1" noTextEdit="1"/>
          </p:cNvSpPr>
          <p:nvPr/>
        </p:nvSpPr>
        <p:spPr bwMode="auto">
          <a:xfrm>
            <a:off x="3429000" y="152400"/>
            <a:ext cx="504825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685"/>
              </a:avLst>
            </a:prstTxWarp>
          </a:bodyPr>
          <a:lstStyle/>
          <a:p>
            <a:pPr algn="ctr"/>
            <a:endParaRPr lang="en-US" sz="36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CC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3057065" y="51818"/>
            <a:ext cx="6076051" cy="758525"/>
          </a:xfrm>
          <a:prstGeom prst="rect">
            <a:avLst/>
          </a:prstGeom>
        </p:spPr>
        <p:txBody>
          <a:bodyPr/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accent1">
                  <a:lumMod val="75000"/>
                </a:schemeClr>
              </a:solidFill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cs typeface="Times New Roman" panose="02020603050405020304" pitchFamily="18" charset="0"/>
              </a:rPr>
              <a:t>Psevdosist</a:t>
            </a:r>
            <a:endParaRPr lang="en-US" dirty="0"/>
          </a:p>
        </p:txBody>
      </p:sp>
      <p:pic>
        <p:nvPicPr>
          <p:cNvPr id="12" name="Picture 4" descr="164_f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1196752"/>
            <a:ext cx="8280920" cy="4758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6958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532720" y="810208"/>
            <a:ext cx="712656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sz="4800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87688" y="-115022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Diaqnostik kriteriyalar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810208"/>
            <a:ext cx="10515600" cy="5643128"/>
          </a:xfrm>
        </p:spPr>
        <p:txBody>
          <a:bodyPr>
            <a:normAutofit lnSpcReduction="10000"/>
          </a:bodyPr>
          <a:lstStyle/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az-Latn-AZ" sz="3600" b="1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SymbolMT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Klinik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: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şiddətli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davamlı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epiqastral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ya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kəmərvari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ağrı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ağrılı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qarın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ya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epiqstral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kütlə</a:t>
            </a:r>
            <a:endParaRPr lang="az-Latn-AZ" sz="36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Laborator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: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amilazanın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3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dəfədən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çox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artması</a:t>
            </a:r>
            <a:endParaRPr lang="az-Latn-AZ" sz="36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Görüntüləmə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: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vəzi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ölçüsünün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böyüməsi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vəziətrafı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ödem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maye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qanaxma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vəzi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daxilində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və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ya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ətrafında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destruksiya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, </a:t>
            </a:r>
            <a:r>
              <a:rPr lang="en-US" sz="3600" b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abses</a:t>
            </a:r>
            <a:r>
              <a:rPr lang="en-US" sz="3600" b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.</a:t>
            </a:r>
            <a:endParaRPr lang="en-US" sz="3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079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532720" y="810208"/>
            <a:ext cx="7126560" cy="8367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sz="4800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87688" y="-115022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Ağırlıq dərəcələri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810208"/>
            <a:ext cx="10515600" cy="5643128"/>
          </a:xfrm>
        </p:spPr>
        <p:txBody>
          <a:bodyPr>
            <a:normAutofit fontScale="85000" lnSpcReduction="10000"/>
          </a:bodyPr>
          <a:lstStyle/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SymbolMT"/>
                <a:cs typeface="Calibri" panose="020F0502020204030204" pitchFamily="34" charset="0"/>
              </a:rPr>
              <a:t>Atlanta klasssifikasiyası</a:t>
            </a:r>
            <a:endParaRPr lang="az-Latn-AZ" b="1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SymbolMT"/>
              <a:cs typeface="Calibri" panose="020F0502020204030204" pitchFamily="34" charset="0"/>
            </a:endParaRPr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b="1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SymbolMT"/>
              <a:cs typeface="Calibri" panose="020F050202020403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az-Latn-AZ" b="1" dirty="0"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O</a:t>
            </a:r>
            <a:r>
              <a:rPr lang="ru-RU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rqan – sistem yetməzliyi, yerli destruksiya – ağırlaşma və ümumi ağırlaşmalar nəzərə alınaraq kəskin pankreatitin 3 ağırlıq dərəcəsi müəyyənləşdirilir:</a:t>
            </a:r>
            <a:endParaRPr lang="az-Latn-AZ" dirty="0"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marL="0" marR="0" lvl="0" indent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Yüngül dərəcə </a:t>
            </a:r>
            <a:r>
              <a:rPr lang="ru-RU" sz="3200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– orqan və sistem yetməzlikləri, destruksiya, yerli və ümumi ağırlaşmalar yoxdur.</a:t>
            </a:r>
            <a:endParaRPr lang="az-Latn-AZ" sz="3200" dirty="0"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Orta dərəcə </a:t>
            </a:r>
            <a:r>
              <a:rPr lang="ru-RU" sz="3200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– müvəqqəti orqan yetməzlikləri (48 saat ərzində aradan qalxan) və/və ya vəzidə destruksiya</a:t>
            </a:r>
            <a:r>
              <a:rPr lang="az-Latn-AZ" sz="3200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var</a:t>
            </a:r>
            <a:r>
              <a:rPr lang="ru-RU" sz="3200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 </a:t>
            </a:r>
            <a:endParaRPr lang="az-Latn-AZ" sz="3200" dirty="0"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endParaRPr lang="az-Latn-AZ" sz="3200" dirty="0">
              <a:effectLst/>
              <a:latin typeface="Calibri" panose="020F0502020204030204" pitchFamily="34" charset="0"/>
              <a:ea typeface="PalatinoLinotype-Roman"/>
              <a:cs typeface="Calibri" panose="020F0502020204030204" pitchFamily="34" charset="0"/>
            </a:endParaRPr>
          </a:p>
          <a:p>
            <a:pPr algn="just">
              <a:lnSpc>
                <a:spcPct val="115000"/>
              </a:lnSpc>
              <a:spcBef>
                <a:spcPts val="0"/>
              </a:spcBef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Ağır dərəcə </a:t>
            </a:r>
            <a:r>
              <a:rPr lang="ru-RU" sz="3200" dirty="0">
                <a:effectLst/>
                <a:latin typeface="Calibri" panose="020F0502020204030204" pitchFamily="34" charset="0"/>
                <a:ea typeface="PalatinoLinotype-Roman"/>
                <a:cs typeface="Calibri" panose="020F0502020204030204" pitchFamily="34" charset="0"/>
              </a:rPr>
              <a:t>– ilk saatlarda sürətlə proqressivləşən orqan-sistem yetməzliyi 48 saatdan çox davam edir, yerli və ümumi ağırlaşmalar var.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1248882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az-Latn-AZ" sz="3600" dirty="0">
                <a:cs typeface="Times New Roman" pitchFamily="18" charset="0"/>
              </a:rPr>
              <a:t>Müalicəsi</a:t>
            </a:r>
            <a:endParaRPr lang="en-US" sz="3600" dirty="0">
              <a:cs typeface="Times New Roman" pitchFamily="18" charset="0"/>
            </a:endParaRPr>
          </a:p>
        </p:txBody>
      </p:sp>
      <p:sp>
        <p:nvSpPr>
          <p:cNvPr id="27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770205" y="6320672"/>
            <a:ext cx="1509371" cy="276680"/>
          </a:xfrm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az-Latn-AZ" altLang="en-US" sz="1200" i="1" dirty="0">
                <a:solidFill>
                  <a:schemeClr val="bg1">
                    <a:lumMod val="50000"/>
                  </a:schemeClr>
                </a:solidFill>
              </a:rPr>
              <a:t>Prof.Dr. NYBay</a:t>
            </a:r>
          </a:p>
        </p:txBody>
      </p:sp>
      <p:sp>
        <p:nvSpPr>
          <p:cNvPr id="6" name="TextBox 1"/>
          <p:cNvSpPr txBox="1">
            <a:spLocks noChangeArrowheads="1"/>
          </p:cNvSpPr>
          <p:nvPr/>
        </p:nvSpPr>
        <p:spPr bwMode="auto">
          <a:xfrm>
            <a:off x="4905376" y="600869"/>
            <a:ext cx="279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2800" b="1" dirty="0">
                <a:solidFill>
                  <a:srgbClr val="0070C0"/>
                </a:solidFill>
                <a:latin typeface="Calibri" pitchFamily="34" charset="0"/>
              </a:rPr>
              <a:t>Kəskin pankreatit</a:t>
            </a:r>
            <a:endParaRPr lang="en-US" altLang="en-US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7" name="TextBox 46"/>
          <p:cNvSpPr txBox="1">
            <a:spLocks noChangeArrowheads="1"/>
          </p:cNvSpPr>
          <p:nvPr/>
        </p:nvSpPr>
        <p:spPr bwMode="auto">
          <a:xfrm>
            <a:off x="4515401" y="1508591"/>
            <a:ext cx="359585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İlkin tədbirlər: </a:t>
            </a:r>
          </a:p>
          <a:p>
            <a:pPr algn="ctr" eaLnBrk="1" hangingPunct="1"/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Konservativ müalicə</a:t>
            </a:r>
          </a:p>
          <a:p>
            <a:pPr algn="ctr" eaLnBrk="1" hangingPunct="1"/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Ağırlıq dərəcəsini qiymətləndirmə</a:t>
            </a:r>
          </a:p>
          <a:p>
            <a:pPr algn="ctr" eaLnBrk="1" hangingPunct="1"/>
            <a:r>
              <a:rPr lang="az-Latn-AZ" altLang="en-US" sz="1800" dirty="0">
                <a:latin typeface="Arial" panose="020B0604020202020204" pitchFamily="34" charset="0"/>
                <a:cs typeface="Arial" panose="020B0604020202020204" pitchFamily="34" charset="0"/>
              </a:rPr>
              <a:t>Təcili əməliyyyata göstərişlər</a:t>
            </a:r>
            <a:endParaRPr lang="en-US" alt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48"/>
          <p:cNvSpPr txBox="1">
            <a:spLocks noChangeArrowheads="1"/>
          </p:cNvSpPr>
          <p:nvPr/>
        </p:nvSpPr>
        <p:spPr bwMode="auto">
          <a:xfrm>
            <a:off x="751798" y="5591845"/>
            <a:ext cx="189026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Təcili əməliyyat</a:t>
            </a:r>
            <a:endParaRPr lang="en-US" altLang="en-US" sz="1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49"/>
          <p:cNvSpPr txBox="1">
            <a:spLocks noChangeArrowheads="1"/>
          </p:cNvSpPr>
          <p:nvPr/>
        </p:nvSpPr>
        <p:spPr bwMode="auto">
          <a:xfrm>
            <a:off x="3954056" y="3658089"/>
            <a:ext cx="141577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>
                <a:latin typeface="Arial" panose="020B0604020202020204" pitchFamily="34" charset="0"/>
                <a:cs typeface="Arial" panose="020B0604020202020204" pitchFamily="34" charset="0"/>
              </a:rPr>
              <a:t>Yüngül </a:t>
            </a:r>
          </a:p>
          <a:p>
            <a:pPr algn="ctr" eaLnBrk="1" hangingPunct="1"/>
            <a:r>
              <a:rPr lang="az-Latn-AZ" altLang="en-US" sz="1800" b="1">
                <a:latin typeface="Arial" panose="020B0604020202020204" pitchFamily="34" charset="0"/>
                <a:cs typeface="Arial" panose="020B0604020202020204" pitchFamily="34" charset="0"/>
              </a:rPr>
              <a:t>(ödematoz)</a:t>
            </a:r>
            <a:endParaRPr lang="en-US" altLang="en-US" sz="1800" b="1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50"/>
          <p:cNvSpPr txBox="1">
            <a:spLocks noChangeArrowheads="1"/>
          </p:cNvSpPr>
          <p:nvPr/>
        </p:nvSpPr>
        <p:spPr bwMode="auto">
          <a:xfrm>
            <a:off x="3653880" y="5605772"/>
            <a:ext cx="20161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Konservativ</a:t>
            </a:r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 müalicə və etiotrop müalicə</a:t>
            </a:r>
            <a:endParaRPr lang="en-US" altLang="en-US" sz="18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13" name="TextBox 51"/>
          <p:cNvSpPr txBox="1">
            <a:spLocks noChangeArrowheads="1"/>
          </p:cNvSpPr>
          <p:nvPr/>
        </p:nvSpPr>
        <p:spPr bwMode="auto">
          <a:xfrm>
            <a:off x="6959416" y="3658089"/>
            <a:ext cx="144142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Orta</a:t>
            </a:r>
          </a:p>
          <a:p>
            <a:pPr algn="ctr"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(destruktiv)</a:t>
            </a: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52"/>
          <p:cNvSpPr txBox="1">
            <a:spLocks noChangeArrowheads="1"/>
          </p:cNvSpPr>
          <p:nvPr/>
        </p:nvSpPr>
        <p:spPr bwMode="auto">
          <a:xfrm>
            <a:off x="6383933" y="5605772"/>
            <a:ext cx="2592387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Konservativ müalicə</a:t>
            </a:r>
          </a:p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həftə sonra infektiv nekroz drenajı</a:t>
            </a:r>
            <a:endParaRPr lang="en-US" altLang="en-US" sz="1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53"/>
          <p:cNvSpPr txBox="1">
            <a:spLocks noChangeArrowheads="1"/>
          </p:cNvSpPr>
          <p:nvPr/>
        </p:nvSpPr>
        <p:spPr bwMode="auto">
          <a:xfrm>
            <a:off x="9999366" y="3658089"/>
            <a:ext cx="13724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Ağır </a:t>
            </a:r>
          </a:p>
          <a:p>
            <a:pPr algn="ctr"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(fulminant</a:t>
            </a:r>
            <a:r>
              <a:rPr lang="az-Latn-AZ" altLang="en-US" sz="1800" b="1" dirty="0">
                <a:latin typeface="Calibri" pitchFamily="34" charset="0"/>
              </a:rPr>
              <a:t>)</a:t>
            </a:r>
            <a:endParaRPr lang="en-US" altLang="en-US" sz="1800" b="1" dirty="0">
              <a:latin typeface="Calibri" pitchFamily="34" charset="0"/>
            </a:endParaRPr>
          </a:p>
        </p:txBody>
      </p:sp>
      <p:cxnSp>
        <p:nvCxnSpPr>
          <p:cNvPr id="16" name="Straight Arrow Connector 56">
            <a:extLst>
              <a:ext uri="{FF2B5EF4-FFF2-40B4-BE49-F238E27FC236}">
                <a16:creationId xmlns:a16="http://schemas.microsoft.com/office/drawing/2014/main" id="{9275AB8D-6B78-41DD-98C7-C2050E623AFC}"/>
              </a:ext>
            </a:extLst>
          </p:cNvPr>
          <p:cNvCxnSpPr>
            <a:cxnSpLocks/>
            <a:stCxn id="25" idx="2"/>
            <a:endCxn id="10" idx="0"/>
          </p:cNvCxnSpPr>
          <p:nvPr/>
        </p:nvCxnSpPr>
        <p:spPr>
          <a:xfrm>
            <a:off x="1696929" y="4858418"/>
            <a:ext cx="0" cy="733427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58">
            <a:extLst>
              <a:ext uri="{FF2B5EF4-FFF2-40B4-BE49-F238E27FC236}">
                <a16:creationId xmlns:a16="http://schemas.microsoft.com/office/drawing/2014/main" id="{BD29B71D-F7A7-4CAB-A4BB-A37FEF5C1798}"/>
              </a:ext>
            </a:extLst>
          </p:cNvPr>
          <p:cNvCxnSpPr>
            <a:cxnSpLocks/>
            <a:stCxn id="7" idx="2"/>
            <a:endCxn id="25" idx="0"/>
          </p:cNvCxnSpPr>
          <p:nvPr/>
        </p:nvCxnSpPr>
        <p:spPr>
          <a:xfrm flipH="1">
            <a:off x="1696929" y="2708920"/>
            <a:ext cx="4616401" cy="949169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60">
            <a:extLst>
              <a:ext uri="{FF2B5EF4-FFF2-40B4-BE49-F238E27FC236}">
                <a16:creationId xmlns:a16="http://schemas.microsoft.com/office/drawing/2014/main" id="{B45D5305-6E73-47CE-8B27-D22BED0167D6}"/>
              </a:ext>
            </a:extLst>
          </p:cNvPr>
          <p:cNvCxnSpPr>
            <a:cxnSpLocks/>
            <a:stCxn id="7" idx="2"/>
            <a:endCxn id="11" idx="0"/>
          </p:cNvCxnSpPr>
          <p:nvPr/>
        </p:nvCxnSpPr>
        <p:spPr>
          <a:xfrm flipH="1">
            <a:off x="4661943" y="2708920"/>
            <a:ext cx="1651387" cy="949169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62">
            <a:extLst>
              <a:ext uri="{FF2B5EF4-FFF2-40B4-BE49-F238E27FC236}">
                <a16:creationId xmlns:a16="http://schemas.microsoft.com/office/drawing/2014/main" id="{0C906B50-41A3-4AB4-A049-AF8A05CD66CB}"/>
              </a:ext>
            </a:extLst>
          </p:cNvPr>
          <p:cNvCxnSpPr>
            <a:cxnSpLocks/>
            <a:stCxn id="7" idx="2"/>
            <a:endCxn id="13" idx="0"/>
          </p:cNvCxnSpPr>
          <p:nvPr/>
        </p:nvCxnSpPr>
        <p:spPr>
          <a:xfrm>
            <a:off x="6313330" y="2708920"/>
            <a:ext cx="1366796" cy="949169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64">
            <a:extLst>
              <a:ext uri="{FF2B5EF4-FFF2-40B4-BE49-F238E27FC236}">
                <a16:creationId xmlns:a16="http://schemas.microsoft.com/office/drawing/2014/main" id="{01EEE947-5805-401D-AA1C-E90CC97CB905}"/>
              </a:ext>
            </a:extLst>
          </p:cNvPr>
          <p:cNvCxnSpPr>
            <a:cxnSpLocks/>
            <a:stCxn id="7" idx="2"/>
            <a:endCxn id="15" idx="0"/>
          </p:cNvCxnSpPr>
          <p:nvPr/>
        </p:nvCxnSpPr>
        <p:spPr>
          <a:xfrm>
            <a:off x="6313330" y="2708920"/>
            <a:ext cx="4372282" cy="949169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66">
            <a:extLst>
              <a:ext uri="{FF2B5EF4-FFF2-40B4-BE49-F238E27FC236}">
                <a16:creationId xmlns:a16="http://schemas.microsoft.com/office/drawing/2014/main" id="{557278B2-8B0D-4A18-8789-3582E2BDE49D}"/>
              </a:ext>
            </a:extLst>
          </p:cNvPr>
          <p:cNvCxnSpPr>
            <a:cxnSpLocks/>
          </p:cNvCxnSpPr>
          <p:nvPr/>
        </p:nvCxnSpPr>
        <p:spPr>
          <a:xfrm>
            <a:off x="4661942" y="4304420"/>
            <a:ext cx="0" cy="130135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68">
            <a:extLst>
              <a:ext uri="{FF2B5EF4-FFF2-40B4-BE49-F238E27FC236}">
                <a16:creationId xmlns:a16="http://schemas.microsoft.com/office/drawing/2014/main" id="{13814D6B-262F-4248-AABC-FBC0A8D57E49}"/>
              </a:ext>
            </a:extLst>
          </p:cNvPr>
          <p:cNvCxnSpPr>
            <a:cxnSpLocks/>
            <a:stCxn id="13" idx="2"/>
            <a:endCxn id="14" idx="0"/>
          </p:cNvCxnSpPr>
          <p:nvPr/>
        </p:nvCxnSpPr>
        <p:spPr>
          <a:xfrm>
            <a:off x="7680126" y="4304420"/>
            <a:ext cx="1" cy="1301352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70">
            <a:extLst>
              <a:ext uri="{FF2B5EF4-FFF2-40B4-BE49-F238E27FC236}">
                <a16:creationId xmlns:a16="http://schemas.microsoft.com/office/drawing/2014/main" id="{D7854367-3B42-4EA8-8C24-08CC8B649769}"/>
              </a:ext>
            </a:extLst>
          </p:cNvPr>
          <p:cNvCxnSpPr>
            <a:cxnSpLocks/>
            <a:stCxn id="15" idx="2"/>
            <a:endCxn id="26" idx="0"/>
          </p:cNvCxnSpPr>
          <p:nvPr/>
        </p:nvCxnSpPr>
        <p:spPr>
          <a:xfrm>
            <a:off x="10685612" y="4304420"/>
            <a:ext cx="1" cy="1201743"/>
          </a:xfrm>
          <a:prstGeom prst="straightConnector1">
            <a:avLst/>
          </a:prstGeom>
          <a:ln w="28575"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72">
            <a:extLst>
              <a:ext uri="{FF2B5EF4-FFF2-40B4-BE49-F238E27FC236}">
                <a16:creationId xmlns:a16="http://schemas.microsoft.com/office/drawing/2014/main" id="{D6C2FD61-DF83-4009-9678-0E44FB8E1CB8}"/>
              </a:ext>
            </a:extLst>
          </p:cNvPr>
          <p:cNvCxnSpPr>
            <a:cxnSpLocks/>
            <a:stCxn id="6" idx="2"/>
            <a:endCxn id="7" idx="0"/>
          </p:cNvCxnSpPr>
          <p:nvPr/>
        </p:nvCxnSpPr>
        <p:spPr>
          <a:xfrm>
            <a:off x="6302376" y="1124744"/>
            <a:ext cx="10954" cy="383847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47"/>
          <p:cNvSpPr txBox="1">
            <a:spLocks noChangeArrowheads="1"/>
          </p:cNvSpPr>
          <p:nvPr/>
        </p:nvSpPr>
        <p:spPr bwMode="auto">
          <a:xfrm>
            <a:off x="322193" y="3658089"/>
            <a:ext cx="274947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Biliar obstruksiya</a:t>
            </a:r>
          </a:p>
          <a:p>
            <a:pPr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Dif</a:t>
            </a:r>
            <a:r>
              <a:rPr lang="en-US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f</a:t>
            </a:r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erens</a:t>
            </a:r>
            <a:r>
              <a:rPr lang="en-US" alt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asiya çətinliyi</a:t>
            </a:r>
          </a:p>
          <a:p>
            <a:pPr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Proqressiv pisləşmə</a:t>
            </a:r>
          </a:p>
          <a:p>
            <a:pPr eaLnBrk="1" hangingPunct="1"/>
            <a:r>
              <a:rPr lang="az-Latn-AZ" alt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Peritonit -kompartman</a:t>
            </a:r>
            <a:endParaRPr lang="en-US" altLang="en-US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Box 54"/>
          <p:cNvSpPr txBox="1">
            <a:spLocks noChangeArrowheads="1"/>
          </p:cNvSpPr>
          <p:nvPr/>
        </p:nvSpPr>
        <p:spPr bwMode="auto">
          <a:xfrm>
            <a:off x="9586593" y="5506163"/>
            <a:ext cx="219803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İntensiv terapiya</a:t>
            </a:r>
          </a:p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 müdaxilə?</a:t>
            </a:r>
          </a:p>
          <a:p>
            <a:pPr algn="ctr" eaLnBrk="1" hangingPunct="1"/>
            <a:r>
              <a:rPr lang="az-Latn-AZ" altLang="en-US" sz="1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Detoksikasiya?</a:t>
            </a:r>
            <a:endParaRPr lang="en-US" altLang="en-US" sz="1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0436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487455990"/>
              </p:ext>
            </p:extLst>
          </p:nvPr>
        </p:nvGraphicFramePr>
        <p:xfrm>
          <a:off x="119336" y="1268760"/>
          <a:ext cx="12072664" cy="5152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az-Latn-AZ" sz="4000" dirty="0">
                <a:cs typeface="Times New Roman" pitchFamily="18" charset="0"/>
              </a:rPr>
              <a:t>Müalicəsi</a:t>
            </a:r>
            <a:endParaRPr lang="en-US" sz="40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67575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cs typeface="Times New Roman" panose="02020603050405020304" pitchFamily="18" charset="0"/>
              </a:rPr>
              <a:t>Müalicə</a:t>
            </a:r>
            <a:endParaRPr lang="en-US" sz="3600" dirty="0"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az-Latn-AZ" altLang="en-US" dirty="0">
                <a:solidFill>
                  <a:schemeClr val="accent1">
                    <a:lumMod val="75000"/>
                  </a:schemeClr>
                </a:solidFill>
              </a:rPr>
              <a:t>Cərrahi müalicə kimlərə tətbiq edilsin</a:t>
            </a: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</a:rPr>
              <a:t>?</a:t>
            </a: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tr-TR" altLang="en-US" dirty="0">
                <a:solidFill>
                  <a:schemeClr val="accent1">
                    <a:lumMod val="75000"/>
                  </a:schemeClr>
                </a:solidFill>
              </a:rPr>
              <a:t>Cərrahi müalicə aşağıdakı hallarda göstəriş sayılır.</a:t>
            </a:r>
          </a:p>
          <a:p>
            <a:pPr lvl="1" algn="just">
              <a:lnSpc>
                <a:spcPct val="150000"/>
              </a:lnSpc>
            </a:pPr>
            <a:r>
              <a:rPr lang="tr-TR" altLang="en-US" sz="2800" dirty="0">
                <a:solidFill>
                  <a:srgbClr val="C00000"/>
                </a:solidFill>
              </a:rPr>
              <a:t>Kəskin pankreatiti digər kəskin cərrahi xəstəliklərdən fərqləndirmək mümkün</a:t>
            </a:r>
            <a:r>
              <a:rPr lang="az-Latn-AZ" altLang="en-US" sz="2800" dirty="0">
                <a:solidFill>
                  <a:srgbClr val="C00000"/>
                </a:solidFill>
              </a:rPr>
              <a:t> </a:t>
            </a:r>
            <a:r>
              <a:rPr lang="tr-TR" altLang="en-US" sz="2800" dirty="0">
                <a:solidFill>
                  <a:srgbClr val="C00000"/>
                </a:solidFill>
              </a:rPr>
              <a:t>olmadıqda</a:t>
            </a:r>
          </a:p>
          <a:p>
            <a:pPr lvl="1" algn="just">
              <a:lnSpc>
                <a:spcPct val="150000"/>
              </a:lnSpc>
            </a:pPr>
            <a:r>
              <a:rPr lang="tr-TR" altLang="en-US" sz="2800" dirty="0">
                <a:solidFill>
                  <a:schemeClr val="accent6">
                    <a:lumMod val="50000"/>
                  </a:schemeClr>
                </a:solidFill>
              </a:rPr>
              <a:t>İntensiv müalicə</a:t>
            </a:r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</a:rPr>
              <a:t>yə</a:t>
            </a:r>
            <a:r>
              <a:rPr lang="tr-TR" altLang="en-US" sz="2800" dirty="0">
                <a:solidFill>
                  <a:schemeClr val="accent6">
                    <a:lumMod val="50000"/>
                  </a:schemeClr>
                </a:solidFill>
              </a:rPr>
              <a:t> baxmayaraq vəziyyət pisləş</a:t>
            </a:r>
            <a:r>
              <a:rPr lang="az-Latn-AZ" altLang="en-US" sz="2800" dirty="0">
                <a:solidFill>
                  <a:schemeClr val="accent6">
                    <a:lumMod val="50000"/>
                  </a:schemeClr>
                </a:solidFill>
              </a:rPr>
              <a:t>dikdə</a:t>
            </a:r>
          </a:p>
          <a:p>
            <a:pPr lvl="1" algn="just">
              <a:lnSpc>
                <a:spcPct val="150000"/>
              </a:lnSpc>
            </a:pPr>
            <a:r>
              <a:rPr lang="tr-TR" altLang="en-US" sz="2800" dirty="0">
                <a:solidFill>
                  <a:schemeClr val="accent1">
                    <a:lumMod val="50000"/>
                  </a:schemeClr>
                </a:solidFill>
              </a:rPr>
              <a:t>Biliar pankreatitdə</a:t>
            </a: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2800" dirty="0">
                <a:solidFill>
                  <a:schemeClr val="accent1">
                    <a:lumMod val="50000"/>
                  </a:schemeClr>
                </a:solidFill>
              </a:rPr>
              <a:t>öd yollarında əməliyyat (xolesistektomiya, sfinkterotomiya,</a:t>
            </a:r>
            <a:r>
              <a:rPr lang="az-Latn-AZ" alt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tr-TR" altLang="en-US" sz="2800" dirty="0">
                <a:solidFill>
                  <a:schemeClr val="accent1">
                    <a:lumMod val="50000"/>
                  </a:schemeClr>
                </a:solidFill>
              </a:rPr>
              <a:t>xoledox drenajı)</a:t>
            </a:r>
          </a:p>
          <a:p>
            <a:pPr lvl="1" algn="just">
              <a:lnSpc>
                <a:spcPct val="150000"/>
              </a:lnSpc>
            </a:pPr>
            <a:r>
              <a:rPr lang="tr-TR" altLang="en-US" sz="2800" dirty="0">
                <a:solidFill>
                  <a:schemeClr val="accent2">
                    <a:lumMod val="50000"/>
                  </a:schemeClr>
                </a:solidFill>
              </a:rPr>
              <a:t>Nekrozun infeksiyalaşması (dəridən keçən, laparoskopik və ya açıq drenaj)</a:t>
            </a:r>
            <a:endParaRPr lang="tr-TR" altLang="en-US" sz="2800" i="1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191344" y="1170383"/>
            <a:ext cx="11665296" cy="520537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endParaRPr lang="tr-TR" altLang="en-US" sz="2800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752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071664" y="2636912"/>
            <a:ext cx="5862851" cy="835878"/>
          </a:xfrm>
        </p:spPr>
        <p:txBody>
          <a:bodyPr/>
          <a:lstStyle/>
          <a:p>
            <a:r>
              <a:rPr lang="en-US" dirty="0" err="1"/>
              <a:t>Diqq</a:t>
            </a:r>
            <a:r>
              <a:rPr lang="az-Latn-AZ" dirty="0"/>
              <a:t>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6312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877190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2181</TotalTime>
  <Words>861</Words>
  <Application>Microsoft Office PowerPoint</Application>
  <PresentationFormat>Widescreen</PresentationFormat>
  <Paragraphs>222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Arial Black</vt:lpstr>
      <vt:lpstr>ArialMKX</vt:lpstr>
      <vt:lpstr>Calibri</vt:lpstr>
      <vt:lpstr>Symbol</vt:lpstr>
      <vt:lpstr>Times New Roman</vt:lpstr>
      <vt:lpstr>Praktiki dərs şablonu 7</vt:lpstr>
      <vt:lpstr>Kəskin Pankreatit</vt:lpstr>
      <vt:lpstr>Tərifi</vt:lpstr>
      <vt:lpstr>      Rastgəlmə tezliyi </vt:lpstr>
      <vt:lpstr>Təsnifatı</vt:lpstr>
      <vt:lpstr>Etiologiya</vt:lpstr>
      <vt:lpstr>Etiologiya</vt:lpstr>
      <vt:lpstr>Patogenez</vt:lpstr>
      <vt:lpstr>Patogenez</vt:lpstr>
      <vt:lpstr>Gedişi</vt:lpstr>
      <vt:lpstr>Klinikası</vt:lpstr>
      <vt:lpstr>Diaqnostika</vt:lpstr>
      <vt:lpstr>Klinik əlamətlər</vt:lpstr>
      <vt:lpstr>KT görüntüsü</vt:lpstr>
      <vt:lpstr>USM görüntüsü</vt:lpstr>
      <vt:lpstr>Laparoskopik görüntüsü</vt:lpstr>
      <vt:lpstr>Psevdosist</vt:lpstr>
      <vt:lpstr>Diaqnostik kriteriyalar</vt:lpstr>
      <vt:lpstr>Ağırlıq dərəcələri</vt:lpstr>
      <vt:lpstr>Müalicəsi</vt:lpstr>
      <vt:lpstr>Müalicəsi</vt:lpstr>
      <vt:lpstr>Müalicə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197</cp:revision>
  <dcterms:created xsi:type="dcterms:W3CDTF">2001-04-16T20:54:45Z</dcterms:created>
  <dcterms:modified xsi:type="dcterms:W3CDTF">2021-06-22T16:43:21Z</dcterms:modified>
</cp:coreProperties>
</file>