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7"/>
  </p:notesMasterIdLst>
  <p:handoutMasterIdLst>
    <p:handoutMasterId r:id="rId28"/>
  </p:handoutMasterIdLst>
  <p:sldIdLst>
    <p:sldId id="284" r:id="rId2"/>
    <p:sldId id="345" r:id="rId3"/>
    <p:sldId id="346" r:id="rId4"/>
    <p:sldId id="348" r:id="rId5"/>
    <p:sldId id="349" r:id="rId6"/>
    <p:sldId id="350" r:id="rId7"/>
    <p:sldId id="313" r:id="rId8"/>
    <p:sldId id="347" r:id="rId9"/>
    <p:sldId id="332" r:id="rId10"/>
    <p:sldId id="358" r:id="rId11"/>
    <p:sldId id="359" r:id="rId12"/>
    <p:sldId id="335" r:id="rId13"/>
    <p:sldId id="337" r:id="rId14"/>
    <p:sldId id="342" r:id="rId15"/>
    <p:sldId id="344" r:id="rId16"/>
    <p:sldId id="351" r:id="rId17"/>
    <p:sldId id="357" r:id="rId18"/>
    <p:sldId id="355" r:id="rId19"/>
    <p:sldId id="356" r:id="rId20"/>
    <p:sldId id="354" r:id="rId21"/>
    <p:sldId id="353" r:id="rId22"/>
    <p:sldId id="352" r:id="rId23"/>
    <p:sldId id="360" r:id="rId24"/>
    <p:sldId id="361" r:id="rId25"/>
    <p:sldId id="362" r:id="rId2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FF0101"/>
    <a:srgbClr val="FFFF00"/>
    <a:srgbClr val="EC3308"/>
    <a:srgbClr val="990033"/>
    <a:srgbClr val="E60000"/>
    <a:srgbClr val="E2F0E8"/>
    <a:srgbClr val="CC6600"/>
    <a:srgbClr val="F9B88B"/>
    <a:srgbClr val="E59E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6" autoAdjust="0"/>
    <p:restoredTop sz="94494" autoAdjust="0"/>
  </p:normalViewPr>
  <p:slideViewPr>
    <p:cSldViewPr>
      <p:cViewPr varScale="1">
        <p:scale>
          <a:sx n="60" d="100"/>
          <a:sy n="60" d="100"/>
        </p:scale>
        <p:origin x="662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41367E-166F-410B-8A69-82B88B8B35B9}" type="doc">
      <dgm:prSet loTypeId="urn:microsoft.com/office/officeart/2005/8/layout/arrow6" loCatId="relationship" qsTypeId="urn:microsoft.com/office/officeart/2005/8/quickstyle/3d4" qsCatId="3D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271C4FE6-3EC4-4BB0-80DC-D87C422811D9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az-Latn-AZ" sz="28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Uzunluğu </a:t>
          </a:r>
        </a:p>
        <a:p>
          <a:r>
            <a:rPr lang="az-Latn-AZ" sz="28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15 – 20 sm</a:t>
          </a:r>
          <a:endParaRPr lang="ru-RU" sz="28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48E774-DCE5-41B9-8CAF-6C12FD9D054D}" type="parTrans" cxnId="{E55187EB-B794-48CA-9A9E-F015546321F5}">
      <dgm:prSet/>
      <dgm:spPr/>
      <dgm:t>
        <a:bodyPr/>
        <a:lstStyle/>
        <a:p>
          <a:endParaRPr lang="ru-RU"/>
        </a:p>
      </dgm:t>
    </dgm:pt>
    <dgm:pt modelId="{3F8C19BA-F5F6-473C-A7EC-051569095F75}" type="sibTrans" cxnId="{E55187EB-B794-48CA-9A9E-F015546321F5}">
      <dgm:prSet/>
      <dgm:spPr/>
      <dgm:t>
        <a:bodyPr/>
        <a:lstStyle/>
        <a:p>
          <a:endParaRPr lang="ru-RU"/>
        </a:p>
      </dgm:t>
    </dgm:pt>
    <dgm:pt modelId="{33F37472-0297-43C4-B223-27DAD68BE713}">
      <dgm:prSet phldrT="[Текст]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az-Latn-AZ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Eni 4 – 5sm</a:t>
          </a:r>
          <a:endParaRPr lang="ru-RU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2E2EFD-8412-400C-9047-594C12A1407D}" type="parTrans" cxnId="{C7D80EBB-F973-4E77-9E35-250C6A295F48}">
      <dgm:prSet/>
      <dgm:spPr/>
      <dgm:t>
        <a:bodyPr/>
        <a:lstStyle/>
        <a:p>
          <a:endParaRPr lang="ru-RU"/>
        </a:p>
      </dgm:t>
    </dgm:pt>
    <dgm:pt modelId="{1E556F4D-454D-494F-9745-C2F11FA42916}" type="sibTrans" cxnId="{C7D80EBB-F973-4E77-9E35-250C6A295F48}">
      <dgm:prSet/>
      <dgm:spPr/>
      <dgm:t>
        <a:bodyPr/>
        <a:lstStyle/>
        <a:p>
          <a:endParaRPr lang="ru-RU"/>
        </a:p>
      </dgm:t>
    </dgm:pt>
    <dgm:pt modelId="{92284D43-5C86-420D-B8C7-B58475A09494}" type="pres">
      <dgm:prSet presAssocID="{AC41367E-166F-410B-8A69-82B88B8B35B9}" presName="compositeShape" presStyleCnt="0">
        <dgm:presLayoutVars>
          <dgm:chMax val="2"/>
          <dgm:dir/>
          <dgm:resizeHandles val="exact"/>
        </dgm:presLayoutVars>
      </dgm:prSet>
      <dgm:spPr/>
    </dgm:pt>
    <dgm:pt modelId="{18C36A82-48D5-4616-B74C-02E3E926631F}" type="pres">
      <dgm:prSet presAssocID="{AC41367E-166F-410B-8A69-82B88B8B35B9}" presName="ribbon" presStyleLbl="node1" presStyleIdx="0" presStyleCnt="1" custScaleX="195362" custLinFactNeighborX="20227" custLinFactNeighborY="-3097"/>
      <dgm:spPr>
        <a:solidFill>
          <a:schemeClr val="bg2">
            <a:lumMod val="90000"/>
          </a:schemeClr>
        </a:solidFill>
      </dgm:spPr>
    </dgm:pt>
    <dgm:pt modelId="{2941371E-4B63-4006-9609-4BF31B22FC43}" type="pres">
      <dgm:prSet presAssocID="{AC41367E-166F-410B-8A69-82B88B8B35B9}" presName="leftArrowText" presStyleLbl="node1" presStyleIdx="0" presStyleCnt="1" custScaleX="231357" custScaleY="130414" custLinFactNeighborX="-86490" custLinFactNeighborY="3798">
        <dgm:presLayoutVars>
          <dgm:chMax val="0"/>
          <dgm:bulletEnabled val="1"/>
        </dgm:presLayoutVars>
      </dgm:prSet>
      <dgm:spPr/>
    </dgm:pt>
    <dgm:pt modelId="{660B247B-F458-4B2B-BFF8-53B676D8A9B4}" type="pres">
      <dgm:prSet presAssocID="{AC41367E-166F-410B-8A69-82B88B8B35B9}" presName="rightArrowText" presStyleLbl="node1" presStyleIdx="0" presStyleCnt="1" custScaleX="124716" custLinFactNeighborX="49156" custLinFactNeighborY="-6801">
        <dgm:presLayoutVars>
          <dgm:chMax val="0"/>
          <dgm:bulletEnabled val="1"/>
        </dgm:presLayoutVars>
      </dgm:prSet>
      <dgm:spPr/>
    </dgm:pt>
  </dgm:ptLst>
  <dgm:cxnLst>
    <dgm:cxn modelId="{6D088C76-90AA-4422-B1FA-97526A444005}" type="presOf" srcId="{33F37472-0297-43C4-B223-27DAD68BE713}" destId="{660B247B-F458-4B2B-BFF8-53B676D8A9B4}" srcOrd="0" destOrd="0" presId="urn:microsoft.com/office/officeart/2005/8/layout/arrow6"/>
    <dgm:cxn modelId="{9CCE508B-C140-4B00-813D-55CB315A3D14}" type="presOf" srcId="{AC41367E-166F-410B-8A69-82B88B8B35B9}" destId="{92284D43-5C86-420D-B8C7-B58475A09494}" srcOrd="0" destOrd="0" presId="urn:microsoft.com/office/officeart/2005/8/layout/arrow6"/>
    <dgm:cxn modelId="{C7D80EBB-F973-4E77-9E35-250C6A295F48}" srcId="{AC41367E-166F-410B-8A69-82B88B8B35B9}" destId="{33F37472-0297-43C4-B223-27DAD68BE713}" srcOrd="1" destOrd="0" parTransId="{032E2EFD-8412-400C-9047-594C12A1407D}" sibTransId="{1E556F4D-454D-494F-9745-C2F11FA42916}"/>
    <dgm:cxn modelId="{E55187EB-B794-48CA-9A9E-F015546321F5}" srcId="{AC41367E-166F-410B-8A69-82B88B8B35B9}" destId="{271C4FE6-3EC4-4BB0-80DC-D87C422811D9}" srcOrd="0" destOrd="0" parTransId="{9B48E774-DCE5-41B9-8CAF-6C12FD9D054D}" sibTransId="{3F8C19BA-F5F6-473C-A7EC-051569095F75}"/>
    <dgm:cxn modelId="{C3EDD4EE-67CD-4C6F-AE15-24D2D6B883B2}" type="presOf" srcId="{271C4FE6-3EC4-4BB0-80DC-D87C422811D9}" destId="{2941371E-4B63-4006-9609-4BF31B22FC43}" srcOrd="0" destOrd="0" presId="urn:microsoft.com/office/officeart/2005/8/layout/arrow6"/>
    <dgm:cxn modelId="{C90FE787-9C6A-4348-8BC2-E4D06AEE9A39}" type="presParOf" srcId="{92284D43-5C86-420D-B8C7-B58475A09494}" destId="{18C36A82-48D5-4616-B74C-02E3E926631F}" srcOrd="0" destOrd="0" presId="urn:microsoft.com/office/officeart/2005/8/layout/arrow6"/>
    <dgm:cxn modelId="{F4E8DABC-42E1-47AA-BC37-933EA0B5748B}" type="presParOf" srcId="{92284D43-5C86-420D-B8C7-B58475A09494}" destId="{2941371E-4B63-4006-9609-4BF31B22FC43}" srcOrd="1" destOrd="0" presId="urn:microsoft.com/office/officeart/2005/8/layout/arrow6"/>
    <dgm:cxn modelId="{2CAA10D0-CA6B-40DC-88B7-74287F67167D}" type="presParOf" srcId="{92284D43-5C86-420D-B8C7-B58475A09494}" destId="{660B247B-F458-4B2B-BFF8-53B676D8A9B4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7D55C1-EBF3-4E0C-8257-4711BBA320BC}" type="doc">
      <dgm:prSet loTypeId="urn:microsoft.com/office/officeart/2005/8/layout/pList1#1" loCatId="list" qsTypeId="urn:microsoft.com/office/officeart/2005/8/quickstyle/3d2#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83F6C62-DE76-4064-AD4A-F4685014EF29}">
      <dgm:prSet phldrT="[Текст]" custT="1"/>
      <dgm:spPr/>
      <dgm:t>
        <a:bodyPr/>
        <a:lstStyle/>
        <a:p>
          <a:pPr algn="just"/>
          <a:r>
            <a:rPr lang="az-Latn-A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MAV anomaliyaları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D46499-B9C7-40E2-99AE-1B2FDE1E8E3E}" type="parTrans" cxnId="{C257BC58-C959-42B2-90E6-E02889D93F56}">
      <dgm:prSet/>
      <dgm:spPr/>
      <dgm:t>
        <a:bodyPr/>
        <a:lstStyle/>
        <a:p>
          <a:endParaRPr lang="ru-RU"/>
        </a:p>
      </dgm:t>
    </dgm:pt>
    <dgm:pt modelId="{7D46361D-7565-4491-A809-EBF15753BF74}" type="sibTrans" cxnId="{C257BC58-C959-42B2-90E6-E02889D93F56}">
      <dgm:prSet/>
      <dgm:spPr/>
      <dgm:t>
        <a:bodyPr/>
        <a:lstStyle/>
        <a:p>
          <a:endParaRPr lang="ru-RU"/>
        </a:p>
      </dgm:t>
    </dgm:pt>
    <dgm:pt modelId="{70BC75C9-DCDB-49AE-8A39-961D9937B93A}">
      <dgm:prSet phldrT="[Текст]" custT="1"/>
      <dgm:spPr/>
      <dgm:t>
        <a:bodyPr/>
        <a:lstStyle/>
        <a:p>
          <a:pPr algn="ctr"/>
          <a:r>
            <a:rPr lang="az-Latn-A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Kəskin Pankreatit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AE4FFD-9738-423A-8E04-F82921BD412B}" type="parTrans" cxnId="{8F967D0E-3307-46B5-B08C-E8AEE236B28C}">
      <dgm:prSet/>
      <dgm:spPr/>
      <dgm:t>
        <a:bodyPr/>
        <a:lstStyle/>
        <a:p>
          <a:endParaRPr lang="ru-RU"/>
        </a:p>
      </dgm:t>
    </dgm:pt>
    <dgm:pt modelId="{4C2BD0D8-99BA-4570-B1DE-75918254DBAD}" type="sibTrans" cxnId="{8F967D0E-3307-46B5-B08C-E8AEE236B28C}">
      <dgm:prSet/>
      <dgm:spPr/>
      <dgm:t>
        <a:bodyPr/>
        <a:lstStyle/>
        <a:p>
          <a:endParaRPr lang="ru-RU"/>
        </a:p>
      </dgm:t>
    </dgm:pt>
    <dgm:pt modelId="{DD9E573D-2EDC-4E8F-8538-656AB110CB4F}">
      <dgm:prSet phldrT="[Текст]" custT="1"/>
      <dgm:spPr/>
      <dgm:t>
        <a:bodyPr/>
        <a:lstStyle/>
        <a:p>
          <a:pPr algn="just"/>
          <a:r>
            <a:rPr lang="az-Latn-A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Xroniki pankreatit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54995C-2D87-473D-80BD-917F7A489115}" type="parTrans" cxnId="{851A5E69-180E-4ADA-BBFE-D5F6C630F51B}">
      <dgm:prSet/>
      <dgm:spPr/>
      <dgm:t>
        <a:bodyPr/>
        <a:lstStyle/>
        <a:p>
          <a:endParaRPr lang="ru-RU"/>
        </a:p>
      </dgm:t>
    </dgm:pt>
    <dgm:pt modelId="{68938D29-147F-4C19-8A8C-5AC0F382465D}" type="sibTrans" cxnId="{851A5E69-180E-4ADA-BBFE-D5F6C630F51B}">
      <dgm:prSet/>
      <dgm:spPr/>
      <dgm:t>
        <a:bodyPr/>
        <a:lstStyle/>
        <a:p>
          <a:endParaRPr lang="ru-RU"/>
        </a:p>
      </dgm:t>
    </dgm:pt>
    <dgm:pt modelId="{1B473604-9F02-4278-830E-585238B923DA}">
      <dgm:prSet phldrT="[Текст]" custT="1"/>
      <dgm:spPr/>
      <dgm:t>
        <a:bodyPr/>
        <a:lstStyle/>
        <a:p>
          <a:r>
            <a:rPr lang="az-Latn-A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Pankreas kistləri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10425D-164E-49F3-A529-11702619E9F3}" type="parTrans" cxnId="{6B1FA02F-2CAF-4A69-B9D3-FEEFF326FF8A}">
      <dgm:prSet/>
      <dgm:spPr/>
      <dgm:t>
        <a:bodyPr/>
        <a:lstStyle/>
        <a:p>
          <a:endParaRPr lang="ru-RU"/>
        </a:p>
      </dgm:t>
    </dgm:pt>
    <dgm:pt modelId="{99EAB94E-20E1-443D-8941-6F1D396E6BA4}" type="sibTrans" cxnId="{6B1FA02F-2CAF-4A69-B9D3-FEEFF326FF8A}">
      <dgm:prSet/>
      <dgm:spPr/>
      <dgm:t>
        <a:bodyPr/>
        <a:lstStyle/>
        <a:p>
          <a:endParaRPr lang="ru-RU"/>
        </a:p>
      </dgm:t>
    </dgm:pt>
    <dgm:pt modelId="{55E19B96-3C84-4079-AA0A-94909D651F9B}">
      <dgm:prSet phldrT="[Текст]" custT="1"/>
      <dgm:spPr/>
      <dgm:t>
        <a:bodyPr/>
        <a:lstStyle/>
        <a:p>
          <a:r>
            <a:rPr lang="az-Latn-A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MAV xərçəngi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070D5B-A747-4B8E-88E5-A43675C9850F}" type="parTrans" cxnId="{45F5BDDB-EA65-443E-90C7-9766D9114ABB}">
      <dgm:prSet/>
      <dgm:spPr/>
      <dgm:t>
        <a:bodyPr/>
        <a:lstStyle/>
        <a:p>
          <a:endParaRPr lang="ru-RU"/>
        </a:p>
      </dgm:t>
    </dgm:pt>
    <dgm:pt modelId="{03CD7A38-D186-458D-B987-FF2356CB5B5C}" type="sibTrans" cxnId="{45F5BDDB-EA65-443E-90C7-9766D9114ABB}">
      <dgm:prSet/>
      <dgm:spPr/>
      <dgm:t>
        <a:bodyPr/>
        <a:lstStyle/>
        <a:p>
          <a:endParaRPr lang="ru-RU"/>
        </a:p>
      </dgm:t>
    </dgm:pt>
    <dgm:pt modelId="{20E90500-4244-44EB-9AA1-90164AF956FB}">
      <dgm:prSet phldrT="[Текст]" custT="1"/>
      <dgm:spPr/>
      <dgm:t>
        <a:bodyPr/>
        <a:lstStyle/>
        <a:p>
          <a:pPr algn="just"/>
          <a:r>
            <a:rPr lang="az-Latn-AZ" sz="1800" b="1" dirty="0">
              <a:latin typeface="Arial" panose="020B0604020202020204" pitchFamily="34" charset="0"/>
              <a:cs typeface="Arial" panose="020B0604020202020204" pitchFamily="34" charset="0"/>
            </a:rPr>
            <a:t>    Duktal papillomalar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11C641-61DF-4A79-A794-DA3D455FEDCB}" type="parTrans" cxnId="{F226D011-25D0-4848-BCB5-930B3E4A69A5}">
      <dgm:prSet/>
      <dgm:spPr/>
      <dgm:t>
        <a:bodyPr/>
        <a:lstStyle/>
        <a:p>
          <a:endParaRPr lang="ru-RU"/>
        </a:p>
      </dgm:t>
    </dgm:pt>
    <dgm:pt modelId="{891A3962-500B-4D92-864E-1A9BA8CE3EB6}" type="sibTrans" cxnId="{F226D011-25D0-4848-BCB5-930B3E4A69A5}">
      <dgm:prSet/>
      <dgm:spPr/>
      <dgm:t>
        <a:bodyPr/>
        <a:lstStyle/>
        <a:p>
          <a:endParaRPr lang="ru-RU"/>
        </a:p>
      </dgm:t>
    </dgm:pt>
    <dgm:pt modelId="{87D6F4EC-E572-4658-8B74-07287CA6F422}">
      <dgm:prSet phldrT="[Текст]" custT="1"/>
      <dgm:spPr/>
      <dgm:t>
        <a:bodyPr/>
        <a:lstStyle/>
        <a:p>
          <a:r>
            <a:rPr lang="az-Latn-AZ" sz="1800" b="1" dirty="0">
              <a:latin typeface="Arial" panose="020B0604020202020204" pitchFamily="34" charset="0"/>
              <a:cs typeface="Arial" panose="020B0604020202020204" pitchFamily="34" charset="0"/>
            </a:rPr>
            <a:t>Axacaq daşları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CEC8DA-A1F8-4112-91EE-84FBC28AB01D}" type="parTrans" cxnId="{84563924-91D0-43F5-8326-8ECE06A356B6}">
      <dgm:prSet/>
      <dgm:spPr/>
      <dgm:t>
        <a:bodyPr/>
        <a:lstStyle/>
        <a:p>
          <a:endParaRPr lang="ru-RU"/>
        </a:p>
      </dgm:t>
    </dgm:pt>
    <dgm:pt modelId="{11CC24A9-9847-412C-98A8-950D31A3BFA0}" type="sibTrans" cxnId="{84563924-91D0-43F5-8326-8ECE06A356B6}">
      <dgm:prSet/>
      <dgm:spPr/>
      <dgm:t>
        <a:bodyPr/>
        <a:lstStyle/>
        <a:p>
          <a:endParaRPr lang="ru-RU"/>
        </a:p>
      </dgm:t>
    </dgm:pt>
    <dgm:pt modelId="{C991AC2E-2FFD-41EA-B4B0-3FD7E7178F4D}">
      <dgm:prSet phldrT="[Текст]" custT="1"/>
      <dgm:spPr/>
      <dgm:t>
        <a:bodyPr/>
        <a:lstStyle/>
        <a:p>
          <a:r>
            <a:rPr lang="az-Latn-AZ" sz="1800" b="1" dirty="0">
              <a:latin typeface="Arial" panose="020B0604020202020204" pitchFamily="34" charset="0"/>
              <a:cs typeface="Arial" panose="020B0604020202020204" pitchFamily="34" charset="0"/>
            </a:rPr>
            <a:t>Adacıq şişləri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841538-C719-43A2-B9E2-BB8C6EEADBB7}" type="parTrans" cxnId="{9FEEE0D6-665B-45E3-9BDA-60367DC3CBF4}">
      <dgm:prSet/>
      <dgm:spPr/>
      <dgm:t>
        <a:bodyPr/>
        <a:lstStyle/>
        <a:p>
          <a:endParaRPr lang="ru-RU"/>
        </a:p>
      </dgm:t>
    </dgm:pt>
    <dgm:pt modelId="{41C0B41E-8C0A-4D74-9BAC-3EF20FF9174C}" type="sibTrans" cxnId="{9FEEE0D6-665B-45E3-9BDA-60367DC3CBF4}">
      <dgm:prSet/>
      <dgm:spPr/>
      <dgm:t>
        <a:bodyPr/>
        <a:lstStyle/>
        <a:p>
          <a:endParaRPr lang="ru-RU"/>
        </a:p>
      </dgm:t>
    </dgm:pt>
    <dgm:pt modelId="{02FCE8F5-B7EF-43A6-825E-C7E04A819C77}">
      <dgm:prSet phldrT="[Текст]" custT="1"/>
      <dgm:spPr/>
      <dgm:t>
        <a:bodyPr/>
        <a:lstStyle/>
        <a:p>
          <a:r>
            <a:rPr lang="az-Latn-AZ" sz="1800" b="1" dirty="0">
              <a:latin typeface="Arial" panose="020B0604020202020204" pitchFamily="34" charset="0"/>
              <a:cs typeface="Arial" panose="020B0604020202020204" pitchFamily="34" charset="0"/>
            </a:rPr>
            <a:t>Travmalar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449E9A-B182-480F-A01C-1F436AAFE858}" type="parTrans" cxnId="{1E158390-4C7B-4409-AA8F-4260DF51F868}">
      <dgm:prSet/>
      <dgm:spPr/>
      <dgm:t>
        <a:bodyPr/>
        <a:lstStyle/>
        <a:p>
          <a:endParaRPr lang="ru-RU"/>
        </a:p>
      </dgm:t>
    </dgm:pt>
    <dgm:pt modelId="{2CF97314-0316-477D-BCC3-0D6B8BE6958F}" type="sibTrans" cxnId="{1E158390-4C7B-4409-AA8F-4260DF51F868}">
      <dgm:prSet/>
      <dgm:spPr/>
      <dgm:t>
        <a:bodyPr/>
        <a:lstStyle/>
        <a:p>
          <a:endParaRPr lang="ru-RU"/>
        </a:p>
      </dgm:t>
    </dgm:pt>
    <dgm:pt modelId="{73445311-3638-4DAA-85BD-5C95D792357D}" type="pres">
      <dgm:prSet presAssocID="{907D55C1-EBF3-4E0C-8257-4711BBA320BC}" presName="Name0" presStyleCnt="0">
        <dgm:presLayoutVars>
          <dgm:dir/>
          <dgm:resizeHandles val="exact"/>
        </dgm:presLayoutVars>
      </dgm:prSet>
      <dgm:spPr/>
    </dgm:pt>
    <dgm:pt modelId="{167E231A-A183-4FA6-9D28-82B9337C4D4C}" type="pres">
      <dgm:prSet presAssocID="{583F6C62-DE76-4064-AD4A-F4685014EF29}" presName="compNode" presStyleCnt="0"/>
      <dgm:spPr/>
    </dgm:pt>
    <dgm:pt modelId="{8F29F03D-32CC-4CCD-AFCB-56C01A511C27}" type="pres">
      <dgm:prSet presAssocID="{583F6C62-DE76-4064-AD4A-F4685014EF29}" presName="pictRect" presStyleLbl="node1" presStyleIdx="0" presStyleCnt="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C5D7A7D-7039-472A-8472-5539ECC1DA39}" type="pres">
      <dgm:prSet presAssocID="{583F6C62-DE76-4064-AD4A-F4685014EF29}" presName="textRect" presStyleLbl="revTx" presStyleIdx="0" presStyleCnt="9" custScaleY="40928">
        <dgm:presLayoutVars>
          <dgm:bulletEnabled val="1"/>
        </dgm:presLayoutVars>
      </dgm:prSet>
      <dgm:spPr/>
    </dgm:pt>
    <dgm:pt modelId="{0D06A9F8-EADA-4D4F-BF20-C063DBFA275E}" type="pres">
      <dgm:prSet presAssocID="{7D46361D-7565-4491-A809-EBF15753BF74}" presName="sibTrans" presStyleLbl="sibTrans2D1" presStyleIdx="0" presStyleCnt="0"/>
      <dgm:spPr/>
    </dgm:pt>
    <dgm:pt modelId="{80592002-F248-4351-B4A9-D35D2DD6425E}" type="pres">
      <dgm:prSet presAssocID="{70BC75C9-DCDB-49AE-8A39-961D9937B93A}" presName="compNode" presStyleCnt="0"/>
      <dgm:spPr/>
    </dgm:pt>
    <dgm:pt modelId="{013AF05D-1FC1-41EB-BB24-10DB7D1E4D92}" type="pres">
      <dgm:prSet presAssocID="{70BC75C9-DCDB-49AE-8A39-961D9937B93A}" presName="pictRect" presStyleLbl="node1" presStyleIdx="1" presStyleCnt="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4DA0B60-F929-47F5-B02C-245B13F912BB}" type="pres">
      <dgm:prSet presAssocID="{70BC75C9-DCDB-49AE-8A39-961D9937B93A}" presName="textRect" presStyleLbl="revTx" presStyleIdx="1" presStyleCnt="9" custScaleY="40928">
        <dgm:presLayoutVars>
          <dgm:bulletEnabled val="1"/>
        </dgm:presLayoutVars>
      </dgm:prSet>
      <dgm:spPr/>
    </dgm:pt>
    <dgm:pt modelId="{37FABD5B-1EB1-499D-8483-1FC46BF19A67}" type="pres">
      <dgm:prSet presAssocID="{4C2BD0D8-99BA-4570-B1DE-75918254DBAD}" presName="sibTrans" presStyleLbl="sibTrans2D1" presStyleIdx="0" presStyleCnt="0"/>
      <dgm:spPr/>
    </dgm:pt>
    <dgm:pt modelId="{92E2372C-2FF6-4352-AB0A-EC6978606910}" type="pres">
      <dgm:prSet presAssocID="{DD9E573D-2EDC-4E8F-8538-656AB110CB4F}" presName="compNode" presStyleCnt="0"/>
      <dgm:spPr/>
    </dgm:pt>
    <dgm:pt modelId="{EE1F8D0D-9409-483B-B721-F8472BAA4EB8}" type="pres">
      <dgm:prSet presAssocID="{DD9E573D-2EDC-4E8F-8538-656AB110CB4F}" presName="pictRect" presStyleLbl="node1" presStyleIdx="2" presStyleCnt="9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533A9742-478E-4D8C-B451-0AEC88D5AB6E}" type="pres">
      <dgm:prSet presAssocID="{DD9E573D-2EDC-4E8F-8538-656AB110CB4F}" presName="textRect" presStyleLbl="revTx" presStyleIdx="2" presStyleCnt="9" custScaleX="108427" custScaleY="58626" custLinFactNeighborX="2294" custLinFactNeighborY="4992">
        <dgm:presLayoutVars>
          <dgm:bulletEnabled val="1"/>
        </dgm:presLayoutVars>
      </dgm:prSet>
      <dgm:spPr/>
    </dgm:pt>
    <dgm:pt modelId="{6953910F-13C6-41B6-90F7-36E9F31BF614}" type="pres">
      <dgm:prSet presAssocID="{68938D29-147F-4C19-8A8C-5AC0F382465D}" presName="sibTrans" presStyleLbl="sibTrans2D1" presStyleIdx="0" presStyleCnt="0"/>
      <dgm:spPr/>
    </dgm:pt>
    <dgm:pt modelId="{0BE34BD1-D026-433C-B718-233980D5833F}" type="pres">
      <dgm:prSet presAssocID="{1B473604-9F02-4278-830E-585238B923DA}" presName="compNode" presStyleCnt="0"/>
      <dgm:spPr/>
    </dgm:pt>
    <dgm:pt modelId="{9310114E-93AE-4F3A-8259-901AD449BE34}" type="pres">
      <dgm:prSet presAssocID="{1B473604-9F02-4278-830E-585238B923DA}" presName="pictRect" presStyleLbl="node1" presStyleIdx="3" presStyleCnt="9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B90FFC4A-2269-44AE-B2DD-B215C6EDEA78}" type="pres">
      <dgm:prSet presAssocID="{1B473604-9F02-4278-830E-585238B923DA}" presName="textRect" presStyleLbl="revTx" presStyleIdx="3" presStyleCnt="9" custScaleY="45205">
        <dgm:presLayoutVars>
          <dgm:bulletEnabled val="1"/>
        </dgm:presLayoutVars>
      </dgm:prSet>
      <dgm:spPr/>
    </dgm:pt>
    <dgm:pt modelId="{C5587937-1A34-4125-AE3B-DEAFF89569EE}" type="pres">
      <dgm:prSet presAssocID="{99EAB94E-20E1-443D-8941-6F1D396E6BA4}" presName="sibTrans" presStyleLbl="sibTrans2D1" presStyleIdx="0" presStyleCnt="0"/>
      <dgm:spPr/>
    </dgm:pt>
    <dgm:pt modelId="{3F4466D3-A17E-4F22-AE49-E0E6DE36204D}" type="pres">
      <dgm:prSet presAssocID="{55E19B96-3C84-4079-AA0A-94909D651F9B}" presName="compNode" presStyleCnt="0"/>
      <dgm:spPr/>
    </dgm:pt>
    <dgm:pt modelId="{4B52BDDF-AFC7-4925-AA55-3A1D298B2A6B}" type="pres">
      <dgm:prSet presAssocID="{55E19B96-3C84-4079-AA0A-94909D651F9B}" presName="pictRect" presStyleLbl="node1" presStyleIdx="4" presStyleCnt="9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9FD24B2E-86F5-47D5-A279-EC69AC9C33C5}" type="pres">
      <dgm:prSet presAssocID="{55E19B96-3C84-4079-AA0A-94909D651F9B}" presName="textRect" presStyleLbl="revTx" presStyleIdx="4" presStyleCnt="9">
        <dgm:presLayoutVars>
          <dgm:bulletEnabled val="1"/>
        </dgm:presLayoutVars>
      </dgm:prSet>
      <dgm:spPr/>
    </dgm:pt>
    <dgm:pt modelId="{E14748F8-DDB8-433D-A976-F900111E82C3}" type="pres">
      <dgm:prSet presAssocID="{03CD7A38-D186-458D-B987-FF2356CB5B5C}" presName="sibTrans" presStyleLbl="sibTrans2D1" presStyleIdx="0" presStyleCnt="0"/>
      <dgm:spPr/>
    </dgm:pt>
    <dgm:pt modelId="{BCB210CF-5623-45C5-85B3-38C0F1E049DF}" type="pres">
      <dgm:prSet presAssocID="{20E90500-4244-44EB-9AA1-90164AF956FB}" presName="compNode" presStyleCnt="0"/>
      <dgm:spPr/>
    </dgm:pt>
    <dgm:pt modelId="{AA0970D8-23A6-4218-9BCC-917B182B2DD9}" type="pres">
      <dgm:prSet presAssocID="{20E90500-4244-44EB-9AA1-90164AF956FB}" presName="pictRect" presStyleLbl="node1" presStyleIdx="5" presStyleCnt="9" custLinFactNeighborX="1063" custLinFactNeighborY="-2555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C5A5C81F-E4B1-441A-BA1A-45D0880A6925}" type="pres">
      <dgm:prSet presAssocID="{20E90500-4244-44EB-9AA1-90164AF956FB}" presName="textRect" presStyleLbl="revTx" presStyleIdx="5" presStyleCnt="9" custScaleX="119448">
        <dgm:presLayoutVars>
          <dgm:bulletEnabled val="1"/>
        </dgm:presLayoutVars>
      </dgm:prSet>
      <dgm:spPr/>
    </dgm:pt>
    <dgm:pt modelId="{22F73C3F-0EF2-45D7-8E1D-1DD948E0021C}" type="pres">
      <dgm:prSet presAssocID="{891A3962-500B-4D92-864E-1A9BA8CE3EB6}" presName="sibTrans" presStyleLbl="sibTrans2D1" presStyleIdx="0" presStyleCnt="0"/>
      <dgm:spPr/>
    </dgm:pt>
    <dgm:pt modelId="{7178D833-0B77-43FC-8C5F-BB2D3BF520EC}" type="pres">
      <dgm:prSet presAssocID="{87D6F4EC-E572-4658-8B74-07287CA6F422}" presName="compNode" presStyleCnt="0"/>
      <dgm:spPr/>
    </dgm:pt>
    <dgm:pt modelId="{8226468E-86C9-4B76-9B41-6E04FC3E3D2D}" type="pres">
      <dgm:prSet presAssocID="{87D6F4EC-E572-4658-8B74-07287CA6F422}" presName="pictRect" presStyleLbl="node1" presStyleIdx="6" presStyleCnt="9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  <dgm:pt modelId="{7C3BEBDD-8F9E-42C7-8B96-349DC733A054}" type="pres">
      <dgm:prSet presAssocID="{87D6F4EC-E572-4658-8B74-07287CA6F422}" presName="textRect" presStyleLbl="revTx" presStyleIdx="6" presStyleCnt="9">
        <dgm:presLayoutVars>
          <dgm:bulletEnabled val="1"/>
        </dgm:presLayoutVars>
      </dgm:prSet>
      <dgm:spPr/>
    </dgm:pt>
    <dgm:pt modelId="{7D5D81C2-5940-4D0A-88FA-273598116F8B}" type="pres">
      <dgm:prSet presAssocID="{11CC24A9-9847-412C-98A8-950D31A3BFA0}" presName="sibTrans" presStyleLbl="sibTrans2D1" presStyleIdx="0" presStyleCnt="0"/>
      <dgm:spPr/>
    </dgm:pt>
    <dgm:pt modelId="{60971714-03A3-4742-A05D-BAE9CFE3E2F5}" type="pres">
      <dgm:prSet presAssocID="{C991AC2E-2FFD-41EA-B4B0-3FD7E7178F4D}" presName="compNode" presStyleCnt="0"/>
      <dgm:spPr/>
    </dgm:pt>
    <dgm:pt modelId="{9B2B666C-CC8F-4E4B-A603-985C39C58332}" type="pres">
      <dgm:prSet presAssocID="{C991AC2E-2FFD-41EA-B4B0-3FD7E7178F4D}" presName="pictRect" presStyleLbl="node1" presStyleIdx="7" presStyleCnt="9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</dgm:pt>
    <dgm:pt modelId="{646096FB-41B6-4CC5-8DDD-67CBF0746DE9}" type="pres">
      <dgm:prSet presAssocID="{C991AC2E-2FFD-41EA-B4B0-3FD7E7178F4D}" presName="textRect" presStyleLbl="revTx" presStyleIdx="7" presStyleCnt="9">
        <dgm:presLayoutVars>
          <dgm:bulletEnabled val="1"/>
        </dgm:presLayoutVars>
      </dgm:prSet>
      <dgm:spPr/>
    </dgm:pt>
    <dgm:pt modelId="{46555159-3232-4296-A3D5-54D52EE8B1D9}" type="pres">
      <dgm:prSet presAssocID="{41C0B41E-8C0A-4D74-9BAC-3EF20FF9174C}" presName="sibTrans" presStyleLbl="sibTrans2D1" presStyleIdx="0" presStyleCnt="0"/>
      <dgm:spPr/>
    </dgm:pt>
    <dgm:pt modelId="{B619F54F-138E-46ED-9570-050786D71AD7}" type="pres">
      <dgm:prSet presAssocID="{02FCE8F5-B7EF-43A6-825E-C7E04A819C77}" presName="compNode" presStyleCnt="0"/>
      <dgm:spPr/>
    </dgm:pt>
    <dgm:pt modelId="{8EA272E4-53C6-487D-9759-726F6784D17B}" type="pres">
      <dgm:prSet presAssocID="{02FCE8F5-B7EF-43A6-825E-C7E04A819C77}" presName="pictRect" presStyleLbl="node1" presStyleIdx="8" presStyleCnt="9"/>
      <dgm:spPr>
        <a:blipFill rotWithShape="1">
          <a:blip xmlns:r="http://schemas.openxmlformats.org/officeDocument/2006/relationships" r:embed="rId9"/>
          <a:stretch>
            <a:fillRect/>
          </a:stretch>
        </a:blipFill>
      </dgm:spPr>
    </dgm:pt>
    <dgm:pt modelId="{2B6996CF-166C-4B39-AAA2-FC19CC064402}" type="pres">
      <dgm:prSet presAssocID="{02FCE8F5-B7EF-43A6-825E-C7E04A819C77}" presName="textRect" presStyleLbl="revTx" presStyleIdx="8" presStyleCnt="9">
        <dgm:presLayoutVars>
          <dgm:bulletEnabled val="1"/>
        </dgm:presLayoutVars>
      </dgm:prSet>
      <dgm:spPr/>
    </dgm:pt>
  </dgm:ptLst>
  <dgm:cxnLst>
    <dgm:cxn modelId="{C689A10B-2D96-41FB-80D7-C085DF4E6E1F}" type="presOf" srcId="{41C0B41E-8C0A-4D74-9BAC-3EF20FF9174C}" destId="{46555159-3232-4296-A3D5-54D52EE8B1D9}" srcOrd="0" destOrd="0" presId="urn:microsoft.com/office/officeart/2005/8/layout/pList1#1"/>
    <dgm:cxn modelId="{8F967D0E-3307-46B5-B08C-E8AEE236B28C}" srcId="{907D55C1-EBF3-4E0C-8257-4711BBA320BC}" destId="{70BC75C9-DCDB-49AE-8A39-961D9937B93A}" srcOrd="1" destOrd="0" parTransId="{56AE4FFD-9738-423A-8E04-F82921BD412B}" sibTransId="{4C2BD0D8-99BA-4570-B1DE-75918254DBAD}"/>
    <dgm:cxn modelId="{F226D011-25D0-4848-BCB5-930B3E4A69A5}" srcId="{907D55C1-EBF3-4E0C-8257-4711BBA320BC}" destId="{20E90500-4244-44EB-9AA1-90164AF956FB}" srcOrd="5" destOrd="0" parTransId="{2211C641-61DF-4A79-A794-DA3D455FEDCB}" sibTransId="{891A3962-500B-4D92-864E-1A9BA8CE3EB6}"/>
    <dgm:cxn modelId="{D3255913-A0B0-48D7-891D-9C4E37A5F27D}" type="presOf" srcId="{1B473604-9F02-4278-830E-585238B923DA}" destId="{B90FFC4A-2269-44AE-B2DD-B215C6EDEA78}" srcOrd="0" destOrd="0" presId="urn:microsoft.com/office/officeart/2005/8/layout/pList1#1"/>
    <dgm:cxn modelId="{84563924-91D0-43F5-8326-8ECE06A356B6}" srcId="{907D55C1-EBF3-4E0C-8257-4711BBA320BC}" destId="{87D6F4EC-E572-4658-8B74-07287CA6F422}" srcOrd="6" destOrd="0" parTransId="{FECEC8DA-A1F8-4112-91EE-84FBC28AB01D}" sibTransId="{11CC24A9-9847-412C-98A8-950D31A3BFA0}"/>
    <dgm:cxn modelId="{C984072B-D7FE-48AB-8C0E-7040351F7F2A}" type="presOf" srcId="{55E19B96-3C84-4079-AA0A-94909D651F9B}" destId="{9FD24B2E-86F5-47D5-A279-EC69AC9C33C5}" srcOrd="0" destOrd="0" presId="urn:microsoft.com/office/officeart/2005/8/layout/pList1#1"/>
    <dgm:cxn modelId="{6B1FA02F-2CAF-4A69-B9D3-FEEFF326FF8A}" srcId="{907D55C1-EBF3-4E0C-8257-4711BBA320BC}" destId="{1B473604-9F02-4278-830E-585238B923DA}" srcOrd="3" destOrd="0" parTransId="{7510425D-164E-49F3-A529-11702619E9F3}" sibTransId="{99EAB94E-20E1-443D-8941-6F1D396E6BA4}"/>
    <dgm:cxn modelId="{CA83DE3F-BA10-4D66-9647-57576C6AECDC}" type="presOf" srcId="{99EAB94E-20E1-443D-8941-6F1D396E6BA4}" destId="{C5587937-1A34-4125-AE3B-DEAFF89569EE}" srcOrd="0" destOrd="0" presId="urn:microsoft.com/office/officeart/2005/8/layout/pList1#1"/>
    <dgm:cxn modelId="{1BB2AC5E-48EB-4ED2-B923-3EA63814BB2B}" type="presOf" srcId="{DD9E573D-2EDC-4E8F-8538-656AB110CB4F}" destId="{533A9742-478E-4D8C-B451-0AEC88D5AB6E}" srcOrd="0" destOrd="0" presId="urn:microsoft.com/office/officeart/2005/8/layout/pList1#1"/>
    <dgm:cxn modelId="{E19C4C68-61CF-4544-9E6F-902281ACDFA1}" type="presOf" srcId="{02FCE8F5-B7EF-43A6-825E-C7E04A819C77}" destId="{2B6996CF-166C-4B39-AAA2-FC19CC064402}" srcOrd="0" destOrd="0" presId="urn:microsoft.com/office/officeart/2005/8/layout/pList1#1"/>
    <dgm:cxn modelId="{851A5E69-180E-4ADA-BBFE-D5F6C630F51B}" srcId="{907D55C1-EBF3-4E0C-8257-4711BBA320BC}" destId="{DD9E573D-2EDC-4E8F-8538-656AB110CB4F}" srcOrd="2" destOrd="0" parTransId="{D754995C-2D87-473D-80BD-917F7A489115}" sibTransId="{68938D29-147F-4C19-8A8C-5AC0F382465D}"/>
    <dgm:cxn modelId="{3E363B6A-D47C-416F-A9FC-00A29114B486}" type="presOf" srcId="{583F6C62-DE76-4064-AD4A-F4685014EF29}" destId="{BC5D7A7D-7039-472A-8472-5539ECC1DA39}" srcOrd="0" destOrd="0" presId="urn:microsoft.com/office/officeart/2005/8/layout/pList1#1"/>
    <dgm:cxn modelId="{044F064E-2CD7-40BF-8382-4C9273A5F730}" type="presOf" srcId="{03CD7A38-D186-458D-B987-FF2356CB5B5C}" destId="{E14748F8-DDB8-433D-A976-F900111E82C3}" srcOrd="0" destOrd="0" presId="urn:microsoft.com/office/officeart/2005/8/layout/pList1#1"/>
    <dgm:cxn modelId="{14115071-9225-4830-AD78-A75E4D311DB5}" type="presOf" srcId="{907D55C1-EBF3-4E0C-8257-4711BBA320BC}" destId="{73445311-3638-4DAA-85BD-5C95D792357D}" srcOrd="0" destOrd="0" presId="urn:microsoft.com/office/officeart/2005/8/layout/pList1#1"/>
    <dgm:cxn modelId="{C257BC58-C959-42B2-90E6-E02889D93F56}" srcId="{907D55C1-EBF3-4E0C-8257-4711BBA320BC}" destId="{583F6C62-DE76-4064-AD4A-F4685014EF29}" srcOrd="0" destOrd="0" parTransId="{2AD46499-B9C7-40E2-99AE-1B2FDE1E8E3E}" sibTransId="{7D46361D-7565-4491-A809-EBF15753BF74}"/>
    <dgm:cxn modelId="{B7E26E79-4BCC-4849-91DE-A9E37BB2BC27}" type="presOf" srcId="{87D6F4EC-E572-4658-8B74-07287CA6F422}" destId="{7C3BEBDD-8F9E-42C7-8B96-349DC733A054}" srcOrd="0" destOrd="0" presId="urn:microsoft.com/office/officeart/2005/8/layout/pList1#1"/>
    <dgm:cxn modelId="{8B1B6787-16BA-428C-AA1C-BE351A6C7E28}" type="presOf" srcId="{891A3962-500B-4D92-864E-1A9BA8CE3EB6}" destId="{22F73C3F-0EF2-45D7-8E1D-1DD948E0021C}" srcOrd="0" destOrd="0" presId="urn:microsoft.com/office/officeart/2005/8/layout/pList1#1"/>
    <dgm:cxn modelId="{9BDC8A8D-409B-4602-BF80-D6356204B2B6}" type="presOf" srcId="{20E90500-4244-44EB-9AA1-90164AF956FB}" destId="{C5A5C81F-E4B1-441A-BA1A-45D0880A6925}" srcOrd="0" destOrd="0" presId="urn:microsoft.com/office/officeart/2005/8/layout/pList1#1"/>
    <dgm:cxn modelId="{B90C828E-02A5-4E30-8EB5-A7FBECCDADA2}" type="presOf" srcId="{11CC24A9-9847-412C-98A8-950D31A3BFA0}" destId="{7D5D81C2-5940-4D0A-88FA-273598116F8B}" srcOrd="0" destOrd="0" presId="urn:microsoft.com/office/officeart/2005/8/layout/pList1#1"/>
    <dgm:cxn modelId="{1E158390-4C7B-4409-AA8F-4260DF51F868}" srcId="{907D55C1-EBF3-4E0C-8257-4711BBA320BC}" destId="{02FCE8F5-B7EF-43A6-825E-C7E04A819C77}" srcOrd="8" destOrd="0" parTransId="{2D449E9A-B182-480F-A01C-1F436AAFE858}" sibTransId="{2CF97314-0316-477D-BCC3-0D6B8BE6958F}"/>
    <dgm:cxn modelId="{2F26E595-5759-47F1-87E4-11221C98D86C}" type="presOf" srcId="{68938D29-147F-4C19-8A8C-5AC0F382465D}" destId="{6953910F-13C6-41B6-90F7-36E9F31BF614}" srcOrd="0" destOrd="0" presId="urn:microsoft.com/office/officeart/2005/8/layout/pList1#1"/>
    <dgm:cxn modelId="{5B734E99-CB97-4444-8384-2D5EC80F3454}" type="presOf" srcId="{4C2BD0D8-99BA-4570-B1DE-75918254DBAD}" destId="{37FABD5B-1EB1-499D-8483-1FC46BF19A67}" srcOrd="0" destOrd="0" presId="urn:microsoft.com/office/officeart/2005/8/layout/pList1#1"/>
    <dgm:cxn modelId="{1B02D5C1-7DE3-4AEC-B251-A0499E12D6DD}" type="presOf" srcId="{7D46361D-7565-4491-A809-EBF15753BF74}" destId="{0D06A9F8-EADA-4D4F-BF20-C063DBFA275E}" srcOrd="0" destOrd="0" presId="urn:microsoft.com/office/officeart/2005/8/layout/pList1#1"/>
    <dgm:cxn modelId="{9FEEE0D6-665B-45E3-9BDA-60367DC3CBF4}" srcId="{907D55C1-EBF3-4E0C-8257-4711BBA320BC}" destId="{C991AC2E-2FFD-41EA-B4B0-3FD7E7178F4D}" srcOrd="7" destOrd="0" parTransId="{DC841538-C719-43A2-B9E2-BB8C6EEADBB7}" sibTransId="{41C0B41E-8C0A-4D74-9BAC-3EF20FF9174C}"/>
    <dgm:cxn modelId="{45F5BDDB-EA65-443E-90C7-9766D9114ABB}" srcId="{907D55C1-EBF3-4E0C-8257-4711BBA320BC}" destId="{55E19B96-3C84-4079-AA0A-94909D651F9B}" srcOrd="4" destOrd="0" parTransId="{EF070D5B-A747-4B8E-88E5-A43675C9850F}" sibTransId="{03CD7A38-D186-458D-B987-FF2356CB5B5C}"/>
    <dgm:cxn modelId="{DEFA99E1-9445-4971-97A0-3F378804EE32}" type="presOf" srcId="{70BC75C9-DCDB-49AE-8A39-961D9937B93A}" destId="{F4DA0B60-F929-47F5-B02C-245B13F912BB}" srcOrd="0" destOrd="0" presId="urn:microsoft.com/office/officeart/2005/8/layout/pList1#1"/>
    <dgm:cxn modelId="{B2F3CCF0-4145-4F95-A392-333E9DFC6445}" type="presOf" srcId="{C991AC2E-2FFD-41EA-B4B0-3FD7E7178F4D}" destId="{646096FB-41B6-4CC5-8DDD-67CBF0746DE9}" srcOrd="0" destOrd="0" presId="urn:microsoft.com/office/officeart/2005/8/layout/pList1#1"/>
    <dgm:cxn modelId="{1044F339-5019-44EE-8AB8-26686E878850}" type="presParOf" srcId="{73445311-3638-4DAA-85BD-5C95D792357D}" destId="{167E231A-A183-4FA6-9D28-82B9337C4D4C}" srcOrd="0" destOrd="0" presId="urn:microsoft.com/office/officeart/2005/8/layout/pList1#1"/>
    <dgm:cxn modelId="{67DFF4F3-9D87-4E4E-82E0-488CF1D32987}" type="presParOf" srcId="{167E231A-A183-4FA6-9D28-82B9337C4D4C}" destId="{8F29F03D-32CC-4CCD-AFCB-56C01A511C27}" srcOrd="0" destOrd="0" presId="urn:microsoft.com/office/officeart/2005/8/layout/pList1#1"/>
    <dgm:cxn modelId="{8CC65B40-2A01-4F89-8497-D6E8D1783BC8}" type="presParOf" srcId="{167E231A-A183-4FA6-9D28-82B9337C4D4C}" destId="{BC5D7A7D-7039-472A-8472-5539ECC1DA39}" srcOrd="1" destOrd="0" presId="urn:microsoft.com/office/officeart/2005/8/layout/pList1#1"/>
    <dgm:cxn modelId="{373517CE-3BED-45C6-8FA7-2758A68CF7B6}" type="presParOf" srcId="{73445311-3638-4DAA-85BD-5C95D792357D}" destId="{0D06A9F8-EADA-4D4F-BF20-C063DBFA275E}" srcOrd="1" destOrd="0" presId="urn:microsoft.com/office/officeart/2005/8/layout/pList1#1"/>
    <dgm:cxn modelId="{AB0D780D-0D50-40E9-B683-FE6F0DD4C41E}" type="presParOf" srcId="{73445311-3638-4DAA-85BD-5C95D792357D}" destId="{80592002-F248-4351-B4A9-D35D2DD6425E}" srcOrd="2" destOrd="0" presId="urn:microsoft.com/office/officeart/2005/8/layout/pList1#1"/>
    <dgm:cxn modelId="{159DA16E-47FB-4499-8E2A-B3162FF51272}" type="presParOf" srcId="{80592002-F248-4351-B4A9-D35D2DD6425E}" destId="{013AF05D-1FC1-41EB-BB24-10DB7D1E4D92}" srcOrd="0" destOrd="0" presId="urn:microsoft.com/office/officeart/2005/8/layout/pList1#1"/>
    <dgm:cxn modelId="{2CEF9B5D-DE26-4D27-99A5-F28592962205}" type="presParOf" srcId="{80592002-F248-4351-B4A9-D35D2DD6425E}" destId="{F4DA0B60-F929-47F5-B02C-245B13F912BB}" srcOrd="1" destOrd="0" presId="urn:microsoft.com/office/officeart/2005/8/layout/pList1#1"/>
    <dgm:cxn modelId="{52EE08BB-75E7-42C6-957A-364E3E5DFC0A}" type="presParOf" srcId="{73445311-3638-4DAA-85BD-5C95D792357D}" destId="{37FABD5B-1EB1-499D-8483-1FC46BF19A67}" srcOrd="3" destOrd="0" presId="urn:microsoft.com/office/officeart/2005/8/layout/pList1#1"/>
    <dgm:cxn modelId="{C3038DA8-A19C-4113-8D6A-CFFDCDBA0ACB}" type="presParOf" srcId="{73445311-3638-4DAA-85BD-5C95D792357D}" destId="{92E2372C-2FF6-4352-AB0A-EC6978606910}" srcOrd="4" destOrd="0" presId="urn:microsoft.com/office/officeart/2005/8/layout/pList1#1"/>
    <dgm:cxn modelId="{9D6F782C-89BE-4817-9D40-64613CE78A0D}" type="presParOf" srcId="{92E2372C-2FF6-4352-AB0A-EC6978606910}" destId="{EE1F8D0D-9409-483B-B721-F8472BAA4EB8}" srcOrd="0" destOrd="0" presId="urn:microsoft.com/office/officeart/2005/8/layout/pList1#1"/>
    <dgm:cxn modelId="{F2357FFF-A605-42C0-B273-6297BCF96DE4}" type="presParOf" srcId="{92E2372C-2FF6-4352-AB0A-EC6978606910}" destId="{533A9742-478E-4D8C-B451-0AEC88D5AB6E}" srcOrd="1" destOrd="0" presId="urn:microsoft.com/office/officeart/2005/8/layout/pList1#1"/>
    <dgm:cxn modelId="{BBB5790A-DD92-40D2-8A3A-7A251C18F8FB}" type="presParOf" srcId="{73445311-3638-4DAA-85BD-5C95D792357D}" destId="{6953910F-13C6-41B6-90F7-36E9F31BF614}" srcOrd="5" destOrd="0" presId="urn:microsoft.com/office/officeart/2005/8/layout/pList1#1"/>
    <dgm:cxn modelId="{678A8CFC-F5FB-4619-92BB-827347985F3E}" type="presParOf" srcId="{73445311-3638-4DAA-85BD-5C95D792357D}" destId="{0BE34BD1-D026-433C-B718-233980D5833F}" srcOrd="6" destOrd="0" presId="urn:microsoft.com/office/officeart/2005/8/layout/pList1#1"/>
    <dgm:cxn modelId="{8DFE8EC3-7E12-420E-B94C-E30D7676F3BA}" type="presParOf" srcId="{0BE34BD1-D026-433C-B718-233980D5833F}" destId="{9310114E-93AE-4F3A-8259-901AD449BE34}" srcOrd="0" destOrd="0" presId="urn:microsoft.com/office/officeart/2005/8/layout/pList1#1"/>
    <dgm:cxn modelId="{B591DD40-37DF-461F-A5A0-56256D2D3444}" type="presParOf" srcId="{0BE34BD1-D026-433C-B718-233980D5833F}" destId="{B90FFC4A-2269-44AE-B2DD-B215C6EDEA78}" srcOrd="1" destOrd="0" presId="urn:microsoft.com/office/officeart/2005/8/layout/pList1#1"/>
    <dgm:cxn modelId="{1140C876-F729-4A27-94F3-BCA81251CA9A}" type="presParOf" srcId="{73445311-3638-4DAA-85BD-5C95D792357D}" destId="{C5587937-1A34-4125-AE3B-DEAFF89569EE}" srcOrd="7" destOrd="0" presId="urn:microsoft.com/office/officeart/2005/8/layout/pList1#1"/>
    <dgm:cxn modelId="{014D6918-0384-40E2-A094-61C0C934ABDF}" type="presParOf" srcId="{73445311-3638-4DAA-85BD-5C95D792357D}" destId="{3F4466D3-A17E-4F22-AE49-E0E6DE36204D}" srcOrd="8" destOrd="0" presId="urn:microsoft.com/office/officeart/2005/8/layout/pList1#1"/>
    <dgm:cxn modelId="{2903755C-3735-47D5-BED1-505634DE0D86}" type="presParOf" srcId="{3F4466D3-A17E-4F22-AE49-E0E6DE36204D}" destId="{4B52BDDF-AFC7-4925-AA55-3A1D298B2A6B}" srcOrd="0" destOrd="0" presId="urn:microsoft.com/office/officeart/2005/8/layout/pList1#1"/>
    <dgm:cxn modelId="{31891C2F-6261-4FC0-B52D-21F89ECDAEEA}" type="presParOf" srcId="{3F4466D3-A17E-4F22-AE49-E0E6DE36204D}" destId="{9FD24B2E-86F5-47D5-A279-EC69AC9C33C5}" srcOrd="1" destOrd="0" presId="urn:microsoft.com/office/officeart/2005/8/layout/pList1#1"/>
    <dgm:cxn modelId="{9B7FCC9C-5D63-44E2-9D0E-B2503BA86995}" type="presParOf" srcId="{73445311-3638-4DAA-85BD-5C95D792357D}" destId="{E14748F8-DDB8-433D-A976-F900111E82C3}" srcOrd="9" destOrd="0" presId="urn:microsoft.com/office/officeart/2005/8/layout/pList1#1"/>
    <dgm:cxn modelId="{D12F2F21-27C2-42D5-BAE7-ACEDAAA3E2E9}" type="presParOf" srcId="{73445311-3638-4DAA-85BD-5C95D792357D}" destId="{BCB210CF-5623-45C5-85B3-38C0F1E049DF}" srcOrd="10" destOrd="0" presId="urn:microsoft.com/office/officeart/2005/8/layout/pList1#1"/>
    <dgm:cxn modelId="{C54B8CCC-0C42-48BF-AEA0-B1692AE0E878}" type="presParOf" srcId="{BCB210CF-5623-45C5-85B3-38C0F1E049DF}" destId="{AA0970D8-23A6-4218-9BCC-917B182B2DD9}" srcOrd="0" destOrd="0" presId="urn:microsoft.com/office/officeart/2005/8/layout/pList1#1"/>
    <dgm:cxn modelId="{CFD51475-1446-4DA5-95B4-DD0C0239FEBE}" type="presParOf" srcId="{BCB210CF-5623-45C5-85B3-38C0F1E049DF}" destId="{C5A5C81F-E4B1-441A-BA1A-45D0880A6925}" srcOrd="1" destOrd="0" presId="urn:microsoft.com/office/officeart/2005/8/layout/pList1#1"/>
    <dgm:cxn modelId="{CE9AA778-872B-4B3E-B32C-28E1157FF0C0}" type="presParOf" srcId="{73445311-3638-4DAA-85BD-5C95D792357D}" destId="{22F73C3F-0EF2-45D7-8E1D-1DD948E0021C}" srcOrd="11" destOrd="0" presId="urn:microsoft.com/office/officeart/2005/8/layout/pList1#1"/>
    <dgm:cxn modelId="{183FAAB2-5593-41DC-90CA-952EA12F7ABD}" type="presParOf" srcId="{73445311-3638-4DAA-85BD-5C95D792357D}" destId="{7178D833-0B77-43FC-8C5F-BB2D3BF520EC}" srcOrd="12" destOrd="0" presId="urn:microsoft.com/office/officeart/2005/8/layout/pList1#1"/>
    <dgm:cxn modelId="{6668B15A-5F84-4857-9A3D-8CB1C250307D}" type="presParOf" srcId="{7178D833-0B77-43FC-8C5F-BB2D3BF520EC}" destId="{8226468E-86C9-4B76-9B41-6E04FC3E3D2D}" srcOrd="0" destOrd="0" presId="urn:microsoft.com/office/officeart/2005/8/layout/pList1#1"/>
    <dgm:cxn modelId="{DBC4DBC7-205C-47F3-8EE0-9726DE3E823A}" type="presParOf" srcId="{7178D833-0B77-43FC-8C5F-BB2D3BF520EC}" destId="{7C3BEBDD-8F9E-42C7-8B96-349DC733A054}" srcOrd="1" destOrd="0" presId="urn:microsoft.com/office/officeart/2005/8/layout/pList1#1"/>
    <dgm:cxn modelId="{E8E7AD31-9A5B-4040-952D-DFF96C59E1F3}" type="presParOf" srcId="{73445311-3638-4DAA-85BD-5C95D792357D}" destId="{7D5D81C2-5940-4D0A-88FA-273598116F8B}" srcOrd="13" destOrd="0" presId="urn:microsoft.com/office/officeart/2005/8/layout/pList1#1"/>
    <dgm:cxn modelId="{7AC0AA0A-2460-44F1-AEEC-7C3BD8EAF614}" type="presParOf" srcId="{73445311-3638-4DAA-85BD-5C95D792357D}" destId="{60971714-03A3-4742-A05D-BAE9CFE3E2F5}" srcOrd="14" destOrd="0" presId="urn:microsoft.com/office/officeart/2005/8/layout/pList1#1"/>
    <dgm:cxn modelId="{6CA50C9C-1B69-4D14-8B92-6AAFF3CA3B40}" type="presParOf" srcId="{60971714-03A3-4742-A05D-BAE9CFE3E2F5}" destId="{9B2B666C-CC8F-4E4B-A603-985C39C58332}" srcOrd="0" destOrd="0" presId="urn:microsoft.com/office/officeart/2005/8/layout/pList1#1"/>
    <dgm:cxn modelId="{35BB2D82-2C73-4609-A9AC-90087F585414}" type="presParOf" srcId="{60971714-03A3-4742-A05D-BAE9CFE3E2F5}" destId="{646096FB-41B6-4CC5-8DDD-67CBF0746DE9}" srcOrd="1" destOrd="0" presId="urn:microsoft.com/office/officeart/2005/8/layout/pList1#1"/>
    <dgm:cxn modelId="{B6FA7609-BCCA-404A-A0D2-FEA7F011AA80}" type="presParOf" srcId="{73445311-3638-4DAA-85BD-5C95D792357D}" destId="{46555159-3232-4296-A3D5-54D52EE8B1D9}" srcOrd="15" destOrd="0" presId="urn:microsoft.com/office/officeart/2005/8/layout/pList1#1"/>
    <dgm:cxn modelId="{8441107F-B8A2-4C73-BBEB-F5A67689B8AE}" type="presParOf" srcId="{73445311-3638-4DAA-85BD-5C95D792357D}" destId="{B619F54F-138E-46ED-9570-050786D71AD7}" srcOrd="16" destOrd="0" presId="urn:microsoft.com/office/officeart/2005/8/layout/pList1#1"/>
    <dgm:cxn modelId="{9A7382D3-6F78-45D6-9FF0-01B82309DF01}" type="presParOf" srcId="{B619F54F-138E-46ED-9570-050786D71AD7}" destId="{8EA272E4-53C6-487D-9759-726F6784D17B}" srcOrd="0" destOrd="0" presId="urn:microsoft.com/office/officeart/2005/8/layout/pList1#1"/>
    <dgm:cxn modelId="{7634702E-5512-4C43-85C1-ADB9278480A4}" type="presParOf" srcId="{B619F54F-138E-46ED-9570-050786D71AD7}" destId="{2B6996CF-166C-4B39-AAA2-FC19CC064402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36A82-48D5-4616-B74C-02E3E926631F}">
      <dsp:nvSpPr>
        <dsp:cNvPr id="0" name=""/>
        <dsp:cNvSpPr/>
      </dsp:nvSpPr>
      <dsp:spPr>
        <a:xfrm>
          <a:off x="-474974" y="0"/>
          <a:ext cx="8654805" cy="1772055"/>
        </a:xfrm>
        <a:prstGeom prst="leftRightRibbon">
          <a:avLst/>
        </a:prstGeom>
        <a:solidFill>
          <a:schemeClr val="bg2">
            <a:lumMod val="9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41371E-4B63-4006-9609-4BF31B22FC43}">
      <dsp:nvSpPr>
        <dsp:cNvPr id="0" name=""/>
        <dsp:cNvSpPr/>
      </dsp:nvSpPr>
      <dsp:spPr>
        <a:xfrm>
          <a:off x="0" y="211044"/>
          <a:ext cx="3382312" cy="1132393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Uzunluğu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15 – 20 sm</a:t>
          </a:r>
          <a:endParaRPr lang="ru-RU" sz="28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1044"/>
        <a:ext cx="3382312" cy="1132393"/>
      </dsp:txXfrm>
    </dsp:sp>
    <dsp:sp modelId="{660B247B-F458-4B2B-BFF8-53B676D8A9B4}">
      <dsp:nvSpPr>
        <dsp:cNvPr id="0" name=""/>
        <dsp:cNvSpPr/>
      </dsp:nvSpPr>
      <dsp:spPr>
        <a:xfrm>
          <a:off x="4488206" y="534584"/>
          <a:ext cx="2154785" cy="86830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6680" rIns="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0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Eni 4 – 5sm</a:t>
          </a:r>
          <a:endParaRPr lang="ru-RU" sz="3000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88206" y="534584"/>
        <a:ext cx="2154785" cy="8683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29F03D-32CC-4CCD-AFCB-56C01A511C27}">
      <dsp:nvSpPr>
        <dsp:cNvPr id="0" name=""/>
        <dsp:cNvSpPr/>
      </dsp:nvSpPr>
      <dsp:spPr>
        <a:xfrm>
          <a:off x="1085" y="539320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5D7A7D-7039-472A-8472-5539ECC1DA39}">
      <dsp:nvSpPr>
        <dsp:cNvPr id="0" name=""/>
        <dsp:cNvSpPr/>
      </dsp:nvSpPr>
      <dsp:spPr>
        <a:xfrm>
          <a:off x="1085" y="2070160"/>
          <a:ext cx="1916956" cy="291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MAV anomaliyaları</a:t>
          </a:r>
          <a:endParaRPr lang="ru-RU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5" y="2070160"/>
        <a:ext cx="1916956" cy="291076"/>
      </dsp:txXfrm>
    </dsp:sp>
    <dsp:sp modelId="{013AF05D-1FC1-41EB-BB24-10DB7D1E4D92}">
      <dsp:nvSpPr>
        <dsp:cNvPr id="0" name=""/>
        <dsp:cNvSpPr/>
      </dsp:nvSpPr>
      <dsp:spPr>
        <a:xfrm>
          <a:off x="2109818" y="539320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DA0B60-F929-47F5-B02C-245B13F912BB}">
      <dsp:nvSpPr>
        <dsp:cNvPr id="0" name=""/>
        <dsp:cNvSpPr/>
      </dsp:nvSpPr>
      <dsp:spPr>
        <a:xfrm>
          <a:off x="2109818" y="2070160"/>
          <a:ext cx="1916956" cy="291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Kəskin Pankreatit</a:t>
          </a:r>
          <a:endParaRPr lang="ru-RU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09818" y="2070160"/>
        <a:ext cx="1916956" cy="291076"/>
      </dsp:txXfrm>
    </dsp:sp>
    <dsp:sp modelId="{EE1F8D0D-9409-483B-B721-F8472BAA4EB8}">
      <dsp:nvSpPr>
        <dsp:cNvPr id="0" name=""/>
        <dsp:cNvSpPr/>
      </dsp:nvSpPr>
      <dsp:spPr>
        <a:xfrm>
          <a:off x="4299321" y="507853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3A9742-478E-4D8C-B451-0AEC88D5AB6E}">
      <dsp:nvSpPr>
        <dsp:cNvPr id="0" name=""/>
        <dsp:cNvSpPr/>
      </dsp:nvSpPr>
      <dsp:spPr>
        <a:xfrm>
          <a:off x="4262525" y="2011263"/>
          <a:ext cx="2078498" cy="416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Xroniki pankreatit</a:t>
          </a:r>
          <a:endParaRPr lang="ru-RU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2525" y="2011263"/>
        <a:ext cx="2078498" cy="416942"/>
      </dsp:txXfrm>
    </dsp:sp>
    <dsp:sp modelId="{9310114E-93AE-4F3A-8259-901AD449BE34}">
      <dsp:nvSpPr>
        <dsp:cNvPr id="0" name=""/>
        <dsp:cNvSpPr/>
      </dsp:nvSpPr>
      <dsp:spPr>
        <a:xfrm>
          <a:off x="6488825" y="531715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90FFC4A-2269-44AE-B2DD-B215C6EDEA78}">
      <dsp:nvSpPr>
        <dsp:cNvPr id="0" name=""/>
        <dsp:cNvSpPr/>
      </dsp:nvSpPr>
      <dsp:spPr>
        <a:xfrm>
          <a:off x="6488825" y="2047347"/>
          <a:ext cx="1916956" cy="321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Pankreas kistləri</a:t>
          </a:r>
          <a:endParaRPr lang="ru-RU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88825" y="2047347"/>
        <a:ext cx="1916956" cy="321493"/>
      </dsp:txXfrm>
    </dsp:sp>
    <dsp:sp modelId="{4B52BDDF-AFC7-4925-AA55-3A1D298B2A6B}">
      <dsp:nvSpPr>
        <dsp:cNvPr id="0" name=""/>
        <dsp:cNvSpPr/>
      </dsp:nvSpPr>
      <dsp:spPr>
        <a:xfrm>
          <a:off x="8597558" y="434291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D24B2E-86F5-47D5-A279-EC69AC9C33C5}">
      <dsp:nvSpPr>
        <dsp:cNvPr id="0" name=""/>
        <dsp:cNvSpPr/>
      </dsp:nvSpPr>
      <dsp:spPr>
        <a:xfrm>
          <a:off x="8597558" y="1755074"/>
          <a:ext cx="1916956" cy="711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MAV xərçəngi</a:t>
          </a:r>
          <a:endParaRPr lang="ru-RU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97558" y="1755074"/>
        <a:ext cx="1916956" cy="711190"/>
      </dsp:txXfrm>
    </dsp:sp>
    <dsp:sp modelId="{AA0970D8-23A6-4218-9BCC-917B182B2DD9}">
      <dsp:nvSpPr>
        <dsp:cNvPr id="0" name=""/>
        <dsp:cNvSpPr/>
      </dsp:nvSpPr>
      <dsp:spPr>
        <a:xfrm>
          <a:off x="1156599" y="2624215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A5C81F-E4B1-441A-BA1A-45D0880A6925}">
      <dsp:nvSpPr>
        <dsp:cNvPr id="0" name=""/>
        <dsp:cNvSpPr/>
      </dsp:nvSpPr>
      <dsp:spPr>
        <a:xfrm>
          <a:off x="949817" y="3978744"/>
          <a:ext cx="2289766" cy="711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latin typeface="Arial" panose="020B0604020202020204" pitchFamily="34" charset="0"/>
              <a:cs typeface="Arial" panose="020B0604020202020204" pitchFamily="34" charset="0"/>
            </a:rPr>
            <a:t>    Duktal papillomalar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9817" y="3978744"/>
        <a:ext cx="2289766" cy="711190"/>
      </dsp:txXfrm>
    </dsp:sp>
    <dsp:sp modelId="{8226468E-86C9-4B76-9B41-6E04FC3E3D2D}">
      <dsp:nvSpPr>
        <dsp:cNvPr id="0" name=""/>
        <dsp:cNvSpPr/>
      </dsp:nvSpPr>
      <dsp:spPr>
        <a:xfrm>
          <a:off x="3431360" y="2657961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C3BEBDD-8F9E-42C7-8B96-349DC733A054}">
      <dsp:nvSpPr>
        <dsp:cNvPr id="0" name=""/>
        <dsp:cNvSpPr/>
      </dsp:nvSpPr>
      <dsp:spPr>
        <a:xfrm>
          <a:off x="3431360" y="3978744"/>
          <a:ext cx="1916956" cy="711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latin typeface="Arial" panose="020B0604020202020204" pitchFamily="34" charset="0"/>
              <a:cs typeface="Arial" panose="020B0604020202020204" pitchFamily="34" charset="0"/>
            </a:rPr>
            <a:t>Axacaq daşları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31360" y="3978744"/>
        <a:ext cx="1916956" cy="711190"/>
      </dsp:txXfrm>
    </dsp:sp>
    <dsp:sp modelId="{9B2B666C-CC8F-4E4B-A603-985C39C58332}">
      <dsp:nvSpPr>
        <dsp:cNvPr id="0" name=""/>
        <dsp:cNvSpPr/>
      </dsp:nvSpPr>
      <dsp:spPr>
        <a:xfrm>
          <a:off x="5540092" y="2657961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6096FB-41B6-4CC5-8DDD-67CBF0746DE9}">
      <dsp:nvSpPr>
        <dsp:cNvPr id="0" name=""/>
        <dsp:cNvSpPr/>
      </dsp:nvSpPr>
      <dsp:spPr>
        <a:xfrm>
          <a:off x="5540092" y="3978744"/>
          <a:ext cx="1916956" cy="711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latin typeface="Arial" panose="020B0604020202020204" pitchFamily="34" charset="0"/>
              <a:cs typeface="Arial" panose="020B0604020202020204" pitchFamily="34" charset="0"/>
            </a:rPr>
            <a:t>Adacıq şişləri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0092" y="3978744"/>
        <a:ext cx="1916956" cy="711190"/>
      </dsp:txXfrm>
    </dsp:sp>
    <dsp:sp modelId="{8EA272E4-53C6-487D-9759-726F6784D17B}">
      <dsp:nvSpPr>
        <dsp:cNvPr id="0" name=""/>
        <dsp:cNvSpPr/>
      </dsp:nvSpPr>
      <dsp:spPr>
        <a:xfrm>
          <a:off x="7648825" y="2657961"/>
          <a:ext cx="1916956" cy="1320783"/>
        </a:xfrm>
        <a:prstGeom prst="roundRect">
          <a:avLst/>
        </a:prstGeom>
        <a:blipFill rotWithShape="1">
          <a:blip xmlns:r="http://schemas.openxmlformats.org/officeDocument/2006/relationships" r:embed="rId9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6996CF-166C-4B39-AAA2-FC19CC064402}">
      <dsp:nvSpPr>
        <dsp:cNvPr id="0" name=""/>
        <dsp:cNvSpPr/>
      </dsp:nvSpPr>
      <dsp:spPr>
        <a:xfrm>
          <a:off x="7648825" y="3978744"/>
          <a:ext cx="1916956" cy="711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 dirty="0">
              <a:latin typeface="Arial" panose="020B0604020202020204" pitchFamily="34" charset="0"/>
              <a:cs typeface="Arial" panose="020B0604020202020204" pitchFamily="34" charset="0"/>
            </a:rPr>
            <a:t>Travmalar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48825" y="3978744"/>
        <a:ext cx="1916956" cy="711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1657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1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5922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9882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2990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50612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6806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1688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32133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86530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6895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41084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57280021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7912264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P.Aydınova, Dr.N.Süleymanova        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 </a:t>
            </a: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xəstəliklərinə </a:t>
            </a:r>
          </a:p>
          <a:p>
            <a:pPr algn="r"/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 yanaşma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3740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</a:t>
            </a:r>
            <a:r>
              <a:rPr lang="az-Latn-AZ" sz="4000" dirty="0"/>
              <a:t>ƏDƏALTI VƏZİN </a:t>
            </a:r>
            <a:r>
              <a:rPr lang="en-US" sz="4000" dirty="0"/>
              <a:t>CƏRRAHİ XƏSTƏLİKLƏRİ</a:t>
            </a:r>
            <a:r>
              <a:rPr lang="az-Latn-AZ" sz="4000" dirty="0"/>
              <a:t>N</a:t>
            </a:r>
            <a:r>
              <a:rPr lang="en-US" sz="4000" dirty="0"/>
              <a:t>Ə </a:t>
            </a:r>
            <a:r>
              <a:rPr lang="en-US" sz="4000" dirty="0" err="1"/>
              <a:t>DİAQNOSTiK</a:t>
            </a:r>
            <a:r>
              <a:rPr lang="en-US" sz="4000" dirty="0"/>
              <a:t> YANAŞMA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Tibb ü.f.d., </a:t>
            </a:r>
            <a:r>
              <a:rPr lang="az-Latn-AZ" altLang="en-US" sz="2400" b="1" dirty="0"/>
              <a:t>Pərvanə Rövşən qızı Aydınova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</a:t>
            </a:r>
            <a:r>
              <a:rPr lang="az-Latn-AZ" altLang="en-US" b="1" dirty="0"/>
              <a:t>Nuranə Zahid qızı Süleymanova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600" b="0" dirty="0"/>
            </a:br>
            <a:br>
              <a:rPr lang="en-US" sz="3600" b="0" dirty="0"/>
            </a:br>
            <a:r>
              <a:rPr lang="az-Latn-AZ" dirty="0"/>
              <a:t>Mədəaltı vəzi anatomiyası</a:t>
            </a:r>
            <a:br>
              <a:rPr lang="en-US" sz="36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br>
              <a:rPr lang="en-US" sz="3600" dirty="0">
                <a:solidFill>
                  <a:srgbClr val="0070C0"/>
                </a:solidFill>
              </a:rPr>
            </a:br>
            <a:endParaRPr lang="az-Latn-AZ" altLang="en-US" sz="3600" dirty="0">
              <a:solidFill>
                <a:srgbClr val="0070C0"/>
              </a:solidFill>
            </a:endParaRPr>
          </a:p>
        </p:txBody>
      </p:sp>
      <p:pic>
        <p:nvPicPr>
          <p:cNvPr id="78" name="Picture 10" descr="http://ishmam.files.wordpress.com/2011/02/p540097-human_pancreas-spl.jpg">
            <a:extLst>
              <a:ext uri="{FF2B5EF4-FFF2-40B4-BE49-F238E27FC236}">
                <a16:creationId xmlns:a16="http://schemas.microsoft.com/office/drawing/2014/main" id="{CF815421-2F33-41B0-95DC-0F8449BB763F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9778" y="2137280"/>
            <a:ext cx="6731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 rot="19745622">
            <a:off x="227542" y="4447640"/>
            <a:ext cx="2534693" cy="1586710"/>
          </a:xfrm>
          <a:prstGeom prst="cloudCallout">
            <a:avLst>
              <a:gd name="adj1" fmla="val 64087"/>
              <a:gd name="adj2" fmla="val 29906"/>
            </a:avLst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algn="ctr"/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Qalınlığı </a:t>
            </a:r>
            <a:b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 nahiyyəsində 1,5 – 3 5 sm</a:t>
            </a:r>
            <a:b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b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ru-RU" sz="2000" b="1" dirty="0"/>
          </a:p>
        </p:txBody>
      </p:sp>
      <p:sp>
        <p:nvSpPr>
          <p:cNvPr id="79" name="Выноска-облако 78"/>
          <p:cNvSpPr/>
          <p:nvPr/>
        </p:nvSpPr>
        <p:spPr>
          <a:xfrm rot="2110158">
            <a:off x="9325952" y="1667965"/>
            <a:ext cx="2534693" cy="1377730"/>
          </a:xfrm>
          <a:prstGeom prst="cloudCallout">
            <a:avLst>
              <a:gd name="adj1" fmla="val -29499"/>
              <a:gd name="adj2" fmla="val 62583"/>
            </a:avLst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algn="ctr"/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Qalınlığı </a:t>
            </a:r>
            <a:b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quyruq nahiyyəsində 1 – 2 sm</a:t>
            </a:r>
            <a:br>
              <a:rPr lang="az-Latn-A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ru-RU" sz="2000" b="1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484223298"/>
              </p:ext>
            </p:extLst>
          </p:nvPr>
        </p:nvGraphicFramePr>
        <p:xfrm>
          <a:off x="969058" y="610529"/>
          <a:ext cx="7704856" cy="1772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Выноска со стрелкой вверх 11"/>
          <p:cNvSpPr/>
          <p:nvPr/>
        </p:nvSpPr>
        <p:spPr>
          <a:xfrm>
            <a:off x="7608169" y="3895568"/>
            <a:ext cx="3104700" cy="1887992"/>
          </a:xfrm>
          <a:prstGeom prst="upArrowCallout">
            <a:avLst/>
          </a:prstGeom>
          <a:solidFill>
            <a:schemeClr val="bg2">
              <a:lumMod val="9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Çəkisi 80-120 q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10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18C36A82-48D5-4616-B74C-02E3E92663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graphicEl>
                                              <a:dgm id="{18C36A82-48D5-4616-B74C-02E3E92663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2941371E-4B63-4006-9609-4BF31B22FC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graphicEl>
                                              <a:dgm id="{2941371E-4B63-4006-9609-4BF31B22FC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60B247B-F458-4B2B-BFF8-53B676D8A9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>
                                            <p:graphicEl>
                                              <a:dgm id="{660B247B-F458-4B2B-BFF8-53B676D8A9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7" grpId="0" animBg="1"/>
      <p:bldP spid="79" grpId="0" animBg="1"/>
      <p:bldGraphic spid="11" grpId="0">
        <p:bldSub>
          <a:bldDgm bld="one"/>
        </p:bldSub>
      </p:bldGraphic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600" b="0" dirty="0"/>
            </a:br>
            <a:br>
              <a:rPr lang="en-US" sz="3600" b="0" dirty="0"/>
            </a:br>
            <a:r>
              <a:rPr lang="az-Latn-AZ" dirty="0"/>
              <a:t>Mədəaltı vəzi anatomiyası</a:t>
            </a:r>
            <a:br>
              <a:rPr lang="en-US" sz="36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br>
              <a:rPr lang="en-US" sz="3600" dirty="0">
                <a:solidFill>
                  <a:srgbClr val="0070C0"/>
                </a:solidFill>
              </a:rPr>
            </a:br>
            <a:endParaRPr lang="az-Latn-AZ" altLang="en-US" sz="3600" dirty="0">
              <a:solidFill>
                <a:srgbClr val="0070C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79376" y="1482245"/>
            <a:ext cx="3817640" cy="4692179"/>
          </a:xfrm>
        </p:spPr>
        <p:txBody>
          <a:bodyPr/>
          <a:lstStyle/>
          <a:p>
            <a:r>
              <a:rPr lang="az-Latn-AZ" b="1" dirty="0"/>
              <a:t>5 hissədən ibarətdir</a:t>
            </a:r>
            <a:endParaRPr lang="ru-RU" b="1" dirty="0"/>
          </a:p>
          <a:p>
            <a:endParaRPr lang="en-US" dirty="0"/>
          </a:p>
        </p:txBody>
      </p:sp>
      <p:pic>
        <p:nvPicPr>
          <p:cNvPr id="18" name="Content Placeholder 3">
            <a:extLst>
              <a:ext uri="{FF2B5EF4-FFF2-40B4-BE49-F238E27FC236}">
                <a16:creationId xmlns:a16="http://schemas.microsoft.com/office/drawing/2014/main" id="{84C6C23B-DBA9-4155-AA38-A63C58A1FA7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087888" y="1326539"/>
            <a:ext cx="6420958" cy="484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63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600" b="0" dirty="0"/>
            </a:br>
            <a:br>
              <a:rPr lang="en-US" sz="3600" b="0" dirty="0"/>
            </a:br>
            <a:r>
              <a:rPr lang="az-Latn-AZ" sz="3600" dirty="0">
                <a:latin typeface="Calibri" panose="020F0502020204030204" pitchFamily="34" charset="0"/>
              </a:rPr>
              <a:t>Mədəaltı vəzi anatomiyası</a:t>
            </a:r>
            <a:br>
              <a:rPr lang="en-US" sz="3600" dirty="0">
                <a:latin typeface="Calibri" panose="020F0502020204030204" pitchFamily="34" charset="0"/>
              </a:rPr>
            </a:br>
            <a:br>
              <a:rPr lang="en-US" sz="3600" dirty="0"/>
            </a:br>
            <a:endParaRPr lang="az-Latn-AZ" alt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4913" y="1340768"/>
            <a:ext cx="4105672" cy="4351338"/>
          </a:xfrm>
        </p:spPr>
        <p:txBody>
          <a:bodyPr/>
          <a:lstStyle/>
          <a:p>
            <a:r>
              <a:rPr lang="az-Latn-AZ" dirty="0"/>
              <a:t>Üç komponentdən ibarətdir</a:t>
            </a:r>
          </a:p>
          <a:p>
            <a:r>
              <a:rPr lang="az-Latn-AZ" dirty="0"/>
              <a:t>Retroperitonealdır.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Picture 4" descr="C:\Users\Parvana\Pictures\Рисунок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1319441"/>
            <a:ext cx="6963655" cy="501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1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600" b="0" dirty="0"/>
            </a:br>
            <a:br>
              <a:rPr lang="en-US" sz="3600" b="0" dirty="0"/>
            </a:br>
            <a:r>
              <a:rPr lang="az-Latn-AZ" dirty="0"/>
              <a:t>Mədəaltı vəzi anatomiyası</a:t>
            </a:r>
            <a:br>
              <a:rPr lang="en-US" dirty="0"/>
            </a:br>
            <a:br>
              <a:rPr lang="en-US" dirty="0"/>
            </a:br>
            <a:endParaRPr lang="az-Latn-AZ" altLang="en-US" sz="36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92967" y="1268759"/>
            <a:ext cx="5181600" cy="4836195"/>
          </a:xfrm>
        </p:spPr>
        <p:txBody>
          <a:bodyPr/>
          <a:lstStyle/>
          <a:p>
            <a:r>
              <a:rPr lang="az-Latn-AZ" b="1" i="1" dirty="0"/>
              <a:t>Pankreasın 2 axacağı  var:</a:t>
            </a:r>
          </a:p>
          <a:p>
            <a:pPr marL="228600" lvl="1">
              <a:spcBef>
                <a:spcPts val="1000"/>
              </a:spcBef>
            </a:pPr>
            <a:r>
              <a:rPr lang="az-Latn-AZ" b="1" dirty="0"/>
              <a:t>Əsas axar(Virsunq) </a:t>
            </a:r>
            <a:r>
              <a:rPr lang="az-Latn-AZ" dirty="0"/>
              <a:t>papilla Vaterə açılır. Diametri 3-4 mm. </a:t>
            </a:r>
          </a:p>
          <a:p>
            <a:r>
              <a:rPr lang="az-Latn-AZ" b="1" dirty="0"/>
              <a:t>Əlavə(Santorini)</a:t>
            </a:r>
            <a:r>
              <a:rPr lang="az-Latn-AZ" dirty="0"/>
              <a:t>70% hallarda olur, kiçik məməciyə açılır.</a:t>
            </a:r>
            <a:endParaRPr lang="ru-RU" dirty="0"/>
          </a:p>
          <a:p>
            <a:pPr marL="228600" lvl="1">
              <a:spcBef>
                <a:spcPts val="1000"/>
              </a:spcBef>
            </a:pPr>
            <a:r>
              <a:rPr lang="az-Latn-AZ" dirty="0"/>
              <a:t>Əlavə axacaq 90% hallarda əsas axacaqla əlaqəlidir.</a:t>
            </a:r>
            <a:endParaRPr lang="en-US" dirty="0"/>
          </a:p>
          <a:p>
            <a:endParaRPr lang="en-US" dirty="0"/>
          </a:p>
        </p:txBody>
      </p:sp>
      <p:pic>
        <p:nvPicPr>
          <p:cNvPr id="1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268759"/>
            <a:ext cx="5412868" cy="4836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70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600" b="0" dirty="0"/>
            </a:br>
            <a:br>
              <a:rPr lang="en-US" sz="3600" b="0" dirty="0"/>
            </a:br>
            <a:r>
              <a:rPr lang="az-Latn-AZ" dirty="0"/>
              <a:t>Mədəaltı vəzi anatomiyası</a:t>
            </a:r>
            <a:br>
              <a:rPr lang="en-US" sz="36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br>
              <a:rPr lang="en-US" sz="3600" dirty="0">
                <a:solidFill>
                  <a:srgbClr val="0070C0"/>
                </a:solidFill>
              </a:rPr>
            </a:br>
            <a:endParaRPr lang="az-Latn-AZ" altLang="en-US" sz="3600" dirty="0">
              <a:solidFill>
                <a:srgbClr val="0070C0"/>
              </a:solidFill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sz="half" idx="1"/>
          </p:nvPr>
        </p:nvSpPr>
        <p:spPr>
          <a:xfrm>
            <a:off x="407368" y="888396"/>
            <a:ext cx="3169568" cy="5072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sz="2000" b="1" dirty="0"/>
              <a:t>Ü</a:t>
            </a:r>
            <a:r>
              <a:rPr lang="tr-TR" sz="2000" b="1" dirty="0"/>
              <a:t>ç</a:t>
            </a:r>
            <a:r>
              <a:rPr lang="az-Latn-AZ" sz="2000" b="1" dirty="0"/>
              <a:t> yerdən arterial qan alır:</a:t>
            </a:r>
          </a:p>
          <a:p>
            <a:pPr marL="457200" indent="-457200"/>
            <a:r>
              <a:rPr lang="tr-TR" sz="2000" i="1" dirty="0">
                <a:solidFill>
                  <a:srgbClr val="CC0066"/>
                </a:solidFill>
              </a:rPr>
              <a:t>ümümi qaraciyər arteriyası</a:t>
            </a:r>
            <a:endParaRPr lang="az-Latn-AZ" sz="2000" i="1" dirty="0">
              <a:solidFill>
                <a:srgbClr val="CC0066"/>
              </a:solidFill>
            </a:endParaRPr>
          </a:p>
          <a:p>
            <a:pPr marL="457200" indent="-457200"/>
            <a:r>
              <a:rPr lang="tr-TR" sz="2000" i="1" dirty="0">
                <a:solidFill>
                  <a:srgbClr val="CC0066"/>
                </a:solidFill>
              </a:rPr>
              <a:t>yuxarı çöz arteriyası</a:t>
            </a:r>
            <a:endParaRPr lang="az-Latn-AZ" sz="2000" i="1" dirty="0">
              <a:solidFill>
                <a:srgbClr val="CC0066"/>
              </a:solidFill>
            </a:endParaRPr>
          </a:p>
          <a:p>
            <a:pPr marL="457200" indent="-457200"/>
            <a:r>
              <a:rPr lang="tr-TR" sz="2000" i="1" dirty="0">
                <a:solidFill>
                  <a:srgbClr val="CC0066"/>
                </a:solidFill>
              </a:rPr>
              <a:t>dalaq arteriyası</a:t>
            </a:r>
            <a:endParaRPr lang="az-Latn-AZ" sz="2000" i="1" dirty="0">
              <a:solidFill>
                <a:srgbClr val="CC0066"/>
              </a:solidFill>
            </a:endParaRPr>
          </a:p>
          <a:p>
            <a:endParaRPr lang="az-Latn-AZ" sz="2000" dirty="0"/>
          </a:p>
          <a:p>
            <a:r>
              <a:rPr lang="tr-TR" sz="2000" dirty="0"/>
              <a:t>Bu arteriyalar arasındakı kollaterallar</a:t>
            </a:r>
            <a:r>
              <a:rPr lang="az-Latn-AZ" sz="2000" dirty="0"/>
              <a:t>  </a:t>
            </a:r>
            <a:r>
              <a:rPr lang="tr-TR" sz="2000" dirty="0"/>
              <a:t>vəzin arterial toru</a:t>
            </a:r>
            <a:r>
              <a:rPr lang="az-Latn-AZ" sz="2000" dirty="0"/>
              <a:t>nu</a:t>
            </a:r>
            <a:r>
              <a:rPr lang="tr-TR" sz="2000" dirty="0"/>
              <a:t> əmələ gə</a:t>
            </a:r>
            <a:r>
              <a:rPr lang="az-Latn-AZ" sz="2000" dirty="0"/>
              <a:t>tirir</a:t>
            </a:r>
            <a:r>
              <a:rPr lang="tr-TR" sz="2000" dirty="0"/>
              <a:t>.</a:t>
            </a:r>
            <a:endParaRPr lang="az-Latn-AZ" sz="2000" dirty="0"/>
          </a:p>
          <a:p>
            <a:endParaRPr lang="en-US" sz="2000" dirty="0"/>
          </a:p>
          <a:p>
            <a:r>
              <a:rPr lang="tr-TR" sz="2000" b="1" dirty="0"/>
              <a:t>Venoz qan arteriyaları </a:t>
            </a:r>
            <a:r>
              <a:rPr lang="tr-TR" sz="2000" dirty="0"/>
              <a:t>təqib edir və </a:t>
            </a:r>
            <a:r>
              <a:rPr lang="tr-TR" sz="2000" dirty="0">
                <a:solidFill>
                  <a:srgbClr val="0070C0"/>
                </a:solidFill>
              </a:rPr>
              <a:t>qapı venasına </a:t>
            </a:r>
            <a:r>
              <a:rPr lang="tr-TR" sz="2000" dirty="0"/>
              <a:t>tökülür </a:t>
            </a:r>
            <a:endParaRPr lang="en-US" sz="2000" dirty="0"/>
          </a:p>
          <a:p>
            <a:endParaRPr lang="en-US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5" y="888395"/>
            <a:ext cx="7841508" cy="5204902"/>
          </a:xfrm>
        </p:spPr>
      </p:pic>
    </p:spTree>
    <p:extLst>
      <p:ext uri="{BB962C8B-B14F-4D97-AF65-F5344CB8AC3E}">
        <p14:creationId xmlns:p14="http://schemas.microsoft.com/office/powerpoint/2010/main" val="73771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600" b="0" dirty="0"/>
            </a:br>
            <a:br>
              <a:rPr lang="en-US" sz="3600" b="0" dirty="0"/>
            </a:br>
            <a:r>
              <a:rPr lang="az-Latn-AZ" sz="2800" dirty="0"/>
              <a:t>Mədəaltı vəzi anatomiyası</a:t>
            </a:r>
            <a:br>
              <a:rPr lang="en-US" sz="36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br>
              <a:rPr lang="en-US" sz="3600" dirty="0">
                <a:solidFill>
                  <a:srgbClr val="0070C0"/>
                </a:solidFill>
              </a:rPr>
            </a:br>
            <a:endParaRPr lang="az-Latn-AZ" altLang="en-US" sz="3600" dirty="0">
              <a:solidFill>
                <a:srgbClr val="0070C0"/>
              </a:solidFill>
            </a:endParaRPr>
          </a:p>
        </p:txBody>
      </p:sp>
      <p:sp>
        <p:nvSpPr>
          <p:cNvPr id="14" name="Freeform 23"/>
          <p:cNvSpPr>
            <a:spLocks/>
          </p:cNvSpPr>
          <p:nvPr/>
        </p:nvSpPr>
        <p:spPr bwMode="auto">
          <a:xfrm>
            <a:off x="3822760" y="3641725"/>
            <a:ext cx="2990850" cy="774700"/>
          </a:xfrm>
          <a:custGeom>
            <a:avLst/>
            <a:gdLst>
              <a:gd name="T0" fmla="*/ 2147483646 w 1788"/>
              <a:gd name="T1" fmla="*/ 0 h 488"/>
              <a:gd name="T2" fmla="*/ 2147483646 w 1788"/>
              <a:gd name="T3" fmla="*/ 2147483646 h 488"/>
              <a:gd name="T4" fmla="*/ 2147483646 w 1788"/>
              <a:gd name="T5" fmla="*/ 2147483646 h 488"/>
              <a:gd name="T6" fmla="*/ 2147483646 w 1788"/>
              <a:gd name="T7" fmla="*/ 2147483646 h 488"/>
              <a:gd name="T8" fmla="*/ 2147483646 w 1788"/>
              <a:gd name="T9" fmla="*/ 2147483646 h 488"/>
              <a:gd name="T10" fmla="*/ 2147483646 w 1788"/>
              <a:gd name="T11" fmla="*/ 2147483646 h 488"/>
              <a:gd name="T12" fmla="*/ 2147483646 w 1788"/>
              <a:gd name="T13" fmla="*/ 2147483646 h 48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788" h="488">
                <a:moveTo>
                  <a:pt x="1788" y="0"/>
                </a:moveTo>
                <a:cubicBezTo>
                  <a:pt x="1477" y="56"/>
                  <a:pt x="1178" y="119"/>
                  <a:pt x="904" y="144"/>
                </a:cubicBezTo>
                <a:cubicBezTo>
                  <a:pt x="630" y="169"/>
                  <a:pt x="265" y="131"/>
                  <a:pt x="144" y="152"/>
                </a:cubicBezTo>
                <a:cubicBezTo>
                  <a:pt x="23" y="173"/>
                  <a:pt x="201" y="217"/>
                  <a:pt x="180" y="272"/>
                </a:cubicBezTo>
                <a:cubicBezTo>
                  <a:pt x="159" y="327"/>
                  <a:pt x="0" y="472"/>
                  <a:pt x="20" y="480"/>
                </a:cubicBezTo>
                <a:cubicBezTo>
                  <a:pt x="40" y="488"/>
                  <a:pt x="22" y="376"/>
                  <a:pt x="300" y="320"/>
                </a:cubicBezTo>
                <a:cubicBezTo>
                  <a:pt x="578" y="264"/>
                  <a:pt x="1401" y="181"/>
                  <a:pt x="1690" y="144"/>
                </a:cubicBezTo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Freeform 24"/>
          <p:cNvSpPr>
            <a:spLocks/>
          </p:cNvSpPr>
          <p:nvPr/>
        </p:nvSpPr>
        <p:spPr bwMode="auto">
          <a:xfrm>
            <a:off x="3833873" y="3959225"/>
            <a:ext cx="1408112" cy="782638"/>
          </a:xfrm>
          <a:custGeom>
            <a:avLst/>
            <a:gdLst>
              <a:gd name="T0" fmla="*/ 2147483646 w 887"/>
              <a:gd name="T1" fmla="*/ 0 h 493"/>
              <a:gd name="T2" fmla="*/ 2147483646 w 887"/>
              <a:gd name="T3" fmla="*/ 2147483646 h 493"/>
              <a:gd name="T4" fmla="*/ 2147483646 w 887"/>
              <a:gd name="T5" fmla="*/ 2147483646 h 493"/>
              <a:gd name="T6" fmla="*/ 2147483646 w 887"/>
              <a:gd name="T7" fmla="*/ 2147483646 h 493"/>
              <a:gd name="T8" fmla="*/ 2147483646 w 887"/>
              <a:gd name="T9" fmla="*/ 2147483646 h 493"/>
              <a:gd name="T10" fmla="*/ 2147483646 w 887"/>
              <a:gd name="T11" fmla="*/ 2147483646 h 493"/>
              <a:gd name="T12" fmla="*/ 2147483646 w 887"/>
              <a:gd name="T13" fmla="*/ 2147483646 h 49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87" h="493">
                <a:moveTo>
                  <a:pt x="887" y="0"/>
                </a:moveTo>
                <a:cubicBezTo>
                  <a:pt x="814" y="22"/>
                  <a:pt x="581" y="107"/>
                  <a:pt x="449" y="132"/>
                </a:cubicBezTo>
                <a:cubicBezTo>
                  <a:pt x="317" y="157"/>
                  <a:pt x="152" y="129"/>
                  <a:pt x="95" y="152"/>
                </a:cubicBezTo>
                <a:cubicBezTo>
                  <a:pt x="38" y="175"/>
                  <a:pt x="119" y="217"/>
                  <a:pt x="107" y="272"/>
                </a:cubicBezTo>
                <a:cubicBezTo>
                  <a:pt x="95" y="327"/>
                  <a:pt x="0" y="467"/>
                  <a:pt x="23" y="480"/>
                </a:cubicBezTo>
                <a:cubicBezTo>
                  <a:pt x="46" y="493"/>
                  <a:pt x="110" y="396"/>
                  <a:pt x="245" y="348"/>
                </a:cubicBezTo>
                <a:cubicBezTo>
                  <a:pt x="380" y="300"/>
                  <a:pt x="711" y="224"/>
                  <a:pt x="833" y="192"/>
                </a:cubicBezTo>
              </a:path>
            </a:pathLst>
          </a:cu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" name="Freeform 25"/>
          <p:cNvSpPr>
            <a:spLocks/>
          </p:cNvSpPr>
          <p:nvPr/>
        </p:nvSpPr>
        <p:spPr bwMode="auto">
          <a:xfrm>
            <a:off x="5594410" y="3730625"/>
            <a:ext cx="2876550" cy="538163"/>
          </a:xfrm>
          <a:custGeom>
            <a:avLst/>
            <a:gdLst>
              <a:gd name="T0" fmla="*/ 0 w 1812"/>
              <a:gd name="T1" fmla="*/ 2147483646 h 339"/>
              <a:gd name="T2" fmla="*/ 2147483646 w 1812"/>
              <a:gd name="T3" fmla="*/ 2147483646 h 339"/>
              <a:gd name="T4" fmla="*/ 2147483646 w 1812"/>
              <a:gd name="T5" fmla="*/ 2147483646 h 339"/>
              <a:gd name="T6" fmla="*/ 2147483646 w 1812"/>
              <a:gd name="T7" fmla="*/ 2147483646 h 339"/>
              <a:gd name="T8" fmla="*/ 2147483646 w 1812"/>
              <a:gd name="T9" fmla="*/ 2147483646 h 339"/>
              <a:gd name="T10" fmla="*/ 2147483646 w 1812"/>
              <a:gd name="T11" fmla="*/ 2147483646 h 339"/>
              <a:gd name="T12" fmla="*/ 2147483646 w 1812"/>
              <a:gd name="T13" fmla="*/ 2147483646 h 339"/>
              <a:gd name="T14" fmla="*/ 0 w 1812"/>
              <a:gd name="T15" fmla="*/ 2147483646 h 33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812" h="339">
                <a:moveTo>
                  <a:pt x="0" y="272"/>
                </a:moveTo>
                <a:cubicBezTo>
                  <a:pt x="148" y="262"/>
                  <a:pt x="611" y="189"/>
                  <a:pt x="888" y="200"/>
                </a:cubicBezTo>
                <a:cubicBezTo>
                  <a:pt x="1165" y="211"/>
                  <a:pt x="1538" y="333"/>
                  <a:pt x="1660" y="336"/>
                </a:cubicBezTo>
                <a:cubicBezTo>
                  <a:pt x="1782" y="339"/>
                  <a:pt x="1600" y="271"/>
                  <a:pt x="1622" y="216"/>
                </a:cubicBezTo>
                <a:cubicBezTo>
                  <a:pt x="1644" y="161"/>
                  <a:pt x="1812" y="16"/>
                  <a:pt x="1791" y="8"/>
                </a:cubicBezTo>
                <a:cubicBezTo>
                  <a:pt x="1770" y="0"/>
                  <a:pt x="1646" y="162"/>
                  <a:pt x="1496" y="168"/>
                </a:cubicBezTo>
                <a:cubicBezTo>
                  <a:pt x="1346" y="174"/>
                  <a:pt x="1137" y="45"/>
                  <a:pt x="888" y="44"/>
                </a:cubicBezTo>
                <a:cubicBezTo>
                  <a:pt x="639" y="43"/>
                  <a:pt x="185" y="139"/>
                  <a:pt x="0" y="164"/>
                </a:cubicBezTo>
              </a:path>
            </a:pathLst>
          </a:cu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Freeform 2"/>
          <p:cNvSpPr>
            <a:spLocks/>
          </p:cNvSpPr>
          <p:nvPr/>
        </p:nvSpPr>
        <p:spPr bwMode="auto">
          <a:xfrm>
            <a:off x="4833998" y="1230313"/>
            <a:ext cx="904875" cy="4217987"/>
          </a:xfrm>
          <a:custGeom>
            <a:avLst/>
            <a:gdLst>
              <a:gd name="T0" fmla="*/ 2147483646 w 779"/>
              <a:gd name="T1" fmla="*/ 2147483646 h 3464"/>
              <a:gd name="T2" fmla="*/ 2147483646 w 779"/>
              <a:gd name="T3" fmla="*/ 2147483646 h 3464"/>
              <a:gd name="T4" fmla="*/ 2147483646 w 779"/>
              <a:gd name="T5" fmla="*/ 2147483646 h 3464"/>
              <a:gd name="T6" fmla="*/ 2147483646 w 779"/>
              <a:gd name="T7" fmla="*/ 2147483646 h 3464"/>
              <a:gd name="T8" fmla="*/ 2147483646 w 779"/>
              <a:gd name="T9" fmla="*/ 2147483646 h 3464"/>
              <a:gd name="T10" fmla="*/ 2147483646 w 779"/>
              <a:gd name="T11" fmla="*/ 2147483646 h 3464"/>
              <a:gd name="T12" fmla="*/ 2147483646 w 779"/>
              <a:gd name="T13" fmla="*/ 2147483646 h 3464"/>
              <a:gd name="T14" fmla="*/ 2147483646 w 779"/>
              <a:gd name="T15" fmla="*/ 2147483646 h 3464"/>
              <a:gd name="T16" fmla="*/ 2147483646 w 779"/>
              <a:gd name="T17" fmla="*/ 2147483646 h 3464"/>
              <a:gd name="T18" fmla="*/ 2147483646 w 779"/>
              <a:gd name="T19" fmla="*/ 2147483646 h 3464"/>
              <a:gd name="T20" fmla="*/ 2147483646 w 779"/>
              <a:gd name="T21" fmla="*/ 2147483646 h 346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779" h="3464">
                <a:moveTo>
                  <a:pt x="642" y="127"/>
                </a:moveTo>
                <a:cubicBezTo>
                  <a:pt x="660" y="383"/>
                  <a:pt x="687" y="1159"/>
                  <a:pt x="697" y="1617"/>
                </a:cubicBezTo>
                <a:cubicBezTo>
                  <a:pt x="714" y="2071"/>
                  <a:pt x="738" y="2571"/>
                  <a:pt x="743" y="2851"/>
                </a:cubicBezTo>
                <a:cubicBezTo>
                  <a:pt x="748" y="3131"/>
                  <a:pt x="779" y="3144"/>
                  <a:pt x="724" y="3299"/>
                </a:cubicBezTo>
                <a:cubicBezTo>
                  <a:pt x="569" y="3382"/>
                  <a:pt x="368" y="3464"/>
                  <a:pt x="112" y="3281"/>
                </a:cubicBezTo>
                <a:cubicBezTo>
                  <a:pt x="76" y="2998"/>
                  <a:pt x="68" y="2278"/>
                  <a:pt x="54" y="1955"/>
                </a:cubicBezTo>
                <a:cubicBezTo>
                  <a:pt x="40" y="1632"/>
                  <a:pt x="34" y="1514"/>
                  <a:pt x="27" y="1342"/>
                </a:cubicBezTo>
                <a:cubicBezTo>
                  <a:pt x="20" y="1170"/>
                  <a:pt x="15" y="1076"/>
                  <a:pt x="11" y="922"/>
                </a:cubicBezTo>
                <a:cubicBezTo>
                  <a:pt x="7" y="768"/>
                  <a:pt x="4" y="550"/>
                  <a:pt x="2" y="419"/>
                </a:cubicBezTo>
                <a:cubicBezTo>
                  <a:pt x="0" y="288"/>
                  <a:pt x="11" y="282"/>
                  <a:pt x="2" y="136"/>
                </a:cubicBezTo>
                <a:cubicBezTo>
                  <a:pt x="114" y="0"/>
                  <a:pt x="450" y="9"/>
                  <a:pt x="642" y="127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>
            <a:off x="4965760" y="5097463"/>
            <a:ext cx="725488" cy="2921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185" y="10800"/>
                </a:moveTo>
                <a:cubicBezTo>
                  <a:pt x="3185" y="15006"/>
                  <a:pt x="6594" y="18415"/>
                  <a:pt x="10800" y="18415"/>
                </a:cubicBezTo>
                <a:cubicBezTo>
                  <a:pt x="15006" y="18415"/>
                  <a:pt x="18415" y="15006"/>
                  <a:pt x="18415" y="10800"/>
                </a:cubicBezTo>
                <a:cubicBezTo>
                  <a:pt x="18415" y="6594"/>
                  <a:pt x="15006" y="3185"/>
                  <a:pt x="10800" y="3185"/>
                </a:cubicBezTo>
                <a:cubicBezTo>
                  <a:pt x="6594" y="3185"/>
                  <a:pt x="3185" y="6594"/>
                  <a:pt x="3185" y="1080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9" name="Group 4"/>
          <p:cNvGrpSpPr>
            <a:grpSpLocks/>
          </p:cNvGrpSpPr>
          <p:nvPr/>
        </p:nvGrpSpPr>
        <p:grpSpPr bwMode="auto">
          <a:xfrm>
            <a:off x="6475473" y="1482725"/>
            <a:ext cx="685800" cy="3959225"/>
            <a:chOff x="2238" y="760"/>
            <a:chExt cx="779" cy="3464"/>
          </a:xfrm>
          <a:solidFill>
            <a:srgbClr val="FF0101"/>
          </a:solidFill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2238" y="760"/>
              <a:ext cx="779" cy="3464"/>
            </a:xfrm>
            <a:custGeom>
              <a:avLst/>
              <a:gdLst>
                <a:gd name="T0" fmla="*/ 642 w 779"/>
                <a:gd name="T1" fmla="*/ 127 h 3464"/>
                <a:gd name="T2" fmla="*/ 697 w 779"/>
                <a:gd name="T3" fmla="*/ 1617 h 3464"/>
                <a:gd name="T4" fmla="*/ 743 w 779"/>
                <a:gd name="T5" fmla="*/ 2851 h 3464"/>
                <a:gd name="T6" fmla="*/ 724 w 779"/>
                <a:gd name="T7" fmla="*/ 3299 h 3464"/>
                <a:gd name="T8" fmla="*/ 112 w 779"/>
                <a:gd name="T9" fmla="*/ 3281 h 3464"/>
                <a:gd name="T10" fmla="*/ 54 w 779"/>
                <a:gd name="T11" fmla="*/ 1955 h 3464"/>
                <a:gd name="T12" fmla="*/ 27 w 779"/>
                <a:gd name="T13" fmla="*/ 1342 h 3464"/>
                <a:gd name="T14" fmla="*/ 11 w 779"/>
                <a:gd name="T15" fmla="*/ 922 h 3464"/>
                <a:gd name="T16" fmla="*/ 2 w 779"/>
                <a:gd name="T17" fmla="*/ 419 h 3464"/>
                <a:gd name="T18" fmla="*/ 2 w 779"/>
                <a:gd name="T19" fmla="*/ 136 h 3464"/>
                <a:gd name="T20" fmla="*/ 642 w 779"/>
                <a:gd name="T21" fmla="*/ 127 h 34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79" h="3464">
                  <a:moveTo>
                    <a:pt x="642" y="127"/>
                  </a:moveTo>
                  <a:cubicBezTo>
                    <a:pt x="660" y="383"/>
                    <a:pt x="687" y="1159"/>
                    <a:pt x="697" y="1617"/>
                  </a:cubicBezTo>
                  <a:cubicBezTo>
                    <a:pt x="714" y="2071"/>
                    <a:pt x="738" y="2571"/>
                    <a:pt x="743" y="2851"/>
                  </a:cubicBezTo>
                  <a:cubicBezTo>
                    <a:pt x="748" y="3131"/>
                    <a:pt x="779" y="3144"/>
                    <a:pt x="724" y="3299"/>
                  </a:cubicBezTo>
                  <a:cubicBezTo>
                    <a:pt x="569" y="3382"/>
                    <a:pt x="368" y="3464"/>
                    <a:pt x="112" y="3281"/>
                  </a:cubicBezTo>
                  <a:cubicBezTo>
                    <a:pt x="76" y="2998"/>
                    <a:pt x="68" y="2278"/>
                    <a:pt x="54" y="1955"/>
                  </a:cubicBezTo>
                  <a:cubicBezTo>
                    <a:pt x="40" y="1632"/>
                    <a:pt x="34" y="1514"/>
                    <a:pt x="27" y="1342"/>
                  </a:cubicBezTo>
                  <a:cubicBezTo>
                    <a:pt x="20" y="1170"/>
                    <a:pt x="15" y="1076"/>
                    <a:pt x="11" y="922"/>
                  </a:cubicBezTo>
                  <a:cubicBezTo>
                    <a:pt x="7" y="768"/>
                    <a:pt x="4" y="550"/>
                    <a:pt x="2" y="419"/>
                  </a:cubicBezTo>
                  <a:cubicBezTo>
                    <a:pt x="0" y="288"/>
                    <a:pt x="11" y="282"/>
                    <a:pt x="2" y="136"/>
                  </a:cubicBezTo>
                  <a:cubicBezTo>
                    <a:pt x="114" y="0"/>
                    <a:pt x="450" y="9"/>
                    <a:pt x="642" y="127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AutoShape 6"/>
            <p:cNvSpPr>
              <a:spLocks noChangeArrowheads="1"/>
            </p:cNvSpPr>
            <p:nvPr/>
          </p:nvSpPr>
          <p:spPr bwMode="auto">
            <a:xfrm>
              <a:off x="2352" y="3936"/>
              <a:ext cx="624" cy="24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50 w 21600"/>
                <a:gd name="T25" fmla="*/ 3150 h 21600"/>
                <a:gd name="T26" fmla="*/ 18450 w 21600"/>
                <a:gd name="T27" fmla="*/ 1845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185" y="10800"/>
                  </a:moveTo>
                  <a:cubicBezTo>
                    <a:pt x="3185" y="15006"/>
                    <a:pt x="6594" y="18415"/>
                    <a:pt x="10800" y="18415"/>
                  </a:cubicBezTo>
                  <a:cubicBezTo>
                    <a:pt x="15006" y="18415"/>
                    <a:pt x="18415" y="15006"/>
                    <a:pt x="18415" y="10800"/>
                  </a:cubicBezTo>
                  <a:cubicBezTo>
                    <a:pt x="18415" y="6594"/>
                    <a:pt x="15006" y="3185"/>
                    <a:pt x="10800" y="3185"/>
                  </a:cubicBezTo>
                  <a:cubicBezTo>
                    <a:pt x="6594" y="3185"/>
                    <a:pt x="3185" y="6594"/>
                    <a:pt x="3185" y="10800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9" name="Freeform 7" descr="Stationery"/>
          <p:cNvSpPr>
            <a:spLocks/>
          </p:cNvSpPr>
          <p:nvPr/>
        </p:nvSpPr>
        <p:spPr bwMode="auto">
          <a:xfrm>
            <a:off x="5608698" y="3111500"/>
            <a:ext cx="1012825" cy="1014413"/>
          </a:xfrm>
          <a:custGeom>
            <a:avLst/>
            <a:gdLst>
              <a:gd name="T0" fmla="*/ 0 w 753"/>
              <a:gd name="T1" fmla="*/ 2147483646 h 774"/>
              <a:gd name="T2" fmla="*/ 2147483646 w 753"/>
              <a:gd name="T3" fmla="*/ 2147483646 h 774"/>
              <a:gd name="T4" fmla="*/ 2147483646 w 753"/>
              <a:gd name="T5" fmla="*/ 2147483646 h 774"/>
              <a:gd name="T6" fmla="*/ 2147483646 w 753"/>
              <a:gd name="T7" fmla="*/ 2147483646 h 774"/>
              <a:gd name="T8" fmla="*/ 2147483646 w 753"/>
              <a:gd name="T9" fmla="*/ 2147483646 h 774"/>
              <a:gd name="T10" fmla="*/ 2147483646 w 753"/>
              <a:gd name="T11" fmla="*/ 2147483646 h 7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53" h="774">
                <a:moveTo>
                  <a:pt x="0" y="180"/>
                </a:moveTo>
                <a:cubicBezTo>
                  <a:pt x="68" y="124"/>
                  <a:pt x="222" y="0"/>
                  <a:pt x="558" y="138"/>
                </a:cubicBezTo>
                <a:cubicBezTo>
                  <a:pt x="690" y="254"/>
                  <a:pt x="689" y="276"/>
                  <a:pt x="714" y="348"/>
                </a:cubicBezTo>
                <a:cubicBezTo>
                  <a:pt x="739" y="420"/>
                  <a:pt x="753" y="506"/>
                  <a:pt x="708" y="570"/>
                </a:cubicBezTo>
                <a:cubicBezTo>
                  <a:pt x="663" y="634"/>
                  <a:pt x="547" y="700"/>
                  <a:pt x="444" y="734"/>
                </a:cubicBezTo>
                <a:cubicBezTo>
                  <a:pt x="341" y="768"/>
                  <a:pt x="162" y="766"/>
                  <a:pt x="88" y="774"/>
                </a:cubicBezTo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 w="9525" cap="flat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" name="Freeform 8"/>
          <p:cNvSpPr>
            <a:spLocks/>
          </p:cNvSpPr>
          <p:nvPr/>
        </p:nvSpPr>
        <p:spPr bwMode="auto">
          <a:xfrm>
            <a:off x="5867460" y="3732213"/>
            <a:ext cx="1879600" cy="1347787"/>
          </a:xfrm>
          <a:custGeom>
            <a:avLst/>
            <a:gdLst>
              <a:gd name="T0" fmla="*/ 2147483646 w 1397"/>
              <a:gd name="T1" fmla="*/ 2147483646 h 1028"/>
              <a:gd name="T2" fmla="*/ 2147483646 w 1397"/>
              <a:gd name="T3" fmla="*/ 2147483646 h 1028"/>
              <a:gd name="T4" fmla="*/ 2147483646 w 1397"/>
              <a:gd name="T5" fmla="*/ 2147483646 h 1028"/>
              <a:gd name="T6" fmla="*/ 2147483646 w 1397"/>
              <a:gd name="T7" fmla="*/ 2147483646 h 1028"/>
              <a:gd name="T8" fmla="*/ 2147483646 w 1397"/>
              <a:gd name="T9" fmla="*/ 2147483646 h 1028"/>
              <a:gd name="T10" fmla="*/ 2147483646 w 1397"/>
              <a:gd name="T11" fmla="*/ 2147483646 h 1028"/>
              <a:gd name="T12" fmla="*/ 2147483646 w 1397"/>
              <a:gd name="T13" fmla="*/ 2147483646 h 1028"/>
              <a:gd name="T14" fmla="*/ 2147483646 w 1397"/>
              <a:gd name="T15" fmla="*/ 2147483646 h 1028"/>
              <a:gd name="T16" fmla="*/ 2147483646 w 1397"/>
              <a:gd name="T17" fmla="*/ 2147483646 h 1028"/>
              <a:gd name="T18" fmla="*/ 2147483646 w 1397"/>
              <a:gd name="T19" fmla="*/ 2147483646 h 1028"/>
              <a:gd name="T20" fmla="*/ 2147483646 w 1397"/>
              <a:gd name="T21" fmla="*/ 2147483646 h 1028"/>
              <a:gd name="T22" fmla="*/ 0 w 1397"/>
              <a:gd name="T23" fmla="*/ 2147483646 h 10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397" h="1028">
                <a:moveTo>
                  <a:pt x="16" y="725"/>
                </a:moveTo>
                <a:cubicBezTo>
                  <a:pt x="57" y="719"/>
                  <a:pt x="193" y="706"/>
                  <a:pt x="264" y="689"/>
                </a:cubicBezTo>
                <a:cubicBezTo>
                  <a:pt x="335" y="672"/>
                  <a:pt x="385" y="652"/>
                  <a:pt x="444" y="625"/>
                </a:cubicBezTo>
                <a:cubicBezTo>
                  <a:pt x="503" y="598"/>
                  <a:pt x="555" y="553"/>
                  <a:pt x="616" y="525"/>
                </a:cubicBezTo>
                <a:cubicBezTo>
                  <a:pt x="677" y="497"/>
                  <a:pt x="735" y="384"/>
                  <a:pt x="808" y="457"/>
                </a:cubicBezTo>
                <a:cubicBezTo>
                  <a:pt x="881" y="530"/>
                  <a:pt x="962" y="894"/>
                  <a:pt x="1056" y="961"/>
                </a:cubicBezTo>
                <a:cubicBezTo>
                  <a:pt x="1150" y="1028"/>
                  <a:pt x="1351" y="951"/>
                  <a:pt x="1374" y="859"/>
                </a:cubicBezTo>
                <a:cubicBezTo>
                  <a:pt x="1397" y="767"/>
                  <a:pt x="1265" y="539"/>
                  <a:pt x="1194" y="409"/>
                </a:cubicBezTo>
                <a:cubicBezTo>
                  <a:pt x="1123" y="279"/>
                  <a:pt x="1034" y="141"/>
                  <a:pt x="948" y="77"/>
                </a:cubicBezTo>
                <a:cubicBezTo>
                  <a:pt x="862" y="13"/>
                  <a:pt x="777" y="0"/>
                  <a:pt x="680" y="25"/>
                </a:cubicBezTo>
                <a:cubicBezTo>
                  <a:pt x="583" y="50"/>
                  <a:pt x="481" y="179"/>
                  <a:pt x="368" y="225"/>
                </a:cubicBezTo>
                <a:cubicBezTo>
                  <a:pt x="255" y="271"/>
                  <a:pt x="77" y="286"/>
                  <a:pt x="0" y="302"/>
                </a:cubicBezTo>
              </a:path>
            </a:pathLst>
          </a:custGeom>
          <a:solidFill>
            <a:srgbClr val="FFCC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" name="Freeform 9"/>
          <p:cNvSpPr>
            <a:spLocks/>
          </p:cNvSpPr>
          <p:nvPr/>
        </p:nvSpPr>
        <p:spPr bwMode="auto">
          <a:xfrm>
            <a:off x="6232585" y="2627313"/>
            <a:ext cx="673100" cy="2105025"/>
          </a:xfrm>
          <a:custGeom>
            <a:avLst/>
            <a:gdLst>
              <a:gd name="T0" fmla="*/ 2147483646 w 501"/>
              <a:gd name="T1" fmla="*/ 2147483646 h 1605"/>
              <a:gd name="T2" fmla="*/ 2147483646 w 501"/>
              <a:gd name="T3" fmla="*/ 2147483646 h 1605"/>
              <a:gd name="T4" fmla="*/ 2147483646 w 501"/>
              <a:gd name="T5" fmla="*/ 2147483646 h 1605"/>
              <a:gd name="T6" fmla="*/ 2147483646 w 501"/>
              <a:gd name="T7" fmla="*/ 2147483646 h 1605"/>
              <a:gd name="T8" fmla="*/ 2147483646 w 501"/>
              <a:gd name="T9" fmla="*/ 2147483646 h 1605"/>
              <a:gd name="T10" fmla="*/ 2147483646 w 501"/>
              <a:gd name="T11" fmla="*/ 2147483646 h 1605"/>
              <a:gd name="T12" fmla="*/ 2147483646 w 501"/>
              <a:gd name="T13" fmla="*/ 2147483646 h 1605"/>
              <a:gd name="T14" fmla="*/ 2147483646 w 501"/>
              <a:gd name="T15" fmla="*/ 2147483646 h 1605"/>
              <a:gd name="T16" fmla="*/ 2147483646 w 501"/>
              <a:gd name="T17" fmla="*/ 2147483646 h 1605"/>
              <a:gd name="T18" fmla="*/ 2147483646 w 501"/>
              <a:gd name="T19" fmla="*/ 2147483646 h 1605"/>
              <a:gd name="T20" fmla="*/ 2147483646 w 501"/>
              <a:gd name="T21" fmla="*/ 2147483646 h 160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501" h="1605">
                <a:moveTo>
                  <a:pt x="338" y="23"/>
                </a:moveTo>
                <a:cubicBezTo>
                  <a:pt x="402" y="0"/>
                  <a:pt x="491" y="11"/>
                  <a:pt x="496" y="41"/>
                </a:cubicBezTo>
                <a:cubicBezTo>
                  <a:pt x="501" y="71"/>
                  <a:pt x="412" y="138"/>
                  <a:pt x="365" y="201"/>
                </a:cubicBezTo>
                <a:cubicBezTo>
                  <a:pt x="318" y="264"/>
                  <a:pt x="247" y="336"/>
                  <a:pt x="215" y="417"/>
                </a:cubicBezTo>
                <a:cubicBezTo>
                  <a:pt x="183" y="498"/>
                  <a:pt x="177" y="490"/>
                  <a:pt x="173" y="687"/>
                </a:cubicBezTo>
                <a:cubicBezTo>
                  <a:pt x="169" y="884"/>
                  <a:pt x="215" y="1449"/>
                  <a:pt x="191" y="1599"/>
                </a:cubicBezTo>
                <a:cubicBezTo>
                  <a:pt x="86" y="1602"/>
                  <a:pt x="187" y="1605"/>
                  <a:pt x="29" y="1587"/>
                </a:cubicBezTo>
                <a:cubicBezTo>
                  <a:pt x="24" y="1489"/>
                  <a:pt x="0" y="1015"/>
                  <a:pt x="5" y="825"/>
                </a:cubicBezTo>
                <a:cubicBezTo>
                  <a:pt x="7" y="634"/>
                  <a:pt x="18" y="541"/>
                  <a:pt x="41" y="441"/>
                </a:cubicBezTo>
                <a:cubicBezTo>
                  <a:pt x="64" y="341"/>
                  <a:pt x="94" y="295"/>
                  <a:pt x="143" y="225"/>
                </a:cubicBezTo>
                <a:cubicBezTo>
                  <a:pt x="192" y="155"/>
                  <a:pt x="297" y="65"/>
                  <a:pt x="338" y="23"/>
                </a:cubicBezTo>
                <a:close/>
              </a:path>
            </a:pathLst>
          </a:custGeom>
          <a:gradFill rotWithShape="0">
            <a:gsLst>
              <a:gs pos="0">
                <a:srgbClr val="764747"/>
              </a:gs>
              <a:gs pos="50000">
                <a:srgbClr val="FF9999"/>
              </a:gs>
              <a:gs pos="100000">
                <a:srgbClr val="764747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" name="AutoShape 10"/>
          <p:cNvSpPr>
            <a:spLocks noChangeArrowheads="1"/>
          </p:cNvSpPr>
          <p:nvPr/>
        </p:nvSpPr>
        <p:spPr bwMode="auto">
          <a:xfrm>
            <a:off x="6254810" y="4629150"/>
            <a:ext cx="258763" cy="1270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Freeform 11"/>
          <p:cNvSpPr>
            <a:spLocks/>
          </p:cNvSpPr>
          <p:nvPr/>
        </p:nvSpPr>
        <p:spPr bwMode="auto">
          <a:xfrm>
            <a:off x="4086285" y="1230313"/>
            <a:ext cx="5053013" cy="3835400"/>
          </a:xfrm>
          <a:custGeom>
            <a:avLst/>
            <a:gdLst>
              <a:gd name="T0" fmla="*/ 2147483646 w 3756"/>
              <a:gd name="T1" fmla="*/ 2147483646 h 2924"/>
              <a:gd name="T2" fmla="*/ 2147483646 w 3756"/>
              <a:gd name="T3" fmla="*/ 2147483646 h 2924"/>
              <a:gd name="T4" fmla="*/ 2147483646 w 3756"/>
              <a:gd name="T5" fmla="*/ 2147483646 h 2924"/>
              <a:gd name="T6" fmla="*/ 2147483646 w 3756"/>
              <a:gd name="T7" fmla="*/ 2147483646 h 2924"/>
              <a:gd name="T8" fmla="*/ 2147483646 w 3756"/>
              <a:gd name="T9" fmla="*/ 2147483646 h 2924"/>
              <a:gd name="T10" fmla="*/ 2147483646 w 3756"/>
              <a:gd name="T11" fmla="*/ 2147483646 h 2924"/>
              <a:gd name="T12" fmla="*/ 2147483646 w 3756"/>
              <a:gd name="T13" fmla="*/ 2147483646 h 2924"/>
              <a:gd name="T14" fmla="*/ 2147483646 w 3756"/>
              <a:gd name="T15" fmla="*/ 2147483646 h 2924"/>
              <a:gd name="T16" fmla="*/ 2147483646 w 3756"/>
              <a:gd name="T17" fmla="*/ 2147483646 h 2924"/>
              <a:gd name="T18" fmla="*/ 2147483646 w 3756"/>
              <a:gd name="T19" fmla="*/ 2147483646 h 2924"/>
              <a:gd name="T20" fmla="*/ 2147483646 w 3756"/>
              <a:gd name="T21" fmla="*/ 2147483646 h 2924"/>
              <a:gd name="T22" fmla="*/ 2147483646 w 3756"/>
              <a:gd name="T23" fmla="*/ 2147483646 h 2924"/>
              <a:gd name="T24" fmla="*/ 2147483646 w 3756"/>
              <a:gd name="T25" fmla="*/ 2147483646 h 2924"/>
              <a:gd name="T26" fmla="*/ 2147483646 w 3756"/>
              <a:gd name="T27" fmla="*/ 2147483646 h 2924"/>
              <a:gd name="T28" fmla="*/ 2147483646 w 3756"/>
              <a:gd name="T29" fmla="*/ 2147483646 h 2924"/>
              <a:gd name="T30" fmla="*/ 2147483646 w 3756"/>
              <a:gd name="T31" fmla="*/ 2147483646 h 2924"/>
              <a:gd name="T32" fmla="*/ 2147483646 w 3756"/>
              <a:gd name="T33" fmla="*/ 2147483646 h 2924"/>
              <a:gd name="T34" fmla="*/ 2147483646 w 3756"/>
              <a:gd name="T35" fmla="*/ 2147483646 h 2924"/>
              <a:gd name="T36" fmla="*/ 2147483646 w 3756"/>
              <a:gd name="T37" fmla="*/ 2147483646 h 2924"/>
              <a:gd name="T38" fmla="*/ 2147483646 w 3756"/>
              <a:gd name="T39" fmla="*/ 2147483646 h 2924"/>
              <a:gd name="T40" fmla="*/ 2147483646 w 3756"/>
              <a:gd name="T41" fmla="*/ 2147483646 h 2924"/>
              <a:gd name="T42" fmla="*/ 2147483646 w 3756"/>
              <a:gd name="T43" fmla="*/ 2147483646 h 2924"/>
              <a:gd name="T44" fmla="*/ 2147483646 w 3756"/>
              <a:gd name="T45" fmla="*/ 2147483646 h 2924"/>
              <a:gd name="T46" fmla="*/ 2147483646 w 3756"/>
              <a:gd name="T47" fmla="*/ 2147483646 h 2924"/>
              <a:gd name="T48" fmla="*/ 2147483646 w 3756"/>
              <a:gd name="T49" fmla="*/ 2147483646 h 2924"/>
              <a:gd name="T50" fmla="*/ 2147483646 w 3756"/>
              <a:gd name="T51" fmla="*/ 2147483646 h 2924"/>
              <a:gd name="T52" fmla="*/ 2147483646 w 3756"/>
              <a:gd name="T53" fmla="*/ 2147483646 h 2924"/>
              <a:gd name="T54" fmla="*/ 2147483646 w 3756"/>
              <a:gd name="T55" fmla="*/ 2147483646 h 2924"/>
              <a:gd name="T56" fmla="*/ 2147483646 w 3756"/>
              <a:gd name="T57" fmla="*/ 2147483646 h 2924"/>
              <a:gd name="T58" fmla="*/ 2147483646 w 3756"/>
              <a:gd name="T59" fmla="*/ 2147483646 h 2924"/>
              <a:gd name="T60" fmla="*/ 2147483646 w 3756"/>
              <a:gd name="T61" fmla="*/ 2147483646 h 2924"/>
              <a:gd name="T62" fmla="*/ 2147483646 w 3756"/>
              <a:gd name="T63" fmla="*/ 2147483646 h 2924"/>
              <a:gd name="T64" fmla="*/ 2147483646 w 3756"/>
              <a:gd name="T65" fmla="*/ 2147483646 h 2924"/>
              <a:gd name="T66" fmla="*/ 2147483646 w 3756"/>
              <a:gd name="T67" fmla="*/ 2147483646 h 2924"/>
              <a:gd name="T68" fmla="*/ 2147483646 w 3756"/>
              <a:gd name="T69" fmla="*/ 2147483646 h 2924"/>
              <a:gd name="T70" fmla="*/ 2147483646 w 3756"/>
              <a:gd name="T71" fmla="*/ 2147483646 h 2924"/>
              <a:gd name="T72" fmla="*/ 2147483646 w 3756"/>
              <a:gd name="T73" fmla="*/ 2147483646 h 2924"/>
              <a:gd name="T74" fmla="*/ 2147483646 w 3756"/>
              <a:gd name="T75" fmla="*/ 2147483646 h 2924"/>
              <a:gd name="T76" fmla="*/ 2147483646 w 3756"/>
              <a:gd name="T77" fmla="*/ 2147483646 h 2924"/>
              <a:gd name="T78" fmla="*/ 2147483646 w 3756"/>
              <a:gd name="T79" fmla="*/ 2147483646 h 2924"/>
              <a:gd name="T80" fmla="*/ 2147483646 w 3756"/>
              <a:gd name="T81" fmla="*/ 2147483646 h 2924"/>
              <a:gd name="T82" fmla="*/ 2147483646 w 3756"/>
              <a:gd name="T83" fmla="*/ 2147483646 h 2924"/>
              <a:gd name="T84" fmla="*/ 2147483646 w 3756"/>
              <a:gd name="T85" fmla="*/ 2147483646 h 2924"/>
              <a:gd name="T86" fmla="*/ 2147483646 w 3756"/>
              <a:gd name="T87" fmla="*/ 2147483646 h 2924"/>
              <a:gd name="T88" fmla="*/ 2147483646 w 3756"/>
              <a:gd name="T89" fmla="*/ 2147483646 h 2924"/>
              <a:gd name="T90" fmla="*/ 2147483646 w 3756"/>
              <a:gd name="T91" fmla="*/ 2147483646 h 2924"/>
              <a:gd name="T92" fmla="*/ 2147483646 w 3756"/>
              <a:gd name="T93" fmla="*/ 2147483646 h 292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3756" h="2924">
                <a:moveTo>
                  <a:pt x="316" y="84"/>
                </a:moveTo>
                <a:cubicBezTo>
                  <a:pt x="481" y="162"/>
                  <a:pt x="918" y="608"/>
                  <a:pt x="1067" y="682"/>
                </a:cubicBezTo>
                <a:cubicBezTo>
                  <a:pt x="1134" y="673"/>
                  <a:pt x="1194" y="495"/>
                  <a:pt x="1213" y="525"/>
                </a:cubicBezTo>
                <a:cubicBezTo>
                  <a:pt x="1276" y="567"/>
                  <a:pt x="1100" y="698"/>
                  <a:pt x="1119" y="749"/>
                </a:cubicBezTo>
                <a:cubicBezTo>
                  <a:pt x="1155" y="766"/>
                  <a:pt x="1082" y="773"/>
                  <a:pt x="1189" y="784"/>
                </a:cubicBezTo>
                <a:cubicBezTo>
                  <a:pt x="1331" y="791"/>
                  <a:pt x="1636" y="806"/>
                  <a:pt x="1829" y="791"/>
                </a:cubicBezTo>
                <a:cubicBezTo>
                  <a:pt x="2022" y="776"/>
                  <a:pt x="2168" y="741"/>
                  <a:pt x="2346" y="695"/>
                </a:cubicBezTo>
                <a:cubicBezTo>
                  <a:pt x="2524" y="649"/>
                  <a:pt x="2703" y="589"/>
                  <a:pt x="2895" y="518"/>
                </a:cubicBezTo>
                <a:cubicBezTo>
                  <a:pt x="3087" y="446"/>
                  <a:pt x="3365" y="350"/>
                  <a:pt x="3499" y="264"/>
                </a:cubicBezTo>
                <a:cubicBezTo>
                  <a:pt x="3633" y="178"/>
                  <a:pt x="3686" y="0"/>
                  <a:pt x="3699" y="1"/>
                </a:cubicBezTo>
                <a:cubicBezTo>
                  <a:pt x="3712" y="3"/>
                  <a:pt x="3568" y="223"/>
                  <a:pt x="3578" y="272"/>
                </a:cubicBezTo>
                <a:cubicBezTo>
                  <a:pt x="3587" y="322"/>
                  <a:pt x="3752" y="286"/>
                  <a:pt x="3754" y="298"/>
                </a:cubicBezTo>
                <a:cubicBezTo>
                  <a:pt x="3756" y="309"/>
                  <a:pt x="3599" y="303"/>
                  <a:pt x="3589" y="340"/>
                </a:cubicBezTo>
                <a:cubicBezTo>
                  <a:pt x="3578" y="377"/>
                  <a:pt x="3704" y="516"/>
                  <a:pt x="3691" y="518"/>
                </a:cubicBezTo>
                <a:cubicBezTo>
                  <a:pt x="3679" y="519"/>
                  <a:pt x="3576" y="365"/>
                  <a:pt x="3515" y="348"/>
                </a:cubicBezTo>
                <a:cubicBezTo>
                  <a:pt x="3460" y="344"/>
                  <a:pt x="3412" y="381"/>
                  <a:pt x="3323" y="416"/>
                </a:cubicBezTo>
                <a:cubicBezTo>
                  <a:pt x="3234" y="453"/>
                  <a:pt x="3031" y="520"/>
                  <a:pt x="2981" y="568"/>
                </a:cubicBezTo>
                <a:cubicBezTo>
                  <a:pt x="2932" y="617"/>
                  <a:pt x="3039" y="703"/>
                  <a:pt x="3025" y="708"/>
                </a:cubicBezTo>
                <a:cubicBezTo>
                  <a:pt x="3010" y="713"/>
                  <a:pt x="2943" y="606"/>
                  <a:pt x="2895" y="598"/>
                </a:cubicBezTo>
                <a:cubicBezTo>
                  <a:pt x="2847" y="589"/>
                  <a:pt x="2786" y="635"/>
                  <a:pt x="2738" y="656"/>
                </a:cubicBezTo>
                <a:cubicBezTo>
                  <a:pt x="2689" y="676"/>
                  <a:pt x="2617" y="684"/>
                  <a:pt x="2606" y="721"/>
                </a:cubicBezTo>
                <a:cubicBezTo>
                  <a:pt x="2596" y="757"/>
                  <a:pt x="2691" y="873"/>
                  <a:pt x="2676" y="877"/>
                </a:cubicBezTo>
                <a:cubicBezTo>
                  <a:pt x="2661" y="881"/>
                  <a:pt x="2593" y="757"/>
                  <a:pt x="2515" y="746"/>
                </a:cubicBezTo>
                <a:cubicBezTo>
                  <a:pt x="2437" y="735"/>
                  <a:pt x="2306" y="788"/>
                  <a:pt x="2209" y="809"/>
                </a:cubicBezTo>
                <a:cubicBezTo>
                  <a:pt x="2112" y="831"/>
                  <a:pt x="1979" y="851"/>
                  <a:pt x="1933" y="875"/>
                </a:cubicBezTo>
                <a:cubicBezTo>
                  <a:pt x="1882" y="875"/>
                  <a:pt x="1905" y="876"/>
                  <a:pt x="1928" y="952"/>
                </a:cubicBezTo>
                <a:cubicBezTo>
                  <a:pt x="1952" y="1028"/>
                  <a:pt x="2144" y="1468"/>
                  <a:pt x="2230" y="1654"/>
                </a:cubicBezTo>
                <a:cubicBezTo>
                  <a:pt x="2164" y="1667"/>
                  <a:pt x="2297" y="1633"/>
                  <a:pt x="2179" y="1688"/>
                </a:cubicBezTo>
                <a:cubicBezTo>
                  <a:pt x="2144" y="1591"/>
                  <a:pt x="2006" y="1290"/>
                  <a:pt x="1948" y="1159"/>
                </a:cubicBezTo>
                <a:cubicBezTo>
                  <a:pt x="1885" y="1027"/>
                  <a:pt x="1864" y="936"/>
                  <a:pt x="1802" y="895"/>
                </a:cubicBezTo>
                <a:cubicBezTo>
                  <a:pt x="1743" y="889"/>
                  <a:pt x="1603" y="874"/>
                  <a:pt x="1570" y="915"/>
                </a:cubicBezTo>
                <a:cubicBezTo>
                  <a:pt x="1536" y="956"/>
                  <a:pt x="1612" y="1142"/>
                  <a:pt x="1601" y="1139"/>
                </a:cubicBezTo>
                <a:cubicBezTo>
                  <a:pt x="1590" y="1137"/>
                  <a:pt x="1543" y="940"/>
                  <a:pt x="1504" y="897"/>
                </a:cubicBezTo>
                <a:cubicBezTo>
                  <a:pt x="1441" y="880"/>
                  <a:pt x="1411" y="885"/>
                  <a:pt x="1366" y="881"/>
                </a:cubicBezTo>
                <a:cubicBezTo>
                  <a:pt x="1321" y="878"/>
                  <a:pt x="1262" y="870"/>
                  <a:pt x="1233" y="876"/>
                </a:cubicBezTo>
                <a:cubicBezTo>
                  <a:pt x="1197" y="881"/>
                  <a:pt x="1179" y="872"/>
                  <a:pt x="1187" y="914"/>
                </a:cubicBezTo>
                <a:cubicBezTo>
                  <a:pt x="1195" y="955"/>
                  <a:pt x="1247" y="1039"/>
                  <a:pt x="1281" y="1125"/>
                </a:cubicBezTo>
                <a:cubicBezTo>
                  <a:pt x="1297" y="1193"/>
                  <a:pt x="1359" y="1309"/>
                  <a:pt x="1395" y="1434"/>
                </a:cubicBezTo>
                <a:cubicBezTo>
                  <a:pt x="1434" y="1577"/>
                  <a:pt x="1489" y="1741"/>
                  <a:pt x="1516" y="1986"/>
                </a:cubicBezTo>
                <a:cubicBezTo>
                  <a:pt x="1543" y="2231"/>
                  <a:pt x="1591" y="2750"/>
                  <a:pt x="1560" y="2904"/>
                </a:cubicBezTo>
                <a:cubicBezTo>
                  <a:pt x="1506" y="2880"/>
                  <a:pt x="1448" y="2924"/>
                  <a:pt x="1328" y="2908"/>
                </a:cubicBezTo>
                <a:cubicBezTo>
                  <a:pt x="1315" y="2818"/>
                  <a:pt x="1309" y="2269"/>
                  <a:pt x="1282" y="2034"/>
                </a:cubicBezTo>
                <a:cubicBezTo>
                  <a:pt x="1255" y="1799"/>
                  <a:pt x="1212" y="1647"/>
                  <a:pt x="1168" y="1500"/>
                </a:cubicBezTo>
                <a:cubicBezTo>
                  <a:pt x="1092" y="1232"/>
                  <a:pt x="1085" y="1271"/>
                  <a:pt x="1019" y="1152"/>
                </a:cubicBezTo>
                <a:cubicBezTo>
                  <a:pt x="953" y="1033"/>
                  <a:pt x="931" y="942"/>
                  <a:pt x="774" y="786"/>
                </a:cubicBezTo>
                <a:cubicBezTo>
                  <a:pt x="617" y="630"/>
                  <a:pt x="152" y="333"/>
                  <a:pt x="76" y="216"/>
                </a:cubicBezTo>
                <a:cubicBezTo>
                  <a:pt x="0" y="99"/>
                  <a:pt x="151" y="6"/>
                  <a:pt x="316" y="84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4" name="AutoShape 12"/>
          <p:cNvSpPr>
            <a:spLocks noChangeArrowheads="1"/>
          </p:cNvSpPr>
          <p:nvPr/>
        </p:nvSpPr>
        <p:spPr bwMode="auto">
          <a:xfrm rot="21446004">
            <a:off x="5867460" y="4945063"/>
            <a:ext cx="327025" cy="12541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8" y="10800"/>
                </a:moveTo>
                <a:cubicBezTo>
                  <a:pt x="3518" y="14822"/>
                  <a:pt x="6778" y="18082"/>
                  <a:pt x="10800" y="18082"/>
                </a:cubicBezTo>
                <a:cubicBezTo>
                  <a:pt x="14822" y="18082"/>
                  <a:pt x="18082" y="14822"/>
                  <a:pt x="18082" y="10800"/>
                </a:cubicBezTo>
                <a:cubicBezTo>
                  <a:pt x="18082" y="6778"/>
                  <a:pt x="14822" y="3518"/>
                  <a:pt x="10800" y="3518"/>
                </a:cubicBezTo>
                <a:cubicBezTo>
                  <a:pt x="6778" y="3518"/>
                  <a:pt x="3518" y="6778"/>
                  <a:pt x="3518" y="1080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" name="AutoShape 13"/>
          <p:cNvSpPr>
            <a:spLocks noChangeArrowheads="1"/>
          </p:cNvSpPr>
          <p:nvPr/>
        </p:nvSpPr>
        <p:spPr bwMode="auto">
          <a:xfrm rot="21446004">
            <a:off x="5800785" y="1733550"/>
            <a:ext cx="260350" cy="50482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8" y="10800"/>
                </a:moveTo>
                <a:cubicBezTo>
                  <a:pt x="3518" y="14822"/>
                  <a:pt x="6778" y="18082"/>
                  <a:pt x="10800" y="18082"/>
                </a:cubicBezTo>
                <a:cubicBezTo>
                  <a:pt x="14822" y="18082"/>
                  <a:pt x="18082" y="14822"/>
                  <a:pt x="18082" y="10800"/>
                </a:cubicBezTo>
                <a:cubicBezTo>
                  <a:pt x="18082" y="6778"/>
                  <a:pt x="14822" y="3518"/>
                  <a:pt x="10800" y="3518"/>
                </a:cubicBezTo>
                <a:cubicBezTo>
                  <a:pt x="6778" y="3518"/>
                  <a:pt x="3518" y="6778"/>
                  <a:pt x="3518" y="1080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6" name="AutoShape 14"/>
          <p:cNvSpPr>
            <a:spLocks noChangeArrowheads="1"/>
          </p:cNvSpPr>
          <p:nvPr/>
        </p:nvSpPr>
        <p:spPr bwMode="auto">
          <a:xfrm rot="20637112">
            <a:off x="7223185" y="4756150"/>
            <a:ext cx="517525" cy="25082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851" y="10800"/>
                </a:moveTo>
                <a:cubicBezTo>
                  <a:pt x="3851" y="14638"/>
                  <a:pt x="6962" y="17749"/>
                  <a:pt x="10800" y="17749"/>
                </a:cubicBezTo>
                <a:cubicBezTo>
                  <a:pt x="14638" y="17749"/>
                  <a:pt x="17749" y="14638"/>
                  <a:pt x="17749" y="10800"/>
                </a:cubicBezTo>
                <a:cubicBezTo>
                  <a:pt x="17749" y="6962"/>
                  <a:pt x="14638" y="3851"/>
                  <a:pt x="10800" y="3851"/>
                </a:cubicBezTo>
                <a:cubicBezTo>
                  <a:pt x="6962" y="3851"/>
                  <a:pt x="3851" y="6962"/>
                  <a:pt x="3851" y="1080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7" name="Freeform 15"/>
          <p:cNvSpPr>
            <a:spLocks/>
          </p:cNvSpPr>
          <p:nvPr/>
        </p:nvSpPr>
        <p:spPr bwMode="auto">
          <a:xfrm>
            <a:off x="8283635" y="406400"/>
            <a:ext cx="1425575" cy="2713038"/>
          </a:xfrm>
          <a:custGeom>
            <a:avLst/>
            <a:gdLst>
              <a:gd name="T0" fmla="*/ 2147483646 w 1060"/>
              <a:gd name="T1" fmla="*/ 2147483646 h 2068"/>
              <a:gd name="T2" fmla="*/ 2147483646 w 1060"/>
              <a:gd name="T3" fmla="*/ 2147483646 h 2068"/>
              <a:gd name="T4" fmla="*/ 2147483646 w 1060"/>
              <a:gd name="T5" fmla="*/ 2147483646 h 2068"/>
              <a:gd name="T6" fmla="*/ 2147483646 w 1060"/>
              <a:gd name="T7" fmla="*/ 2147483646 h 2068"/>
              <a:gd name="T8" fmla="*/ 2147483646 w 1060"/>
              <a:gd name="T9" fmla="*/ 2147483646 h 2068"/>
              <a:gd name="T10" fmla="*/ 2147483646 w 1060"/>
              <a:gd name="T11" fmla="*/ 2147483646 h 2068"/>
              <a:gd name="T12" fmla="*/ 2147483646 w 1060"/>
              <a:gd name="T13" fmla="*/ 2147483646 h 2068"/>
              <a:gd name="T14" fmla="*/ 2147483646 w 1060"/>
              <a:gd name="T15" fmla="*/ 2147483646 h 2068"/>
              <a:gd name="T16" fmla="*/ 2147483646 w 1060"/>
              <a:gd name="T17" fmla="*/ 2147483646 h 2068"/>
              <a:gd name="T18" fmla="*/ 2147483646 w 1060"/>
              <a:gd name="T19" fmla="*/ 2147483646 h 20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060" h="2068">
                <a:moveTo>
                  <a:pt x="271" y="594"/>
                </a:moveTo>
                <a:cubicBezTo>
                  <a:pt x="193" y="402"/>
                  <a:pt x="0" y="164"/>
                  <a:pt x="25" y="82"/>
                </a:cubicBezTo>
                <a:cubicBezTo>
                  <a:pt x="50" y="0"/>
                  <a:pt x="283" y="36"/>
                  <a:pt x="418" y="100"/>
                </a:cubicBezTo>
                <a:cubicBezTo>
                  <a:pt x="553" y="164"/>
                  <a:pt x="735" y="286"/>
                  <a:pt x="838" y="466"/>
                </a:cubicBezTo>
                <a:cubicBezTo>
                  <a:pt x="941" y="646"/>
                  <a:pt x="1018" y="955"/>
                  <a:pt x="1039" y="1179"/>
                </a:cubicBezTo>
                <a:cubicBezTo>
                  <a:pt x="1060" y="1403"/>
                  <a:pt x="1016" y="1662"/>
                  <a:pt x="966" y="1810"/>
                </a:cubicBezTo>
                <a:cubicBezTo>
                  <a:pt x="916" y="1958"/>
                  <a:pt x="805" y="2068"/>
                  <a:pt x="738" y="2066"/>
                </a:cubicBezTo>
                <a:cubicBezTo>
                  <a:pt x="671" y="2064"/>
                  <a:pt x="605" y="1940"/>
                  <a:pt x="564" y="1801"/>
                </a:cubicBezTo>
                <a:cubicBezTo>
                  <a:pt x="523" y="1662"/>
                  <a:pt x="540" y="1435"/>
                  <a:pt x="491" y="1234"/>
                </a:cubicBezTo>
                <a:cubicBezTo>
                  <a:pt x="435" y="1019"/>
                  <a:pt x="359" y="790"/>
                  <a:pt x="271" y="594"/>
                </a:cubicBezTo>
                <a:close/>
              </a:path>
            </a:pathLst>
          </a:custGeom>
          <a:solidFill>
            <a:srgbClr val="9966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8" name="Freeform 16"/>
          <p:cNvSpPr>
            <a:spLocks/>
          </p:cNvSpPr>
          <p:nvPr/>
        </p:nvSpPr>
        <p:spPr bwMode="auto">
          <a:xfrm>
            <a:off x="2101910" y="438150"/>
            <a:ext cx="3187700" cy="2844800"/>
          </a:xfrm>
          <a:custGeom>
            <a:avLst/>
            <a:gdLst>
              <a:gd name="T0" fmla="*/ 2147483646 w 2008"/>
              <a:gd name="T1" fmla="*/ 2147483646 h 1792"/>
              <a:gd name="T2" fmla="*/ 2147483646 w 2008"/>
              <a:gd name="T3" fmla="*/ 2147483646 h 1792"/>
              <a:gd name="T4" fmla="*/ 2147483646 w 2008"/>
              <a:gd name="T5" fmla="*/ 2147483646 h 1792"/>
              <a:gd name="T6" fmla="*/ 2147483646 w 2008"/>
              <a:gd name="T7" fmla="*/ 2147483646 h 1792"/>
              <a:gd name="T8" fmla="*/ 2147483646 w 2008"/>
              <a:gd name="T9" fmla="*/ 2147483646 h 1792"/>
              <a:gd name="T10" fmla="*/ 2147483646 w 2008"/>
              <a:gd name="T11" fmla="*/ 2147483646 h 1792"/>
              <a:gd name="T12" fmla="*/ 2147483646 w 2008"/>
              <a:gd name="T13" fmla="*/ 2147483646 h 1792"/>
              <a:gd name="T14" fmla="*/ 2147483646 w 2008"/>
              <a:gd name="T15" fmla="*/ 2147483646 h 1792"/>
              <a:gd name="T16" fmla="*/ 2147483646 w 2008"/>
              <a:gd name="T17" fmla="*/ 2147483646 h 1792"/>
              <a:gd name="T18" fmla="*/ 2147483646 w 2008"/>
              <a:gd name="T19" fmla="*/ 2147483646 h 1792"/>
              <a:gd name="T20" fmla="*/ 2147483646 w 2008"/>
              <a:gd name="T21" fmla="*/ 2147483646 h 1792"/>
              <a:gd name="T22" fmla="*/ 2147483646 w 2008"/>
              <a:gd name="T23" fmla="*/ 2147483646 h 1792"/>
              <a:gd name="T24" fmla="*/ 2147483646 w 2008"/>
              <a:gd name="T25" fmla="*/ 2147483646 h 1792"/>
              <a:gd name="T26" fmla="*/ 2147483646 w 2008"/>
              <a:gd name="T27" fmla="*/ 2147483646 h 1792"/>
              <a:gd name="T28" fmla="*/ 2147483646 w 2008"/>
              <a:gd name="T29" fmla="*/ 2147483646 h 1792"/>
              <a:gd name="T30" fmla="*/ 2147483646 w 2008"/>
              <a:gd name="T31" fmla="*/ 2147483646 h 1792"/>
              <a:gd name="T32" fmla="*/ 2147483646 w 2008"/>
              <a:gd name="T33" fmla="*/ 2147483646 h 1792"/>
              <a:gd name="T34" fmla="*/ 2147483646 w 2008"/>
              <a:gd name="T35" fmla="*/ 2147483646 h 1792"/>
              <a:gd name="T36" fmla="*/ 2147483646 w 2008"/>
              <a:gd name="T37" fmla="*/ 2147483646 h 1792"/>
              <a:gd name="T38" fmla="*/ 2147483646 w 2008"/>
              <a:gd name="T39" fmla="*/ 2147483646 h 1792"/>
              <a:gd name="T40" fmla="*/ 2147483646 w 2008"/>
              <a:gd name="T41" fmla="*/ 2147483646 h 1792"/>
              <a:gd name="T42" fmla="*/ 2147483646 w 2008"/>
              <a:gd name="T43" fmla="*/ 2147483646 h 1792"/>
              <a:gd name="T44" fmla="*/ 2147483646 w 2008"/>
              <a:gd name="T45" fmla="*/ 2147483646 h 1792"/>
              <a:gd name="T46" fmla="*/ 2147483646 w 2008"/>
              <a:gd name="T47" fmla="*/ 2147483646 h 179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008" h="1792">
                <a:moveTo>
                  <a:pt x="2008" y="1774"/>
                </a:moveTo>
                <a:cubicBezTo>
                  <a:pt x="1991" y="1694"/>
                  <a:pt x="1968" y="1451"/>
                  <a:pt x="1906" y="1294"/>
                </a:cubicBezTo>
                <a:cubicBezTo>
                  <a:pt x="1864" y="1098"/>
                  <a:pt x="1761" y="948"/>
                  <a:pt x="1635" y="829"/>
                </a:cubicBezTo>
                <a:cubicBezTo>
                  <a:pt x="1513" y="705"/>
                  <a:pt x="1293" y="649"/>
                  <a:pt x="1174" y="550"/>
                </a:cubicBezTo>
                <a:cubicBezTo>
                  <a:pt x="1055" y="451"/>
                  <a:pt x="966" y="323"/>
                  <a:pt x="922" y="234"/>
                </a:cubicBezTo>
                <a:cubicBezTo>
                  <a:pt x="878" y="145"/>
                  <a:pt x="928" y="13"/>
                  <a:pt x="912" y="14"/>
                </a:cubicBezTo>
                <a:cubicBezTo>
                  <a:pt x="849" y="0"/>
                  <a:pt x="883" y="203"/>
                  <a:pt x="831" y="237"/>
                </a:cubicBezTo>
                <a:cubicBezTo>
                  <a:pt x="779" y="271"/>
                  <a:pt x="543" y="197"/>
                  <a:pt x="601" y="222"/>
                </a:cubicBezTo>
                <a:cubicBezTo>
                  <a:pt x="499" y="272"/>
                  <a:pt x="782" y="256"/>
                  <a:pt x="860" y="320"/>
                </a:cubicBezTo>
                <a:cubicBezTo>
                  <a:pt x="940" y="381"/>
                  <a:pt x="1073" y="541"/>
                  <a:pt x="1084" y="586"/>
                </a:cubicBezTo>
                <a:cubicBezTo>
                  <a:pt x="1095" y="631"/>
                  <a:pt x="968" y="587"/>
                  <a:pt x="924" y="591"/>
                </a:cubicBezTo>
                <a:cubicBezTo>
                  <a:pt x="880" y="595"/>
                  <a:pt x="892" y="643"/>
                  <a:pt x="822" y="608"/>
                </a:cubicBezTo>
                <a:cubicBezTo>
                  <a:pt x="753" y="572"/>
                  <a:pt x="609" y="422"/>
                  <a:pt x="507" y="375"/>
                </a:cubicBezTo>
                <a:cubicBezTo>
                  <a:pt x="406" y="328"/>
                  <a:pt x="292" y="316"/>
                  <a:pt x="213" y="326"/>
                </a:cubicBezTo>
                <a:cubicBezTo>
                  <a:pt x="133" y="337"/>
                  <a:pt x="62" y="391"/>
                  <a:pt x="31" y="437"/>
                </a:cubicBezTo>
                <a:cubicBezTo>
                  <a:pt x="0" y="483"/>
                  <a:pt x="4" y="549"/>
                  <a:pt x="25" y="600"/>
                </a:cubicBezTo>
                <a:cubicBezTo>
                  <a:pt x="45" y="653"/>
                  <a:pt x="93" y="714"/>
                  <a:pt x="154" y="745"/>
                </a:cubicBezTo>
                <a:cubicBezTo>
                  <a:pt x="215" y="777"/>
                  <a:pt x="309" y="786"/>
                  <a:pt x="387" y="787"/>
                </a:cubicBezTo>
                <a:cubicBezTo>
                  <a:pt x="465" y="788"/>
                  <a:pt x="546" y="772"/>
                  <a:pt x="625" y="751"/>
                </a:cubicBezTo>
                <a:cubicBezTo>
                  <a:pt x="704" y="732"/>
                  <a:pt x="783" y="680"/>
                  <a:pt x="866" y="665"/>
                </a:cubicBezTo>
                <a:cubicBezTo>
                  <a:pt x="949" y="650"/>
                  <a:pt x="1012" y="622"/>
                  <a:pt x="1126" y="658"/>
                </a:cubicBezTo>
                <a:cubicBezTo>
                  <a:pt x="1240" y="694"/>
                  <a:pt x="1435" y="771"/>
                  <a:pt x="1550" y="882"/>
                </a:cubicBezTo>
                <a:cubicBezTo>
                  <a:pt x="1665" y="993"/>
                  <a:pt x="1759" y="1173"/>
                  <a:pt x="1816" y="1324"/>
                </a:cubicBezTo>
                <a:cubicBezTo>
                  <a:pt x="1854" y="1450"/>
                  <a:pt x="1878" y="1695"/>
                  <a:pt x="1894" y="1792"/>
                </a:cubicBezTo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" name="Freeform 17"/>
          <p:cNvSpPr>
            <a:spLocks/>
          </p:cNvSpPr>
          <p:nvPr/>
        </p:nvSpPr>
        <p:spPr bwMode="auto">
          <a:xfrm>
            <a:off x="3003610" y="454025"/>
            <a:ext cx="6149975" cy="3886200"/>
          </a:xfrm>
          <a:custGeom>
            <a:avLst/>
            <a:gdLst>
              <a:gd name="T0" fmla="*/ 2147483646 w 3874"/>
              <a:gd name="T1" fmla="*/ 2147483646 h 2448"/>
              <a:gd name="T2" fmla="*/ 2147483646 w 3874"/>
              <a:gd name="T3" fmla="*/ 2147483646 h 2448"/>
              <a:gd name="T4" fmla="*/ 2147483646 w 3874"/>
              <a:gd name="T5" fmla="*/ 2147483646 h 2448"/>
              <a:gd name="T6" fmla="*/ 2147483646 w 3874"/>
              <a:gd name="T7" fmla="*/ 2147483646 h 2448"/>
              <a:gd name="T8" fmla="*/ 2147483646 w 3874"/>
              <a:gd name="T9" fmla="*/ 2147483646 h 2448"/>
              <a:gd name="T10" fmla="*/ 2147483646 w 3874"/>
              <a:gd name="T11" fmla="*/ 2147483646 h 2448"/>
              <a:gd name="T12" fmla="*/ 2147483646 w 3874"/>
              <a:gd name="T13" fmla="*/ 2147483646 h 2448"/>
              <a:gd name="T14" fmla="*/ 2147483646 w 3874"/>
              <a:gd name="T15" fmla="*/ 2147483646 h 2448"/>
              <a:gd name="T16" fmla="*/ 2147483646 w 3874"/>
              <a:gd name="T17" fmla="*/ 2147483646 h 2448"/>
              <a:gd name="T18" fmla="*/ 2147483646 w 3874"/>
              <a:gd name="T19" fmla="*/ 2147483646 h 2448"/>
              <a:gd name="T20" fmla="*/ 2147483646 w 3874"/>
              <a:gd name="T21" fmla="*/ 2147483646 h 2448"/>
              <a:gd name="T22" fmla="*/ 2147483646 w 3874"/>
              <a:gd name="T23" fmla="*/ 2147483646 h 2448"/>
              <a:gd name="T24" fmla="*/ 2147483646 w 3874"/>
              <a:gd name="T25" fmla="*/ 2147483646 h 2448"/>
              <a:gd name="T26" fmla="*/ 2147483646 w 3874"/>
              <a:gd name="T27" fmla="*/ 2147483646 h 2448"/>
              <a:gd name="T28" fmla="*/ 2147483646 w 3874"/>
              <a:gd name="T29" fmla="*/ 2147483646 h 2448"/>
              <a:gd name="T30" fmla="*/ 2147483646 w 3874"/>
              <a:gd name="T31" fmla="*/ 2147483646 h 2448"/>
              <a:gd name="T32" fmla="*/ 2147483646 w 3874"/>
              <a:gd name="T33" fmla="*/ 2147483646 h 2448"/>
              <a:gd name="T34" fmla="*/ 2147483646 w 3874"/>
              <a:gd name="T35" fmla="*/ 2147483646 h 2448"/>
              <a:gd name="T36" fmla="*/ 2147483646 w 3874"/>
              <a:gd name="T37" fmla="*/ 2147483646 h 2448"/>
              <a:gd name="T38" fmla="*/ 2147483646 w 3874"/>
              <a:gd name="T39" fmla="*/ 2147483646 h 2448"/>
              <a:gd name="T40" fmla="*/ 2147483646 w 3874"/>
              <a:gd name="T41" fmla="*/ 2147483646 h 2448"/>
              <a:gd name="T42" fmla="*/ 2147483646 w 3874"/>
              <a:gd name="T43" fmla="*/ 2147483646 h 2448"/>
              <a:gd name="T44" fmla="*/ 2147483646 w 3874"/>
              <a:gd name="T45" fmla="*/ 2147483646 h 2448"/>
              <a:gd name="T46" fmla="*/ 2147483646 w 3874"/>
              <a:gd name="T47" fmla="*/ 2147483646 h 2448"/>
              <a:gd name="T48" fmla="*/ 2147483646 w 3874"/>
              <a:gd name="T49" fmla="*/ 2147483646 h 2448"/>
              <a:gd name="T50" fmla="*/ 2147483646 w 3874"/>
              <a:gd name="T51" fmla="*/ 2147483646 h 2448"/>
              <a:gd name="T52" fmla="*/ 2147483646 w 3874"/>
              <a:gd name="T53" fmla="*/ 2147483646 h 2448"/>
              <a:gd name="T54" fmla="*/ 2147483646 w 3874"/>
              <a:gd name="T55" fmla="*/ 2147483646 h 2448"/>
              <a:gd name="T56" fmla="*/ 2147483646 w 3874"/>
              <a:gd name="T57" fmla="*/ 2147483646 h 2448"/>
              <a:gd name="T58" fmla="*/ 2147483646 w 3874"/>
              <a:gd name="T59" fmla="*/ 2147483646 h 2448"/>
              <a:gd name="T60" fmla="*/ 2147483646 w 3874"/>
              <a:gd name="T61" fmla="*/ 2147483646 h 2448"/>
              <a:gd name="T62" fmla="*/ 2147483646 w 3874"/>
              <a:gd name="T63" fmla="*/ 2147483646 h 2448"/>
              <a:gd name="T64" fmla="*/ 2147483646 w 3874"/>
              <a:gd name="T65" fmla="*/ 2147483646 h 2448"/>
              <a:gd name="T66" fmla="*/ 2147483646 w 3874"/>
              <a:gd name="T67" fmla="*/ 2147483646 h 2448"/>
              <a:gd name="T68" fmla="*/ 2147483646 w 3874"/>
              <a:gd name="T69" fmla="*/ 2147483646 h 2448"/>
              <a:gd name="T70" fmla="*/ 2147483646 w 3874"/>
              <a:gd name="T71" fmla="*/ 2147483646 h 2448"/>
              <a:gd name="T72" fmla="*/ 2147483646 w 3874"/>
              <a:gd name="T73" fmla="*/ 2147483646 h 2448"/>
              <a:gd name="T74" fmla="*/ 2147483646 w 3874"/>
              <a:gd name="T75" fmla="*/ 2147483646 h 2448"/>
              <a:gd name="T76" fmla="*/ 2147483646 w 3874"/>
              <a:gd name="T77" fmla="*/ 2147483646 h 2448"/>
              <a:gd name="T78" fmla="*/ 2147483646 w 3874"/>
              <a:gd name="T79" fmla="*/ 2147483646 h 2448"/>
              <a:gd name="T80" fmla="*/ 2147483646 w 3874"/>
              <a:gd name="T81" fmla="*/ 2147483646 h 2448"/>
              <a:gd name="T82" fmla="*/ 2147483646 w 3874"/>
              <a:gd name="T83" fmla="*/ 2147483646 h 2448"/>
              <a:gd name="T84" fmla="*/ 2147483646 w 3874"/>
              <a:gd name="T85" fmla="*/ 2147483646 h 2448"/>
              <a:gd name="T86" fmla="*/ 2147483646 w 3874"/>
              <a:gd name="T87" fmla="*/ 2147483646 h 2448"/>
              <a:gd name="T88" fmla="*/ 2147483646 w 3874"/>
              <a:gd name="T89" fmla="*/ 2147483646 h 2448"/>
              <a:gd name="T90" fmla="*/ 2147483646 w 3874"/>
              <a:gd name="T91" fmla="*/ 2147483646 h 244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3874" h="2448">
                <a:moveTo>
                  <a:pt x="2360" y="828"/>
                </a:moveTo>
                <a:cubicBezTo>
                  <a:pt x="2329" y="843"/>
                  <a:pt x="1846" y="814"/>
                  <a:pt x="1623" y="779"/>
                </a:cubicBezTo>
                <a:cubicBezTo>
                  <a:pt x="1399" y="744"/>
                  <a:pt x="1190" y="696"/>
                  <a:pt x="1018" y="620"/>
                </a:cubicBezTo>
                <a:cubicBezTo>
                  <a:pt x="846" y="544"/>
                  <a:pt x="697" y="425"/>
                  <a:pt x="592" y="322"/>
                </a:cubicBezTo>
                <a:cubicBezTo>
                  <a:pt x="487" y="219"/>
                  <a:pt x="424" y="8"/>
                  <a:pt x="388" y="4"/>
                </a:cubicBezTo>
                <a:cubicBezTo>
                  <a:pt x="352" y="0"/>
                  <a:pt x="432" y="248"/>
                  <a:pt x="376" y="298"/>
                </a:cubicBezTo>
                <a:cubicBezTo>
                  <a:pt x="320" y="348"/>
                  <a:pt x="104" y="292"/>
                  <a:pt x="52" y="304"/>
                </a:cubicBezTo>
                <a:cubicBezTo>
                  <a:pt x="0" y="316"/>
                  <a:pt x="16" y="356"/>
                  <a:pt x="64" y="370"/>
                </a:cubicBezTo>
                <a:cubicBezTo>
                  <a:pt x="112" y="384"/>
                  <a:pt x="258" y="372"/>
                  <a:pt x="340" y="388"/>
                </a:cubicBezTo>
                <a:cubicBezTo>
                  <a:pt x="422" y="404"/>
                  <a:pt x="482" y="430"/>
                  <a:pt x="555" y="466"/>
                </a:cubicBezTo>
                <a:cubicBezTo>
                  <a:pt x="628" y="502"/>
                  <a:pt x="702" y="558"/>
                  <a:pt x="779" y="605"/>
                </a:cubicBezTo>
                <a:cubicBezTo>
                  <a:pt x="856" y="652"/>
                  <a:pt x="972" y="695"/>
                  <a:pt x="1018" y="749"/>
                </a:cubicBezTo>
                <a:cubicBezTo>
                  <a:pt x="1063" y="804"/>
                  <a:pt x="1020" y="880"/>
                  <a:pt x="1053" y="933"/>
                </a:cubicBezTo>
                <a:cubicBezTo>
                  <a:pt x="1086" y="985"/>
                  <a:pt x="1181" y="1045"/>
                  <a:pt x="1216" y="1066"/>
                </a:cubicBezTo>
                <a:cubicBezTo>
                  <a:pt x="1251" y="1088"/>
                  <a:pt x="1280" y="1090"/>
                  <a:pt x="1262" y="1061"/>
                </a:cubicBezTo>
                <a:cubicBezTo>
                  <a:pt x="1243" y="1033"/>
                  <a:pt x="1124" y="942"/>
                  <a:pt x="1104" y="893"/>
                </a:cubicBezTo>
                <a:cubicBezTo>
                  <a:pt x="1084" y="844"/>
                  <a:pt x="1080" y="771"/>
                  <a:pt x="1140" y="769"/>
                </a:cubicBezTo>
                <a:cubicBezTo>
                  <a:pt x="1200" y="767"/>
                  <a:pt x="1428" y="815"/>
                  <a:pt x="1465" y="883"/>
                </a:cubicBezTo>
                <a:cubicBezTo>
                  <a:pt x="1502" y="951"/>
                  <a:pt x="1397" y="1075"/>
                  <a:pt x="1363" y="1175"/>
                </a:cubicBezTo>
                <a:cubicBezTo>
                  <a:pt x="1330" y="1275"/>
                  <a:pt x="1298" y="1418"/>
                  <a:pt x="1262" y="1485"/>
                </a:cubicBezTo>
                <a:cubicBezTo>
                  <a:pt x="1225" y="1553"/>
                  <a:pt x="1148" y="1570"/>
                  <a:pt x="1145" y="1582"/>
                </a:cubicBezTo>
                <a:cubicBezTo>
                  <a:pt x="1141" y="1594"/>
                  <a:pt x="1224" y="1537"/>
                  <a:pt x="1241" y="1557"/>
                </a:cubicBezTo>
                <a:cubicBezTo>
                  <a:pt x="1259" y="1578"/>
                  <a:pt x="1247" y="1661"/>
                  <a:pt x="1249" y="1706"/>
                </a:cubicBezTo>
                <a:cubicBezTo>
                  <a:pt x="1251" y="1751"/>
                  <a:pt x="1267" y="1790"/>
                  <a:pt x="1252" y="1830"/>
                </a:cubicBezTo>
                <a:cubicBezTo>
                  <a:pt x="1236" y="1870"/>
                  <a:pt x="1153" y="1935"/>
                  <a:pt x="1155" y="1944"/>
                </a:cubicBezTo>
                <a:cubicBezTo>
                  <a:pt x="1157" y="1953"/>
                  <a:pt x="1236" y="1864"/>
                  <a:pt x="1264" y="1884"/>
                </a:cubicBezTo>
                <a:cubicBezTo>
                  <a:pt x="1292" y="1905"/>
                  <a:pt x="1294" y="2013"/>
                  <a:pt x="1323" y="2068"/>
                </a:cubicBezTo>
                <a:cubicBezTo>
                  <a:pt x="1352" y="2123"/>
                  <a:pt x="1401" y="2175"/>
                  <a:pt x="1440" y="2217"/>
                </a:cubicBezTo>
                <a:cubicBezTo>
                  <a:pt x="1479" y="2258"/>
                  <a:pt x="1549" y="2278"/>
                  <a:pt x="1557" y="2316"/>
                </a:cubicBezTo>
                <a:cubicBezTo>
                  <a:pt x="1564" y="2354"/>
                  <a:pt x="1477" y="2441"/>
                  <a:pt x="1485" y="2445"/>
                </a:cubicBezTo>
                <a:cubicBezTo>
                  <a:pt x="1494" y="2448"/>
                  <a:pt x="1560" y="2350"/>
                  <a:pt x="1610" y="2336"/>
                </a:cubicBezTo>
                <a:cubicBezTo>
                  <a:pt x="1660" y="2322"/>
                  <a:pt x="1711" y="2354"/>
                  <a:pt x="1785" y="2360"/>
                </a:cubicBezTo>
                <a:cubicBezTo>
                  <a:pt x="1860" y="2367"/>
                  <a:pt x="2008" y="2379"/>
                  <a:pt x="2060" y="2375"/>
                </a:cubicBezTo>
                <a:cubicBezTo>
                  <a:pt x="2112" y="2372"/>
                  <a:pt x="2096" y="2350"/>
                  <a:pt x="2095" y="2341"/>
                </a:cubicBezTo>
                <a:cubicBezTo>
                  <a:pt x="2095" y="2331"/>
                  <a:pt x="2128" y="2328"/>
                  <a:pt x="2055" y="2316"/>
                </a:cubicBezTo>
                <a:cubicBezTo>
                  <a:pt x="1982" y="2303"/>
                  <a:pt x="1722" y="2299"/>
                  <a:pt x="1656" y="2264"/>
                </a:cubicBezTo>
                <a:cubicBezTo>
                  <a:pt x="1590" y="2228"/>
                  <a:pt x="1671" y="2108"/>
                  <a:pt x="1658" y="2103"/>
                </a:cubicBezTo>
                <a:cubicBezTo>
                  <a:pt x="1646" y="2098"/>
                  <a:pt x="1623" y="2239"/>
                  <a:pt x="1577" y="2232"/>
                </a:cubicBezTo>
                <a:cubicBezTo>
                  <a:pt x="1531" y="2224"/>
                  <a:pt x="1424" y="2113"/>
                  <a:pt x="1384" y="2058"/>
                </a:cubicBezTo>
                <a:cubicBezTo>
                  <a:pt x="1344" y="2003"/>
                  <a:pt x="1317" y="1919"/>
                  <a:pt x="1335" y="1904"/>
                </a:cubicBezTo>
                <a:cubicBezTo>
                  <a:pt x="1354" y="1889"/>
                  <a:pt x="1499" y="1975"/>
                  <a:pt x="1498" y="1966"/>
                </a:cubicBezTo>
                <a:cubicBezTo>
                  <a:pt x="1497" y="1957"/>
                  <a:pt x="1365" y="1896"/>
                  <a:pt x="1333" y="1850"/>
                </a:cubicBezTo>
                <a:cubicBezTo>
                  <a:pt x="1301" y="1803"/>
                  <a:pt x="1306" y="1725"/>
                  <a:pt x="1302" y="1691"/>
                </a:cubicBezTo>
                <a:cubicBezTo>
                  <a:pt x="1299" y="1657"/>
                  <a:pt x="1287" y="1632"/>
                  <a:pt x="1310" y="1644"/>
                </a:cubicBezTo>
                <a:cubicBezTo>
                  <a:pt x="1333" y="1656"/>
                  <a:pt x="1439" y="1775"/>
                  <a:pt x="1440" y="1763"/>
                </a:cubicBezTo>
                <a:cubicBezTo>
                  <a:pt x="1441" y="1751"/>
                  <a:pt x="1319" y="1662"/>
                  <a:pt x="1315" y="1567"/>
                </a:cubicBezTo>
                <a:cubicBezTo>
                  <a:pt x="1312" y="1472"/>
                  <a:pt x="1393" y="1270"/>
                  <a:pt x="1419" y="1193"/>
                </a:cubicBezTo>
                <a:cubicBezTo>
                  <a:pt x="1446" y="1115"/>
                  <a:pt x="1458" y="1099"/>
                  <a:pt x="1475" y="1101"/>
                </a:cubicBezTo>
                <a:cubicBezTo>
                  <a:pt x="1492" y="1103"/>
                  <a:pt x="1507" y="1185"/>
                  <a:pt x="1521" y="1200"/>
                </a:cubicBezTo>
                <a:cubicBezTo>
                  <a:pt x="1535" y="1215"/>
                  <a:pt x="1557" y="1213"/>
                  <a:pt x="1562" y="1190"/>
                </a:cubicBezTo>
                <a:cubicBezTo>
                  <a:pt x="1567" y="1167"/>
                  <a:pt x="1533" y="1109"/>
                  <a:pt x="1552" y="1061"/>
                </a:cubicBezTo>
                <a:cubicBezTo>
                  <a:pt x="1570" y="1014"/>
                  <a:pt x="1557" y="916"/>
                  <a:pt x="1674" y="903"/>
                </a:cubicBezTo>
                <a:cubicBezTo>
                  <a:pt x="1790" y="890"/>
                  <a:pt x="2166" y="925"/>
                  <a:pt x="2253" y="982"/>
                </a:cubicBezTo>
                <a:cubicBezTo>
                  <a:pt x="2329" y="1045"/>
                  <a:pt x="2243" y="1171"/>
                  <a:pt x="2197" y="1245"/>
                </a:cubicBezTo>
                <a:cubicBezTo>
                  <a:pt x="2151" y="1318"/>
                  <a:pt x="1976" y="1414"/>
                  <a:pt x="1979" y="1423"/>
                </a:cubicBezTo>
                <a:cubicBezTo>
                  <a:pt x="1981" y="1432"/>
                  <a:pt x="2168" y="1288"/>
                  <a:pt x="2212" y="1299"/>
                </a:cubicBezTo>
                <a:cubicBezTo>
                  <a:pt x="2257" y="1311"/>
                  <a:pt x="2238" y="1501"/>
                  <a:pt x="2248" y="1490"/>
                </a:cubicBezTo>
                <a:cubicBezTo>
                  <a:pt x="2258" y="1480"/>
                  <a:pt x="2239" y="1324"/>
                  <a:pt x="2271" y="1235"/>
                </a:cubicBezTo>
                <a:cubicBezTo>
                  <a:pt x="2303" y="1146"/>
                  <a:pt x="2365" y="1006"/>
                  <a:pt x="2441" y="957"/>
                </a:cubicBezTo>
                <a:cubicBezTo>
                  <a:pt x="2512" y="952"/>
                  <a:pt x="2678" y="916"/>
                  <a:pt x="2726" y="942"/>
                </a:cubicBezTo>
                <a:cubicBezTo>
                  <a:pt x="2774" y="969"/>
                  <a:pt x="2805" y="1066"/>
                  <a:pt x="2731" y="1116"/>
                </a:cubicBezTo>
                <a:cubicBezTo>
                  <a:pt x="2657" y="1166"/>
                  <a:pt x="2346" y="1213"/>
                  <a:pt x="2281" y="1240"/>
                </a:cubicBezTo>
                <a:cubicBezTo>
                  <a:pt x="2216" y="1266"/>
                  <a:pt x="2299" y="1278"/>
                  <a:pt x="2340" y="1277"/>
                </a:cubicBezTo>
                <a:cubicBezTo>
                  <a:pt x="2380" y="1276"/>
                  <a:pt x="2462" y="1249"/>
                  <a:pt x="2528" y="1235"/>
                </a:cubicBezTo>
                <a:cubicBezTo>
                  <a:pt x="2593" y="1221"/>
                  <a:pt x="2700" y="1146"/>
                  <a:pt x="2731" y="1190"/>
                </a:cubicBezTo>
                <a:cubicBezTo>
                  <a:pt x="2762" y="1235"/>
                  <a:pt x="2708" y="1475"/>
                  <a:pt x="2716" y="1503"/>
                </a:cubicBezTo>
                <a:cubicBezTo>
                  <a:pt x="2723" y="1530"/>
                  <a:pt x="2750" y="1365"/>
                  <a:pt x="2777" y="1354"/>
                </a:cubicBezTo>
                <a:cubicBezTo>
                  <a:pt x="2803" y="1343"/>
                  <a:pt x="2870" y="1456"/>
                  <a:pt x="2873" y="1438"/>
                </a:cubicBezTo>
                <a:cubicBezTo>
                  <a:pt x="2877" y="1420"/>
                  <a:pt x="2806" y="1310"/>
                  <a:pt x="2797" y="1245"/>
                </a:cubicBezTo>
                <a:cubicBezTo>
                  <a:pt x="2788" y="1180"/>
                  <a:pt x="2796" y="1103"/>
                  <a:pt x="2817" y="1047"/>
                </a:cubicBezTo>
                <a:cubicBezTo>
                  <a:pt x="2839" y="990"/>
                  <a:pt x="2856" y="941"/>
                  <a:pt x="2924" y="908"/>
                </a:cubicBezTo>
                <a:cubicBezTo>
                  <a:pt x="2992" y="875"/>
                  <a:pt x="3172" y="840"/>
                  <a:pt x="3224" y="848"/>
                </a:cubicBezTo>
                <a:cubicBezTo>
                  <a:pt x="3276" y="857"/>
                  <a:pt x="3246" y="911"/>
                  <a:pt x="3234" y="957"/>
                </a:cubicBezTo>
                <a:cubicBezTo>
                  <a:pt x="3222" y="1004"/>
                  <a:pt x="3153" y="1116"/>
                  <a:pt x="3153" y="1126"/>
                </a:cubicBezTo>
                <a:cubicBezTo>
                  <a:pt x="3153" y="1136"/>
                  <a:pt x="3214" y="1009"/>
                  <a:pt x="3234" y="1017"/>
                </a:cubicBezTo>
                <a:cubicBezTo>
                  <a:pt x="3255" y="1025"/>
                  <a:pt x="3257" y="1208"/>
                  <a:pt x="3275" y="1175"/>
                </a:cubicBezTo>
                <a:cubicBezTo>
                  <a:pt x="3293" y="1143"/>
                  <a:pt x="3250" y="895"/>
                  <a:pt x="3341" y="823"/>
                </a:cubicBezTo>
                <a:cubicBezTo>
                  <a:pt x="3433" y="752"/>
                  <a:pt x="3774" y="764"/>
                  <a:pt x="3824" y="744"/>
                </a:cubicBezTo>
                <a:cubicBezTo>
                  <a:pt x="3874" y="724"/>
                  <a:pt x="3660" y="737"/>
                  <a:pt x="3641" y="704"/>
                </a:cubicBezTo>
                <a:cubicBezTo>
                  <a:pt x="3622" y="672"/>
                  <a:pt x="3725" y="555"/>
                  <a:pt x="3707" y="551"/>
                </a:cubicBezTo>
                <a:cubicBezTo>
                  <a:pt x="3689" y="547"/>
                  <a:pt x="3723" y="628"/>
                  <a:pt x="3534" y="680"/>
                </a:cubicBezTo>
                <a:cubicBezTo>
                  <a:pt x="3345" y="731"/>
                  <a:pt x="2743" y="866"/>
                  <a:pt x="2573" y="858"/>
                </a:cubicBezTo>
                <a:cubicBezTo>
                  <a:pt x="2404" y="850"/>
                  <a:pt x="2498" y="681"/>
                  <a:pt x="2517" y="630"/>
                </a:cubicBezTo>
                <a:cubicBezTo>
                  <a:pt x="2537" y="580"/>
                  <a:pt x="2634" y="545"/>
                  <a:pt x="2690" y="556"/>
                </a:cubicBezTo>
                <a:cubicBezTo>
                  <a:pt x="2747" y="566"/>
                  <a:pt x="2817" y="676"/>
                  <a:pt x="2858" y="695"/>
                </a:cubicBezTo>
                <a:cubicBezTo>
                  <a:pt x="2900" y="713"/>
                  <a:pt x="2933" y="676"/>
                  <a:pt x="2939" y="665"/>
                </a:cubicBezTo>
                <a:cubicBezTo>
                  <a:pt x="2946" y="653"/>
                  <a:pt x="2930" y="652"/>
                  <a:pt x="2899" y="625"/>
                </a:cubicBezTo>
                <a:cubicBezTo>
                  <a:pt x="2867" y="599"/>
                  <a:pt x="2802" y="529"/>
                  <a:pt x="2751" y="506"/>
                </a:cubicBezTo>
                <a:cubicBezTo>
                  <a:pt x="2700" y="483"/>
                  <a:pt x="2644" y="474"/>
                  <a:pt x="2594" y="486"/>
                </a:cubicBezTo>
                <a:cubicBezTo>
                  <a:pt x="2544" y="499"/>
                  <a:pt x="2485" y="536"/>
                  <a:pt x="2451" y="581"/>
                </a:cubicBezTo>
                <a:cubicBezTo>
                  <a:pt x="2417" y="625"/>
                  <a:pt x="2406" y="713"/>
                  <a:pt x="2390" y="754"/>
                </a:cubicBezTo>
                <a:cubicBezTo>
                  <a:pt x="2375" y="795"/>
                  <a:pt x="2390" y="814"/>
                  <a:pt x="2360" y="828"/>
                </a:cubicBezTo>
                <a:close/>
              </a:path>
            </a:pathLst>
          </a:custGeom>
          <a:solidFill>
            <a:srgbClr val="FFFFCC"/>
          </a:solidFill>
          <a:ln w="9525">
            <a:solidFill>
              <a:srgbClr val="99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0" name="Freeform 18" descr="Stationery"/>
          <p:cNvSpPr>
            <a:spLocks/>
          </p:cNvSpPr>
          <p:nvPr/>
        </p:nvSpPr>
        <p:spPr bwMode="auto">
          <a:xfrm>
            <a:off x="4940360" y="1544638"/>
            <a:ext cx="4010025" cy="2620962"/>
          </a:xfrm>
          <a:custGeom>
            <a:avLst/>
            <a:gdLst>
              <a:gd name="T0" fmla="*/ 2147483646 w 2981"/>
              <a:gd name="T1" fmla="*/ 2147483646 h 1998"/>
              <a:gd name="T2" fmla="*/ 2147483646 w 2981"/>
              <a:gd name="T3" fmla="*/ 2147483646 h 1998"/>
              <a:gd name="T4" fmla="*/ 2147483646 w 2981"/>
              <a:gd name="T5" fmla="*/ 2147483646 h 1998"/>
              <a:gd name="T6" fmla="*/ 2147483646 w 2981"/>
              <a:gd name="T7" fmla="*/ 2147483646 h 1998"/>
              <a:gd name="T8" fmla="*/ 2147483646 w 2981"/>
              <a:gd name="T9" fmla="*/ 2147483646 h 1998"/>
              <a:gd name="T10" fmla="*/ 2147483646 w 2981"/>
              <a:gd name="T11" fmla="*/ 2147483646 h 1998"/>
              <a:gd name="T12" fmla="*/ 2147483646 w 2981"/>
              <a:gd name="T13" fmla="*/ 2147483646 h 1998"/>
              <a:gd name="T14" fmla="*/ 2147483646 w 2981"/>
              <a:gd name="T15" fmla="*/ 2147483646 h 1998"/>
              <a:gd name="T16" fmla="*/ 2147483646 w 2981"/>
              <a:gd name="T17" fmla="*/ 2147483646 h 1998"/>
              <a:gd name="T18" fmla="*/ 2147483646 w 2981"/>
              <a:gd name="T19" fmla="*/ 2147483646 h 1998"/>
              <a:gd name="T20" fmla="*/ 2147483646 w 2981"/>
              <a:gd name="T21" fmla="*/ 2147483646 h 1998"/>
              <a:gd name="T22" fmla="*/ 2147483646 w 2981"/>
              <a:gd name="T23" fmla="*/ 2147483646 h 1998"/>
              <a:gd name="T24" fmla="*/ 2147483646 w 2981"/>
              <a:gd name="T25" fmla="*/ 2147483646 h 1998"/>
              <a:gd name="T26" fmla="*/ 2147483646 w 2981"/>
              <a:gd name="T27" fmla="*/ 2147483646 h 1998"/>
              <a:gd name="T28" fmla="*/ 2147483646 w 2981"/>
              <a:gd name="T29" fmla="*/ 2147483646 h 1998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981" h="1998">
                <a:moveTo>
                  <a:pt x="623" y="1962"/>
                </a:moveTo>
                <a:cubicBezTo>
                  <a:pt x="555" y="1974"/>
                  <a:pt x="509" y="1998"/>
                  <a:pt x="401" y="1938"/>
                </a:cubicBezTo>
                <a:cubicBezTo>
                  <a:pt x="293" y="1878"/>
                  <a:pt x="245" y="1840"/>
                  <a:pt x="185" y="1752"/>
                </a:cubicBezTo>
                <a:cubicBezTo>
                  <a:pt x="125" y="1664"/>
                  <a:pt x="65" y="1544"/>
                  <a:pt x="41" y="1410"/>
                </a:cubicBezTo>
                <a:cubicBezTo>
                  <a:pt x="17" y="1276"/>
                  <a:pt x="0" y="1078"/>
                  <a:pt x="41" y="948"/>
                </a:cubicBezTo>
                <a:cubicBezTo>
                  <a:pt x="82" y="818"/>
                  <a:pt x="163" y="702"/>
                  <a:pt x="285" y="628"/>
                </a:cubicBezTo>
                <a:cubicBezTo>
                  <a:pt x="407" y="554"/>
                  <a:pt x="555" y="528"/>
                  <a:pt x="772" y="501"/>
                </a:cubicBezTo>
                <a:cubicBezTo>
                  <a:pt x="1038" y="476"/>
                  <a:pt x="1327" y="517"/>
                  <a:pt x="1587" y="468"/>
                </a:cubicBezTo>
                <a:cubicBezTo>
                  <a:pt x="1848" y="418"/>
                  <a:pt x="2113" y="274"/>
                  <a:pt x="2333" y="205"/>
                </a:cubicBezTo>
                <a:cubicBezTo>
                  <a:pt x="2552" y="136"/>
                  <a:pt x="2829" y="0"/>
                  <a:pt x="2905" y="53"/>
                </a:cubicBezTo>
                <a:cubicBezTo>
                  <a:pt x="2981" y="106"/>
                  <a:pt x="2884" y="390"/>
                  <a:pt x="2789" y="521"/>
                </a:cubicBezTo>
                <a:cubicBezTo>
                  <a:pt x="2694" y="652"/>
                  <a:pt x="2506" y="733"/>
                  <a:pt x="2333" y="840"/>
                </a:cubicBezTo>
                <a:cubicBezTo>
                  <a:pt x="2160" y="947"/>
                  <a:pt x="1970" y="1082"/>
                  <a:pt x="1752" y="1162"/>
                </a:cubicBezTo>
                <a:cubicBezTo>
                  <a:pt x="1534" y="1242"/>
                  <a:pt x="1331" y="1386"/>
                  <a:pt x="1025" y="1320"/>
                </a:cubicBezTo>
                <a:cubicBezTo>
                  <a:pt x="719" y="1254"/>
                  <a:pt x="803" y="1194"/>
                  <a:pt x="513" y="1385"/>
                </a:cubicBezTo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 w="9525" cap="flat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" name="Freeform 19"/>
          <p:cNvSpPr>
            <a:spLocks/>
          </p:cNvSpPr>
          <p:nvPr/>
        </p:nvSpPr>
        <p:spPr bwMode="auto">
          <a:xfrm>
            <a:off x="4446648" y="1717675"/>
            <a:ext cx="1619250" cy="2957513"/>
          </a:xfrm>
          <a:custGeom>
            <a:avLst/>
            <a:gdLst>
              <a:gd name="T0" fmla="*/ 2147483646 w 1203"/>
              <a:gd name="T1" fmla="*/ 2147483646 h 2256"/>
              <a:gd name="T2" fmla="*/ 2147483646 w 1203"/>
              <a:gd name="T3" fmla="*/ 2147483646 h 2256"/>
              <a:gd name="T4" fmla="*/ 2147483646 w 1203"/>
              <a:gd name="T5" fmla="*/ 2147483646 h 2256"/>
              <a:gd name="T6" fmla="*/ 2147483646 w 1203"/>
              <a:gd name="T7" fmla="*/ 2147483646 h 2256"/>
              <a:gd name="T8" fmla="*/ 2147483646 w 1203"/>
              <a:gd name="T9" fmla="*/ 2147483646 h 2256"/>
              <a:gd name="T10" fmla="*/ 2147483646 w 1203"/>
              <a:gd name="T11" fmla="*/ 2147483646 h 2256"/>
              <a:gd name="T12" fmla="*/ 2147483646 w 1203"/>
              <a:gd name="T13" fmla="*/ 2147483646 h 2256"/>
              <a:gd name="T14" fmla="*/ 2147483646 w 1203"/>
              <a:gd name="T15" fmla="*/ 2147483646 h 2256"/>
              <a:gd name="T16" fmla="*/ 2147483646 w 1203"/>
              <a:gd name="T17" fmla="*/ 2147483646 h 2256"/>
              <a:gd name="T18" fmla="*/ 2147483646 w 1203"/>
              <a:gd name="T19" fmla="*/ 2147483646 h 2256"/>
              <a:gd name="T20" fmla="*/ 2147483646 w 1203"/>
              <a:gd name="T21" fmla="*/ 2147483646 h 2256"/>
              <a:gd name="T22" fmla="*/ 2147483646 w 1203"/>
              <a:gd name="T23" fmla="*/ 2147483646 h 2256"/>
              <a:gd name="T24" fmla="*/ 2147483646 w 1203"/>
              <a:gd name="T25" fmla="*/ 2147483646 h 2256"/>
              <a:gd name="T26" fmla="*/ 2147483646 w 1203"/>
              <a:gd name="T27" fmla="*/ 2147483646 h 2256"/>
              <a:gd name="T28" fmla="*/ 2147483646 w 1203"/>
              <a:gd name="T29" fmla="*/ 2147483646 h 2256"/>
              <a:gd name="T30" fmla="*/ 2147483646 w 1203"/>
              <a:gd name="T31" fmla="*/ 2147483646 h 2256"/>
              <a:gd name="T32" fmla="*/ 2147483646 w 1203"/>
              <a:gd name="T33" fmla="*/ 2147483646 h 2256"/>
              <a:gd name="T34" fmla="*/ 2147483646 w 1203"/>
              <a:gd name="T35" fmla="*/ 2147483646 h 2256"/>
              <a:gd name="T36" fmla="*/ 2147483646 w 1203"/>
              <a:gd name="T37" fmla="*/ 2147483646 h 225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203" h="2256">
                <a:moveTo>
                  <a:pt x="1031" y="1840"/>
                </a:moveTo>
                <a:cubicBezTo>
                  <a:pt x="989" y="1833"/>
                  <a:pt x="843" y="1823"/>
                  <a:pt x="779" y="1804"/>
                </a:cubicBezTo>
                <a:cubicBezTo>
                  <a:pt x="715" y="1785"/>
                  <a:pt x="688" y="1768"/>
                  <a:pt x="645" y="1726"/>
                </a:cubicBezTo>
                <a:cubicBezTo>
                  <a:pt x="602" y="1684"/>
                  <a:pt x="559" y="1634"/>
                  <a:pt x="520" y="1552"/>
                </a:cubicBezTo>
                <a:cubicBezTo>
                  <a:pt x="481" y="1470"/>
                  <a:pt x="423" y="1359"/>
                  <a:pt x="408" y="1232"/>
                </a:cubicBezTo>
                <a:cubicBezTo>
                  <a:pt x="368" y="1020"/>
                  <a:pt x="384" y="932"/>
                  <a:pt x="432" y="788"/>
                </a:cubicBezTo>
                <a:cubicBezTo>
                  <a:pt x="480" y="644"/>
                  <a:pt x="540" y="594"/>
                  <a:pt x="615" y="532"/>
                </a:cubicBezTo>
                <a:cubicBezTo>
                  <a:pt x="690" y="470"/>
                  <a:pt x="804" y="441"/>
                  <a:pt x="885" y="418"/>
                </a:cubicBezTo>
                <a:cubicBezTo>
                  <a:pt x="966" y="395"/>
                  <a:pt x="1054" y="414"/>
                  <a:pt x="1101" y="394"/>
                </a:cubicBezTo>
                <a:cubicBezTo>
                  <a:pt x="1148" y="374"/>
                  <a:pt x="1153" y="334"/>
                  <a:pt x="1168" y="300"/>
                </a:cubicBezTo>
                <a:cubicBezTo>
                  <a:pt x="1183" y="266"/>
                  <a:pt x="1203" y="234"/>
                  <a:pt x="1192" y="188"/>
                </a:cubicBezTo>
                <a:cubicBezTo>
                  <a:pt x="1181" y="142"/>
                  <a:pt x="1189" y="48"/>
                  <a:pt x="1100" y="24"/>
                </a:cubicBezTo>
                <a:cubicBezTo>
                  <a:pt x="1011" y="0"/>
                  <a:pt x="789" y="13"/>
                  <a:pt x="657" y="46"/>
                </a:cubicBezTo>
                <a:cubicBezTo>
                  <a:pt x="525" y="79"/>
                  <a:pt x="410" y="116"/>
                  <a:pt x="309" y="220"/>
                </a:cubicBezTo>
                <a:cubicBezTo>
                  <a:pt x="208" y="324"/>
                  <a:pt x="96" y="477"/>
                  <a:pt x="51" y="670"/>
                </a:cubicBezTo>
                <a:cubicBezTo>
                  <a:pt x="6" y="863"/>
                  <a:pt x="0" y="1169"/>
                  <a:pt x="39" y="1378"/>
                </a:cubicBezTo>
                <a:cubicBezTo>
                  <a:pt x="78" y="1587"/>
                  <a:pt x="193" y="1788"/>
                  <a:pt x="285" y="1924"/>
                </a:cubicBezTo>
                <a:cubicBezTo>
                  <a:pt x="377" y="2060"/>
                  <a:pt x="463" y="2139"/>
                  <a:pt x="591" y="2194"/>
                </a:cubicBezTo>
                <a:cubicBezTo>
                  <a:pt x="719" y="2249"/>
                  <a:pt x="958" y="2243"/>
                  <a:pt x="1055" y="2256"/>
                </a:cubicBezTo>
              </a:path>
            </a:pathLst>
          </a:custGeom>
          <a:solidFill>
            <a:srgbClr val="FFCC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" name="Freeform 20"/>
          <p:cNvSpPr>
            <a:spLocks/>
          </p:cNvSpPr>
          <p:nvPr/>
        </p:nvSpPr>
        <p:spPr bwMode="auto">
          <a:xfrm>
            <a:off x="7804210" y="2740025"/>
            <a:ext cx="1524000" cy="2514600"/>
          </a:xfrm>
          <a:custGeom>
            <a:avLst/>
            <a:gdLst>
              <a:gd name="T0" fmla="*/ 2147483646 w 1044"/>
              <a:gd name="T1" fmla="*/ 2147483646 h 1698"/>
              <a:gd name="T2" fmla="*/ 2147483646 w 1044"/>
              <a:gd name="T3" fmla="*/ 2147483646 h 1698"/>
              <a:gd name="T4" fmla="*/ 2147483646 w 1044"/>
              <a:gd name="T5" fmla="*/ 2147483646 h 1698"/>
              <a:gd name="T6" fmla="*/ 2147483646 w 1044"/>
              <a:gd name="T7" fmla="*/ 2147483646 h 1698"/>
              <a:gd name="T8" fmla="*/ 2147483646 w 1044"/>
              <a:gd name="T9" fmla="*/ 2147483646 h 1698"/>
              <a:gd name="T10" fmla="*/ 2147483646 w 1044"/>
              <a:gd name="T11" fmla="*/ 2147483646 h 1698"/>
              <a:gd name="T12" fmla="*/ 2147483646 w 1044"/>
              <a:gd name="T13" fmla="*/ 2147483646 h 1698"/>
              <a:gd name="T14" fmla="*/ 2147483646 w 1044"/>
              <a:gd name="T15" fmla="*/ 2147483646 h 1698"/>
              <a:gd name="T16" fmla="*/ 2147483646 w 1044"/>
              <a:gd name="T17" fmla="*/ 2147483646 h 1698"/>
              <a:gd name="T18" fmla="*/ 2147483646 w 1044"/>
              <a:gd name="T19" fmla="*/ 2147483646 h 1698"/>
              <a:gd name="T20" fmla="*/ 2147483646 w 1044"/>
              <a:gd name="T21" fmla="*/ 2147483646 h 1698"/>
              <a:gd name="T22" fmla="*/ 2147483646 w 1044"/>
              <a:gd name="T23" fmla="*/ 2147483646 h 1698"/>
              <a:gd name="T24" fmla="*/ 2147483646 w 1044"/>
              <a:gd name="T25" fmla="*/ 2147483646 h 1698"/>
              <a:gd name="T26" fmla="*/ 2147483646 w 1044"/>
              <a:gd name="T27" fmla="*/ 2147483646 h 169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044" h="1698">
                <a:moveTo>
                  <a:pt x="290" y="882"/>
                </a:moveTo>
                <a:cubicBezTo>
                  <a:pt x="286" y="814"/>
                  <a:pt x="244" y="716"/>
                  <a:pt x="206" y="666"/>
                </a:cubicBezTo>
                <a:cubicBezTo>
                  <a:pt x="168" y="616"/>
                  <a:pt x="96" y="628"/>
                  <a:pt x="62" y="582"/>
                </a:cubicBezTo>
                <a:cubicBezTo>
                  <a:pt x="28" y="536"/>
                  <a:pt x="0" y="462"/>
                  <a:pt x="2" y="390"/>
                </a:cubicBezTo>
                <a:cubicBezTo>
                  <a:pt x="4" y="318"/>
                  <a:pt x="14" y="214"/>
                  <a:pt x="74" y="150"/>
                </a:cubicBezTo>
                <a:cubicBezTo>
                  <a:pt x="134" y="86"/>
                  <a:pt x="238" y="0"/>
                  <a:pt x="362" y="6"/>
                </a:cubicBezTo>
                <a:cubicBezTo>
                  <a:pt x="486" y="12"/>
                  <a:pt x="706" y="54"/>
                  <a:pt x="818" y="186"/>
                </a:cubicBezTo>
                <a:cubicBezTo>
                  <a:pt x="930" y="318"/>
                  <a:pt x="1024" y="576"/>
                  <a:pt x="1034" y="798"/>
                </a:cubicBezTo>
                <a:cubicBezTo>
                  <a:pt x="1044" y="1020"/>
                  <a:pt x="976" y="1368"/>
                  <a:pt x="878" y="1518"/>
                </a:cubicBezTo>
                <a:cubicBezTo>
                  <a:pt x="780" y="1668"/>
                  <a:pt x="564" y="1698"/>
                  <a:pt x="446" y="1698"/>
                </a:cubicBezTo>
                <a:cubicBezTo>
                  <a:pt x="328" y="1698"/>
                  <a:pt x="228" y="1588"/>
                  <a:pt x="170" y="1518"/>
                </a:cubicBezTo>
                <a:cubicBezTo>
                  <a:pt x="112" y="1448"/>
                  <a:pt x="88" y="1352"/>
                  <a:pt x="98" y="1278"/>
                </a:cubicBezTo>
                <a:cubicBezTo>
                  <a:pt x="108" y="1204"/>
                  <a:pt x="198" y="1140"/>
                  <a:pt x="230" y="1074"/>
                </a:cubicBezTo>
                <a:cubicBezTo>
                  <a:pt x="262" y="1008"/>
                  <a:pt x="294" y="950"/>
                  <a:pt x="290" y="882"/>
                </a:cubicBezTo>
                <a:close/>
              </a:path>
            </a:pathLst>
          </a:custGeom>
          <a:solidFill>
            <a:srgbClr val="9966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Freeform 22"/>
          <p:cNvSpPr>
            <a:spLocks/>
          </p:cNvSpPr>
          <p:nvPr/>
        </p:nvSpPr>
        <p:spPr bwMode="auto">
          <a:xfrm flipH="1">
            <a:off x="2851210" y="2892425"/>
            <a:ext cx="1524000" cy="2514600"/>
          </a:xfrm>
          <a:custGeom>
            <a:avLst/>
            <a:gdLst>
              <a:gd name="T0" fmla="*/ 2147483646 w 1044"/>
              <a:gd name="T1" fmla="*/ 2147483646 h 1698"/>
              <a:gd name="T2" fmla="*/ 2147483646 w 1044"/>
              <a:gd name="T3" fmla="*/ 2147483646 h 1698"/>
              <a:gd name="T4" fmla="*/ 2147483646 w 1044"/>
              <a:gd name="T5" fmla="*/ 2147483646 h 1698"/>
              <a:gd name="T6" fmla="*/ 2147483646 w 1044"/>
              <a:gd name="T7" fmla="*/ 2147483646 h 1698"/>
              <a:gd name="T8" fmla="*/ 2147483646 w 1044"/>
              <a:gd name="T9" fmla="*/ 2147483646 h 1698"/>
              <a:gd name="T10" fmla="*/ 2147483646 w 1044"/>
              <a:gd name="T11" fmla="*/ 2147483646 h 1698"/>
              <a:gd name="T12" fmla="*/ 2147483646 w 1044"/>
              <a:gd name="T13" fmla="*/ 2147483646 h 1698"/>
              <a:gd name="T14" fmla="*/ 2147483646 w 1044"/>
              <a:gd name="T15" fmla="*/ 2147483646 h 1698"/>
              <a:gd name="T16" fmla="*/ 2147483646 w 1044"/>
              <a:gd name="T17" fmla="*/ 2147483646 h 1698"/>
              <a:gd name="T18" fmla="*/ 2147483646 w 1044"/>
              <a:gd name="T19" fmla="*/ 2147483646 h 1698"/>
              <a:gd name="T20" fmla="*/ 2147483646 w 1044"/>
              <a:gd name="T21" fmla="*/ 2147483646 h 1698"/>
              <a:gd name="T22" fmla="*/ 2147483646 w 1044"/>
              <a:gd name="T23" fmla="*/ 2147483646 h 1698"/>
              <a:gd name="T24" fmla="*/ 2147483646 w 1044"/>
              <a:gd name="T25" fmla="*/ 2147483646 h 1698"/>
              <a:gd name="T26" fmla="*/ 2147483646 w 1044"/>
              <a:gd name="T27" fmla="*/ 2147483646 h 169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044" h="1698">
                <a:moveTo>
                  <a:pt x="290" y="882"/>
                </a:moveTo>
                <a:cubicBezTo>
                  <a:pt x="286" y="814"/>
                  <a:pt x="244" y="716"/>
                  <a:pt x="206" y="666"/>
                </a:cubicBezTo>
                <a:cubicBezTo>
                  <a:pt x="168" y="616"/>
                  <a:pt x="96" y="628"/>
                  <a:pt x="62" y="582"/>
                </a:cubicBezTo>
                <a:cubicBezTo>
                  <a:pt x="28" y="536"/>
                  <a:pt x="0" y="462"/>
                  <a:pt x="2" y="390"/>
                </a:cubicBezTo>
                <a:cubicBezTo>
                  <a:pt x="4" y="318"/>
                  <a:pt x="14" y="214"/>
                  <a:pt x="74" y="150"/>
                </a:cubicBezTo>
                <a:cubicBezTo>
                  <a:pt x="134" y="86"/>
                  <a:pt x="238" y="0"/>
                  <a:pt x="362" y="6"/>
                </a:cubicBezTo>
                <a:cubicBezTo>
                  <a:pt x="486" y="12"/>
                  <a:pt x="706" y="54"/>
                  <a:pt x="818" y="186"/>
                </a:cubicBezTo>
                <a:cubicBezTo>
                  <a:pt x="930" y="318"/>
                  <a:pt x="1024" y="576"/>
                  <a:pt x="1034" y="798"/>
                </a:cubicBezTo>
                <a:cubicBezTo>
                  <a:pt x="1044" y="1020"/>
                  <a:pt x="976" y="1368"/>
                  <a:pt x="878" y="1518"/>
                </a:cubicBezTo>
                <a:cubicBezTo>
                  <a:pt x="780" y="1668"/>
                  <a:pt x="564" y="1698"/>
                  <a:pt x="446" y="1698"/>
                </a:cubicBezTo>
                <a:cubicBezTo>
                  <a:pt x="328" y="1698"/>
                  <a:pt x="228" y="1588"/>
                  <a:pt x="170" y="1518"/>
                </a:cubicBezTo>
                <a:cubicBezTo>
                  <a:pt x="112" y="1448"/>
                  <a:pt x="88" y="1352"/>
                  <a:pt x="98" y="1278"/>
                </a:cubicBezTo>
                <a:cubicBezTo>
                  <a:pt x="108" y="1204"/>
                  <a:pt x="198" y="1140"/>
                  <a:pt x="230" y="1074"/>
                </a:cubicBezTo>
                <a:cubicBezTo>
                  <a:pt x="262" y="1008"/>
                  <a:pt x="294" y="950"/>
                  <a:pt x="290" y="882"/>
                </a:cubicBezTo>
                <a:close/>
              </a:path>
            </a:pathLst>
          </a:custGeom>
          <a:solidFill>
            <a:srgbClr val="9966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" name="Freeform 21"/>
          <p:cNvSpPr>
            <a:spLocks/>
          </p:cNvSpPr>
          <p:nvPr/>
        </p:nvSpPr>
        <p:spPr bwMode="auto">
          <a:xfrm>
            <a:off x="6966010" y="3489325"/>
            <a:ext cx="1400175" cy="779463"/>
          </a:xfrm>
          <a:custGeom>
            <a:avLst/>
            <a:gdLst>
              <a:gd name="T0" fmla="*/ 0 w 882"/>
              <a:gd name="T1" fmla="*/ 0 h 491"/>
              <a:gd name="T2" fmla="*/ 2147483646 w 882"/>
              <a:gd name="T3" fmla="*/ 2147483646 h 491"/>
              <a:gd name="T4" fmla="*/ 2147483646 w 882"/>
              <a:gd name="T5" fmla="*/ 2147483646 h 491"/>
              <a:gd name="T6" fmla="*/ 2147483646 w 882"/>
              <a:gd name="T7" fmla="*/ 2147483646 h 491"/>
              <a:gd name="T8" fmla="*/ 2147483646 w 882"/>
              <a:gd name="T9" fmla="*/ 2147483646 h 491"/>
              <a:gd name="T10" fmla="*/ 2147483646 w 882"/>
              <a:gd name="T11" fmla="*/ 2147483646 h 491"/>
              <a:gd name="T12" fmla="*/ 2147483646 w 882"/>
              <a:gd name="T13" fmla="*/ 2147483646 h 49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82" h="491">
                <a:moveTo>
                  <a:pt x="0" y="0"/>
                </a:moveTo>
                <a:cubicBezTo>
                  <a:pt x="152" y="56"/>
                  <a:pt x="300" y="119"/>
                  <a:pt x="432" y="144"/>
                </a:cubicBezTo>
                <a:cubicBezTo>
                  <a:pt x="564" y="169"/>
                  <a:pt x="734" y="131"/>
                  <a:pt x="792" y="152"/>
                </a:cubicBezTo>
                <a:cubicBezTo>
                  <a:pt x="850" y="173"/>
                  <a:pt x="768" y="217"/>
                  <a:pt x="780" y="272"/>
                </a:cubicBezTo>
                <a:cubicBezTo>
                  <a:pt x="792" y="327"/>
                  <a:pt x="882" y="469"/>
                  <a:pt x="864" y="480"/>
                </a:cubicBezTo>
                <a:cubicBezTo>
                  <a:pt x="846" y="491"/>
                  <a:pt x="808" y="392"/>
                  <a:pt x="672" y="336"/>
                </a:cubicBezTo>
                <a:cubicBezTo>
                  <a:pt x="536" y="280"/>
                  <a:pt x="152" y="176"/>
                  <a:pt x="48" y="144"/>
                </a:cubicBezTo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" name="Text Box 26"/>
          <p:cNvSpPr txBox="1">
            <a:spLocks noChangeArrowheads="1"/>
          </p:cNvSpPr>
          <p:nvPr/>
        </p:nvSpPr>
        <p:spPr bwMode="auto">
          <a:xfrm>
            <a:off x="9252010" y="5254625"/>
            <a:ext cx="12319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Sol böyrək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46" name="Text Box 27"/>
          <p:cNvSpPr txBox="1">
            <a:spLocks noChangeArrowheads="1"/>
          </p:cNvSpPr>
          <p:nvPr/>
        </p:nvSpPr>
        <p:spPr bwMode="auto">
          <a:xfrm>
            <a:off x="9785410" y="1139825"/>
            <a:ext cx="73818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Dalaq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47" name="Text Box 28"/>
          <p:cNvSpPr txBox="1">
            <a:spLocks noChangeArrowheads="1"/>
          </p:cNvSpPr>
          <p:nvPr/>
        </p:nvSpPr>
        <p:spPr bwMode="auto">
          <a:xfrm>
            <a:off x="6966010" y="682625"/>
            <a:ext cx="12954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Sol mədə a.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48" name="Text Box 29"/>
          <p:cNvSpPr txBox="1">
            <a:spLocks noChangeArrowheads="1"/>
          </p:cNvSpPr>
          <p:nvPr/>
        </p:nvSpPr>
        <p:spPr bwMode="auto">
          <a:xfrm>
            <a:off x="4527610" y="3502025"/>
            <a:ext cx="6651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12bb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49" name="Text Box 30"/>
          <p:cNvSpPr txBox="1">
            <a:spLocks noChangeArrowheads="1"/>
          </p:cNvSpPr>
          <p:nvPr/>
        </p:nvSpPr>
        <p:spPr bwMode="auto">
          <a:xfrm>
            <a:off x="7270810" y="5788025"/>
            <a:ext cx="72072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Aorta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0" name="Text Box 31"/>
          <p:cNvSpPr txBox="1">
            <a:spLocks noChangeArrowheads="1"/>
          </p:cNvSpPr>
          <p:nvPr/>
        </p:nvSpPr>
        <p:spPr bwMode="auto">
          <a:xfrm>
            <a:off x="3537010" y="5788025"/>
            <a:ext cx="129222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Aşağı boş v.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1" name="Text Box 32"/>
          <p:cNvSpPr txBox="1">
            <a:spLocks noChangeArrowheads="1"/>
          </p:cNvSpPr>
          <p:nvPr/>
        </p:nvSpPr>
        <p:spPr bwMode="auto">
          <a:xfrm>
            <a:off x="1920935" y="5367338"/>
            <a:ext cx="1274763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 dirty="0">
                <a:latin typeface="Calibri" pitchFamily="34" charset="0"/>
              </a:rPr>
              <a:t>Sağ böyrək</a:t>
            </a:r>
            <a:endParaRPr lang="en-US" altLang="en-US" sz="1800" b="1" dirty="0">
              <a:latin typeface="Calibri" pitchFamily="34" charset="0"/>
            </a:endParaRPr>
          </a:p>
        </p:txBody>
      </p:sp>
      <p:sp>
        <p:nvSpPr>
          <p:cNvPr id="52" name="Text Box 33"/>
          <p:cNvSpPr txBox="1">
            <a:spLocks noChangeArrowheads="1"/>
          </p:cNvSpPr>
          <p:nvPr/>
        </p:nvSpPr>
        <p:spPr bwMode="auto">
          <a:xfrm>
            <a:off x="4451410" y="6335713"/>
            <a:ext cx="1338263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Yuxarı çöz v.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3" name="Text Box 34"/>
          <p:cNvSpPr txBox="1">
            <a:spLocks noChangeArrowheads="1"/>
          </p:cNvSpPr>
          <p:nvPr/>
        </p:nvSpPr>
        <p:spPr bwMode="auto">
          <a:xfrm>
            <a:off x="9328210" y="3273425"/>
            <a:ext cx="10541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Aşağı çöz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4" name="Text Box 35"/>
          <p:cNvSpPr txBox="1">
            <a:spLocks noChangeArrowheads="1"/>
          </p:cNvSpPr>
          <p:nvPr/>
        </p:nvSpPr>
        <p:spPr bwMode="auto">
          <a:xfrm>
            <a:off x="6123047" y="6211094"/>
            <a:ext cx="130492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Yuxar çöz a.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5" name="Text Box 36"/>
          <p:cNvSpPr txBox="1">
            <a:spLocks noChangeArrowheads="1"/>
          </p:cNvSpPr>
          <p:nvPr/>
        </p:nvSpPr>
        <p:spPr bwMode="auto">
          <a:xfrm>
            <a:off x="4756210" y="911225"/>
            <a:ext cx="21002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Umumi qaraciyər a.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6" name="Text Box 37"/>
          <p:cNvSpPr txBox="1">
            <a:spLocks noChangeArrowheads="1"/>
          </p:cNvSpPr>
          <p:nvPr/>
        </p:nvSpPr>
        <p:spPr bwMode="auto">
          <a:xfrm>
            <a:off x="3841810" y="392113"/>
            <a:ext cx="20066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Xüsusi qaraciyər a.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7" name="Text Box 38"/>
          <p:cNvSpPr txBox="1">
            <a:spLocks noChangeArrowheads="1"/>
          </p:cNvSpPr>
          <p:nvPr/>
        </p:nvSpPr>
        <p:spPr bwMode="auto">
          <a:xfrm>
            <a:off x="2835335" y="2319338"/>
            <a:ext cx="15636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Mədə-12bb a.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8" name="Text Box 39"/>
          <p:cNvSpPr txBox="1">
            <a:spLocks noChangeArrowheads="1"/>
          </p:cNvSpPr>
          <p:nvPr/>
        </p:nvSpPr>
        <p:spPr bwMode="auto">
          <a:xfrm>
            <a:off x="5365810" y="2582863"/>
            <a:ext cx="151447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Mədəaltı vəzi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59" name="Text Box 40"/>
          <p:cNvSpPr txBox="1">
            <a:spLocks noChangeArrowheads="1"/>
          </p:cNvSpPr>
          <p:nvPr/>
        </p:nvSpPr>
        <p:spPr bwMode="auto">
          <a:xfrm>
            <a:off x="7804210" y="987425"/>
            <a:ext cx="9652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Dalaq a.</a:t>
            </a:r>
            <a:endParaRPr lang="en-US" altLang="en-US" sz="1800" b="1">
              <a:latin typeface="Calibri" pitchFamily="34" charset="0"/>
            </a:endParaRPr>
          </a:p>
        </p:txBody>
      </p:sp>
      <p:sp>
        <p:nvSpPr>
          <p:cNvPr id="60" name="Text Box 41"/>
          <p:cNvSpPr txBox="1">
            <a:spLocks noChangeArrowheads="1"/>
          </p:cNvSpPr>
          <p:nvPr/>
        </p:nvSpPr>
        <p:spPr bwMode="auto">
          <a:xfrm>
            <a:off x="2013010" y="1901825"/>
            <a:ext cx="1708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>
                <a:latin typeface="Calibri" pitchFamily="34" charset="0"/>
              </a:rPr>
              <a:t>Umumi öd axarı</a:t>
            </a:r>
            <a:endParaRPr lang="en-US" altLang="en-US" sz="1800" b="1">
              <a:latin typeface="Calibri" pitchFamily="34" charset="0"/>
            </a:endParaRPr>
          </a:p>
        </p:txBody>
      </p:sp>
      <p:cxnSp>
        <p:nvCxnSpPr>
          <p:cNvPr id="61" name="AutoShape 42"/>
          <p:cNvCxnSpPr>
            <a:cxnSpLocks noChangeShapeType="1"/>
            <a:stCxn id="51" idx="0"/>
            <a:endCxn id="43" idx="8"/>
          </p:cNvCxnSpPr>
          <p:nvPr/>
        </p:nvCxnSpPr>
        <p:spPr bwMode="auto">
          <a:xfrm flipV="1">
            <a:off x="2559110" y="5140325"/>
            <a:ext cx="534988" cy="227013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2" name="AutoShape 43"/>
          <p:cNvCxnSpPr>
            <a:cxnSpLocks noChangeShapeType="1"/>
            <a:stCxn id="50" idx="0"/>
            <a:endCxn id="18" idx="3"/>
          </p:cNvCxnSpPr>
          <p:nvPr/>
        </p:nvCxnSpPr>
        <p:spPr bwMode="auto">
          <a:xfrm flipV="1">
            <a:off x="4183123" y="5346700"/>
            <a:ext cx="889000" cy="44132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3" name="AutoShape 44"/>
          <p:cNvCxnSpPr>
            <a:cxnSpLocks noChangeShapeType="1"/>
            <a:stCxn id="52" idx="0"/>
            <a:endCxn id="34" idx="4"/>
          </p:cNvCxnSpPr>
          <p:nvPr/>
        </p:nvCxnSpPr>
        <p:spPr bwMode="auto">
          <a:xfrm flipV="1">
            <a:off x="5119748" y="5070475"/>
            <a:ext cx="914400" cy="126523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4" name="Line 47"/>
          <p:cNvSpPr>
            <a:spLocks noChangeShapeType="1"/>
          </p:cNvSpPr>
          <p:nvPr/>
        </p:nvSpPr>
        <p:spPr bwMode="auto">
          <a:xfrm flipH="1" flipV="1">
            <a:off x="6432610" y="4721225"/>
            <a:ext cx="152400" cy="1600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65" name="AutoShape 48"/>
          <p:cNvCxnSpPr>
            <a:cxnSpLocks noChangeShapeType="1"/>
            <a:stCxn id="49" idx="0"/>
            <a:endCxn id="28" idx="5"/>
          </p:cNvCxnSpPr>
          <p:nvPr/>
        </p:nvCxnSpPr>
        <p:spPr bwMode="auto">
          <a:xfrm flipH="1" flipV="1">
            <a:off x="7045385" y="5346700"/>
            <a:ext cx="585788" cy="44132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6" name="AutoShape 49"/>
          <p:cNvCxnSpPr>
            <a:cxnSpLocks noChangeShapeType="1"/>
            <a:stCxn id="45" idx="0"/>
            <a:endCxn id="42" idx="8"/>
          </p:cNvCxnSpPr>
          <p:nvPr/>
        </p:nvCxnSpPr>
        <p:spPr bwMode="auto">
          <a:xfrm flipH="1" flipV="1">
            <a:off x="9085323" y="4987925"/>
            <a:ext cx="782637" cy="26670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7" name="AutoShape 50"/>
          <p:cNvCxnSpPr>
            <a:cxnSpLocks noChangeShapeType="1"/>
            <a:stCxn id="53" idx="1"/>
            <a:endCxn id="44" idx="0"/>
          </p:cNvCxnSpPr>
          <p:nvPr/>
        </p:nvCxnSpPr>
        <p:spPr bwMode="auto">
          <a:xfrm flipH="1">
            <a:off x="6966010" y="3457575"/>
            <a:ext cx="2362200" cy="3175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8" name="AutoShape 51"/>
          <p:cNvCxnSpPr>
            <a:cxnSpLocks noChangeShapeType="1"/>
            <a:stCxn id="46" idx="2"/>
            <a:endCxn id="37" idx="4"/>
          </p:cNvCxnSpPr>
          <p:nvPr/>
        </p:nvCxnSpPr>
        <p:spPr bwMode="auto">
          <a:xfrm flipH="1">
            <a:off x="9680635" y="1509713"/>
            <a:ext cx="473075" cy="44291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9" name="AutoShape 52"/>
          <p:cNvCxnSpPr>
            <a:cxnSpLocks noChangeShapeType="1"/>
            <a:stCxn id="56" idx="2"/>
            <a:endCxn id="39" idx="1"/>
          </p:cNvCxnSpPr>
          <p:nvPr/>
        </p:nvCxnSpPr>
        <p:spPr bwMode="auto">
          <a:xfrm flipH="1">
            <a:off x="3943410" y="762000"/>
            <a:ext cx="901700" cy="20320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0" name="AutoShape 53"/>
          <p:cNvCxnSpPr>
            <a:cxnSpLocks noChangeShapeType="1"/>
            <a:stCxn id="55" idx="2"/>
            <a:endCxn id="39" idx="0"/>
          </p:cNvCxnSpPr>
          <p:nvPr/>
        </p:nvCxnSpPr>
        <p:spPr bwMode="auto">
          <a:xfrm flipH="1">
            <a:off x="5580123" y="1281113"/>
            <a:ext cx="225425" cy="4095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" name="AutoShape 54"/>
          <p:cNvCxnSpPr>
            <a:cxnSpLocks noChangeShapeType="1"/>
            <a:stCxn id="47" idx="2"/>
            <a:endCxn id="39" idx="43"/>
          </p:cNvCxnSpPr>
          <p:nvPr/>
        </p:nvCxnSpPr>
        <p:spPr bwMode="auto">
          <a:xfrm flipH="1">
            <a:off x="7370823" y="1052513"/>
            <a:ext cx="242887" cy="20478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2" name="AutoShape 55"/>
          <p:cNvCxnSpPr>
            <a:cxnSpLocks noChangeShapeType="1"/>
            <a:stCxn id="59" idx="2"/>
            <a:endCxn id="40" idx="8"/>
          </p:cNvCxnSpPr>
          <p:nvPr/>
        </p:nvCxnSpPr>
        <p:spPr bwMode="auto">
          <a:xfrm flipH="1">
            <a:off x="8078848" y="1357313"/>
            <a:ext cx="207962" cy="45561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3" name="Line 58"/>
          <p:cNvSpPr>
            <a:spLocks noChangeShapeType="1"/>
          </p:cNvSpPr>
          <p:nvPr/>
        </p:nvSpPr>
        <p:spPr bwMode="auto">
          <a:xfrm flipV="1">
            <a:off x="3460810" y="1597025"/>
            <a:ext cx="68580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74" name="AutoShape 59"/>
          <p:cNvCxnSpPr>
            <a:cxnSpLocks noChangeShapeType="1"/>
            <a:stCxn id="57" idx="3"/>
            <a:endCxn id="39" idx="7"/>
          </p:cNvCxnSpPr>
          <p:nvPr/>
        </p:nvCxnSpPr>
        <p:spPr bwMode="auto">
          <a:xfrm flipV="1">
            <a:off x="4399023" y="1871663"/>
            <a:ext cx="357187" cy="63182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5" name="Footer Placeholder 1"/>
          <p:cNvSpPr txBox="1">
            <a:spLocks/>
          </p:cNvSpPr>
          <p:nvPr/>
        </p:nvSpPr>
        <p:spPr>
          <a:xfrm>
            <a:off x="-60265" y="6157913"/>
            <a:ext cx="2895600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46359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14" grpId="0" animBg="1"/>
      <p:bldP spid="15" grpId="0" animBg="1"/>
      <p:bldP spid="16" grpId="0" animBg="1"/>
      <p:bldP spid="17" grpId="0" animBg="1"/>
      <p:bldP spid="1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4" grpId="0" animBg="1"/>
      <p:bldP spid="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32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az-Latn-AZ" sz="32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fiziologiyası</a:t>
            </a:r>
            <a:br>
              <a:rPr lang="en-US" sz="32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endParaRPr lang="ru-RU" sz="3200" dirty="0"/>
          </a:p>
        </p:txBody>
      </p:sp>
      <p:sp>
        <p:nvSpPr>
          <p:cNvPr id="6" name="Text Placeholder 5"/>
          <p:cNvSpPr txBox="1">
            <a:spLocks/>
          </p:cNvSpPr>
          <p:nvPr/>
        </p:nvSpPr>
        <p:spPr>
          <a:xfrm>
            <a:off x="143223" y="783331"/>
            <a:ext cx="3306561" cy="2528726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tr-TR" sz="24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 orqanizmdə yеganə orqanlardandır ki, həm еkzokrin,  həm də еndokrin funksiya yеrinə yеtirir</a:t>
            </a:r>
            <a:endParaRPr lang="en-US" sz="24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14" name="Footer Placeholder 1"/>
          <p:cNvSpPr txBox="1">
            <a:spLocks/>
          </p:cNvSpPr>
          <p:nvPr/>
        </p:nvSpPr>
        <p:spPr>
          <a:xfrm>
            <a:off x="2754758" y="5961413"/>
            <a:ext cx="2895600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  <p:grpSp>
        <p:nvGrpSpPr>
          <p:cNvPr id="426" name="Group 215"/>
          <p:cNvGrpSpPr/>
          <p:nvPr/>
        </p:nvGrpSpPr>
        <p:grpSpPr>
          <a:xfrm>
            <a:off x="3575720" y="1844824"/>
            <a:ext cx="8136904" cy="4535232"/>
            <a:chOff x="457200" y="685800"/>
            <a:chExt cx="8352576" cy="6398301"/>
          </a:xfrm>
        </p:grpSpPr>
        <p:grpSp>
          <p:nvGrpSpPr>
            <p:cNvPr id="427" name="Group 2"/>
            <p:cNvGrpSpPr>
              <a:grpSpLocks/>
            </p:cNvGrpSpPr>
            <p:nvPr/>
          </p:nvGrpSpPr>
          <p:grpSpPr bwMode="auto">
            <a:xfrm>
              <a:off x="3276600" y="1130300"/>
              <a:ext cx="1219200" cy="1079500"/>
              <a:chOff x="1480" y="808"/>
              <a:chExt cx="1120" cy="992"/>
            </a:xfrm>
          </p:grpSpPr>
          <p:sp>
            <p:nvSpPr>
              <p:cNvPr id="618" name="Freeform 3" descr="Stationery"/>
              <p:cNvSpPr>
                <a:spLocks/>
              </p:cNvSpPr>
              <p:nvPr/>
            </p:nvSpPr>
            <p:spPr bwMode="auto">
              <a:xfrm>
                <a:off x="1480" y="808"/>
                <a:ext cx="1120" cy="992"/>
              </a:xfrm>
              <a:custGeom>
                <a:avLst/>
                <a:gdLst>
                  <a:gd name="T0" fmla="*/ 200 w 1120"/>
                  <a:gd name="T1" fmla="*/ 152 h 992"/>
                  <a:gd name="T2" fmla="*/ 488 w 1120"/>
                  <a:gd name="T3" fmla="*/ 8 h 992"/>
                  <a:gd name="T4" fmla="*/ 968 w 1120"/>
                  <a:gd name="T5" fmla="*/ 104 h 992"/>
                  <a:gd name="T6" fmla="*/ 1112 w 1120"/>
                  <a:gd name="T7" fmla="*/ 536 h 992"/>
                  <a:gd name="T8" fmla="*/ 920 w 1120"/>
                  <a:gd name="T9" fmla="*/ 920 h 992"/>
                  <a:gd name="T10" fmla="*/ 392 w 1120"/>
                  <a:gd name="T11" fmla="*/ 968 h 992"/>
                  <a:gd name="T12" fmla="*/ 56 w 1120"/>
                  <a:gd name="T13" fmla="*/ 776 h 992"/>
                  <a:gd name="T14" fmla="*/ 56 w 1120"/>
                  <a:gd name="T15" fmla="*/ 296 h 992"/>
                  <a:gd name="T16" fmla="*/ 200 w 1120"/>
                  <a:gd name="T17" fmla="*/ 152 h 9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0" h="992">
                    <a:moveTo>
                      <a:pt x="200" y="152"/>
                    </a:moveTo>
                    <a:cubicBezTo>
                      <a:pt x="272" y="104"/>
                      <a:pt x="360" y="16"/>
                      <a:pt x="488" y="8"/>
                    </a:cubicBezTo>
                    <a:cubicBezTo>
                      <a:pt x="616" y="0"/>
                      <a:pt x="864" y="16"/>
                      <a:pt x="968" y="104"/>
                    </a:cubicBezTo>
                    <a:cubicBezTo>
                      <a:pt x="1072" y="192"/>
                      <a:pt x="1120" y="400"/>
                      <a:pt x="1112" y="536"/>
                    </a:cubicBezTo>
                    <a:cubicBezTo>
                      <a:pt x="1104" y="672"/>
                      <a:pt x="1040" y="848"/>
                      <a:pt x="920" y="920"/>
                    </a:cubicBezTo>
                    <a:cubicBezTo>
                      <a:pt x="800" y="992"/>
                      <a:pt x="536" y="992"/>
                      <a:pt x="392" y="968"/>
                    </a:cubicBezTo>
                    <a:cubicBezTo>
                      <a:pt x="248" y="944"/>
                      <a:pt x="112" y="888"/>
                      <a:pt x="56" y="776"/>
                    </a:cubicBezTo>
                    <a:cubicBezTo>
                      <a:pt x="0" y="664"/>
                      <a:pt x="32" y="400"/>
                      <a:pt x="56" y="296"/>
                    </a:cubicBezTo>
                    <a:cubicBezTo>
                      <a:pt x="80" y="192"/>
                      <a:pt x="128" y="200"/>
                      <a:pt x="200" y="152"/>
                    </a:cubicBezTo>
                    <a:close/>
                  </a:path>
                </a:pathLst>
              </a:custGeom>
              <a:blipFill dpi="0" rotWithShape="0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19" name="Oval 4"/>
              <p:cNvSpPr>
                <a:spLocks noChangeArrowheads="1"/>
              </p:cNvSpPr>
              <p:nvPr/>
            </p:nvSpPr>
            <p:spPr bwMode="auto">
              <a:xfrm>
                <a:off x="1680" y="1200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0" name="Oval 5"/>
              <p:cNvSpPr>
                <a:spLocks noChangeArrowheads="1"/>
              </p:cNvSpPr>
              <p:nvPr/>
            </p:nvSpPr>
            <p:spPr bwMode="auto">
              <a:xfrm>
                <a:off x="2016" y="1104"/>
                <a:ext cx="192" cy="336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1" name="Oval 6"/>
              <p:cNvSpPr>
                <a:spLocks noChangeArrowheads="1"/>
              </p:cNvSpPr>
              <p:nvPr/>
            </p:nvSpPr>
            <p:spPr bwMode="auto">
              <a:xfrm>
                <a:off x="1776" y="129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2" name="Oval 7"/>
              <p:cNvSpPr>
                <a:spLocks noChangeArrowheads="1"/>
              </p:cNvSpPr>
              <p:nvPr/>
            </p:nvSpPr>
            <p:spPr bwMode="auto">
              <a:xfrm>
                <a:off x="2064" y="13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3" name="Oval 8"/>
              <p:cNvSpPr>
                <a:spLocks noChangeArrowheads="1"/>
              </p:cNvSpPr>
              <p:nvPr/>
            </p:nvSpPr>
            <p:spPr bwMode="auto">
              <a:xfrm>
                <a:off x="1824" y="960"/>
                <a:ext cx="144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4" name="Oval 9"/>
              <p:cNvSpPr>
                <a:spLocks noChangeArrowheads="1"/>
              </p:cNvSpPr>
              <p:nvPr/>
            </p:nvSpPr>
            <p:spPr bwMode="auto">
              <a:xfrm>
                <a:off x="1872" y="105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5" name="Oval 10"/>
              <p:cNvSpPr>
                <a:spLocks noChangeArrowheads="1"/>
              </p:cNvSpPr>
              <p:nvPr/>
            </p:nvSpPr>
            <p:spPr bwMode="auto">
              <a:xfrm>
                <a:off x="1776" y="1488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6" name="Oval 11"/>
              <p:cNvSpPr>
                <a:spLocks noChangeArrowheads="1"/>
              </p:cNvSpPr>
              <p:nvPr/>
            </p:nvSpPr>
            <p:spPr bwMode="auto">
              <a:xfrm>
                <a:off x="1872" y="158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7" name="Oval 12"/>
              <p:cNvSpPr>
                <a:spLocks noChangeArrowheads="1"/>
              </p:cNvSpPr>
              <p:nvPr/>
            </p:nvSpPr>
            <p:spPr bwMode="auto">
              <a:xfrm>
                <a:off x="2304" y="1104"/>
                <a:ext cx="144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8" name="Oval 13"/>
              <p:cNvSpPr>
                <a:spLocks noChangeArrowheads="1"/>
              </p:cNvSpPr>
              <p:nvPr/>
            </p:nvSpPr>
            <p:spPr bwMode="auto">
              <a:xfrm>
                <a:off x="2352" y="12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29" name="Oval 14"/>
              <p:cNvSpPr>
                <a:spLocks noChangeArrowheads="1"/>
              </p:cNvSpPr>
              <p:nvPr/>
            </p:nvSpPr>
            <p:spPr bwMode="auto">
              <a:xfrm>
                <a:off x="2256" y="1392"/>
                <a:ext cx="144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30" name="Oval 15"/>
              <p:cNvSpPr>
                <a:spLocks noChangeArrowheads="1"/>
              </p:cNvSpPr>
              <p:nvPr/>
            </p:nvSpPr>
            <p:spPr bwMode="auto">
              <a:xfrm>
                <a:off x="2304" y="148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31" name="Oval 16"/>
              <p:cNvSpPr>
                <a:spLocks noChangeArrowheads="1"/>
              </p:cNvSpPr>
              <p:nvPr/>
            </p:nvSpPr>
            <p:spPr bwMode="auto">
              <a:xfrm>
                <a:off x="2160" y="912"/>
                <a:ext cx="192" cy="14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32" name="Oval 17"/>
              <p:cNvSpPr>
                <a:spLocks noChangeArrowheads="1"/>
              </p:cNvSpPr>
              <p:nvPr/>
            </p:nvSpPr>
            <p:spPr bwMode="auto">
              <a:xfrm>
                <a:off x="2208" y="96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428" name="Group 18"/>
            <p:cNvGrpSpPr>
              <a:grpSpLocks/>
            </p:cNvGrpSpPr>
            <p:nvPr/>
          </p:nvGrpSpPr>
          <p:grpSpPr bwMode="auto">
            <a:xfrm rot="4314451" flipV="1">
              <a:off x="7011988" y="1836737"/>
              <a:ext cx="452438" cy="449263"/>
              <a:chOff x="1628" y="3555"/>
              <a:chExt cx="384" cy="393"/>
            </a:xfrm>
          </p:grpSpPr>
          <p:sp>
            <p:nvSpPr>
              <p:cNvPr id="612" name="Freeform 19"/>
              <p:cNvSpPr>
                <a:spLocks/>
              </p:cNvSpPr>
              <p:nvPr/>
            </p:nvSpPr>
            <p:spPr bwMode="auto">
              <a:xfrm>
                <a:off x="1628" y="3555"/>
                <a:ext cx="384" cy="393"/>
              </a:xfrm>
              <a:custGeom>
                <a:avLst/>
                <a:gdLst>
                  <a:gd name="T0" fmla="*/ 12 w 384"/>
                  <a:gd name="T1" fmla="*/ 349 h 393"/>
                  <a:gd name="T2" fmla="*/ 64 w 384"/>
                  <a:gd name="T3" fmla="*/ 65 h 393"/>
                  <a:gd name="T4" fmla="*/ 184 w 384"/>
                  <a:gd name="T5" fmla="*/ 1 h 393"/>
                  <a:gd name="T6" fmla="*/ 324 w 384"/>
                  <a:gd name="T7" fmla="*/ 61 h 393"/>
                  <a:gd name="T8" fmla="*/ 372 w 384"/>
                  <a:gd name="T9" fmla="*/ 357 h 393"/>
                  <a:gd name="T10" fmla="*/ 192 w 384"/>
                  <a:gd name="T11" fmla="*/ 381 h 393"/>
                  <a:gd name="T12" fmla="*/ 12 w 384"/>
                  <a:gd name="T13" fmla="*/ 349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393">
                    <a:moveTo>
                      <a:pt x="12" y="349"/>
                    </a:moveTo>
                    <a:cubicBezTo>
                      <a:pt x="0" y="309"/>
                      <a:pt x="35" y="123"/>
                      <a:pt x="64" y="65"/>
                    </a:cubicBezTo>
                    <a:cubicBezTo>
                      <a:pt x="93" y="7"/>
                      <a:pt x="141" y="2"/>
                      <a:pt x="184" y="1"/>
                    </a:cubicBezTo>
                    <a:cubicBezTo>
                      <a:pt x="227" y="0"/>
                      <a:pt x="293" y="2"/>
                      <a:pt x="324" y="61"/>
                    </a:cubicBezTo>
                    <a:cubicBezTo>
                      <a:pt x="355" y="120"/>
                      <a:pt x="384" y="317"/>
                      <a:pt x="372" y="357"/>
                    </a:cubicBezTo>
                    <a:cubicBezTo>
                      <a:pt x="332" y="393"/>
                      <a:pt x="252" y="382"/>
                      <a:pt x="192" y="381"/>
                    </a:cubicBezTo>
                    <a:cubicBezTo>
                      <a:pt x="132" y="380"/>
                      <a:pt x="24" y="389"/>
                      <a:pt x="12" y="34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13" name="Oval 20"/>
              <p:cNvSpPr>
                <a:spLocks noChangeArrowheads="1"/>
              </p:cNvSpPr>
              <p:nvPr/>
            </p:nvSpPr>
            <p:spPr bwMode="auto">
              <a:xfrm>
                <a:off x="1776" y="3792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14" name="Oval 21"/>
              <p:cNvSpPr>
                <a:spLocks noChangeArrowheads="1"/>
              </p:cNvSpPr>
              <p:nvPr/>
            </p:nvSpPr>
            <p:spPr bwMode="auto">
              <a:xfrm>
                <a:off x="1728" y="36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15" name="Oval 22"/>
              <p:cNvSpPr>
                <a:spLocks noChangeArrowheads="1"/>
              </p:cNvSpPr>
              <p:nvPr/>
            </p:nvSpPr>
            <p:spPr bwMode="auto">
              <a:xfrm>
                <a:off x="1824" y="36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16" name="Oval 23"/>
              <p:cNvSpPr>
                <a:spLocks noChangeArrowheads="1"/>
              </p:cNvSpPr>
              <p:nvPr/>
            </p:nvSpPr>
            <p:spPr bwMode="auto">
              <a:xfrm>
                <a:off x="1776" y="364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17" name="Oval 24"/>
              <p:cNvSpPr>
                <a:spLocks noChangeArrowheads="1"/>
              </p:cNvSpPr>
              <p:nvPr/>
            </p:nvSpPr>
            <p:spPr bwMode="auto">
              <a:xfrm>
                <a:off x="1872" y="364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429" name="Group 25"/>
            <p:cNvGrpSpPr>
              <a:grpSpLocks/>
            </p:cNvGrpSpPr>
            <p:nvPr/>
          </p:nvGrpSpPr>
          <p:grpSpPr bwMode="auto">
            <a:xfrm rot="20514451">
              <a:off x="2503488" y="1374775"/>
              <a:ext cx="4813300" cy="1258888"/>
              <a:chOff x="960" y="624"/>
              <a:chExt cx="4208" cy="1059"/>
            </a:xfrm>
          </p:grpSpPr>
          <p:grpSp>
            <p:nvGrpSpPr>
              <p:cNvPr id="531" name="Group 26"/>
              <p:cNvGrpSpPr>
                <a:grpSpLocks/>
              </p:cNvGrpSpPr>
              <p:nvPr/>
            </p:nvGrpSpPr>
            <p:grpSpPr bwMode="auto">
              <a:xfrm flipV="1">
                <a:off x="3792" y="624"/>
                <a:ext cx="384" cy="393"/>
                <a:chOff x="1628" y="3555"/>
                <a:chExt cx="384" cy="393"/>
              </a:xfrm>
            </p:grpSpPr>
            <p:sp>
              <p:nvSpPr>
                <p:cNvPr id="606" name="Freeform 27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7" name="Oval 28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8" name="Oval 29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9" name="Oval 30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10" name="Oval 31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11" name="Oval 32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2" name="Group 33"/>
              <p:cNvGrpSpPr>
                <a:grpSpLocks/>
              </p:cNvGrpSpPr>
              <p:nvPr/>
            </p:nvGrpSpPr>
            <p:grpSpPr bwMode="auto">
              <a:xfrm rot="1162767" flipV="1">
                <a:off x="4140" y="683"/>
                <a:ext cx="384" cy="398"/>
                <a:chOff x="1628" y="3555"/>
                <a:chExt cx="384" cy="393"/>
              </a:xfrm>
            </p:grpSpPr>
            <p:sp>
              <p:nvSpPr>
                <p:cNvPr id="600" name="Freeform 3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1" name="Oval 3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2" name="Oval 3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3" name="Oval 3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4" name="Oval 3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05" name="Oval 3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3" name="Group 40"/>
              <p:cNvGrpSpPr>
                <a:grpSpLocks/>
              </p:cNvGrpSpPr>
              <p:nvPr/>
            </p:nvGrpSpPr>
            <p:grpSpPr bwMode="auto">
              <a:xfrm rot="2200974" flipV="1">
                <a:off x="4438" y="845"/>
                <a:ext cx="348" cy="405"/>
                <a:chOff x="1628" y="3555"/>
                <a:chExt cx="384" cy="393"/>
              </a:xfrm>
            </p:grpSpPr>
            <p:sp>
              <p:nvSpPr>
                <p:cNvPr id="594" name="Freeform 41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5" name="Oval 42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6" name="Oval 43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7" name="Oval 44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8" name="Oval 45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9" name="Oval 46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4" name="Group 47"/>
              <p:cNvGrpSpPr>
                <a:grpSpLocks/>
              </p:cNvGrpSpPr>
              <p:nvPr/>
            </p:nvGrpSpPr>
            <p:grpSpPr bwMode="auto">
              <a:xfrm rot="15251867">
                <a:off x="4829" y="1344"/>
                <a:ext cx="285" cy="393"/>
                <a:chOff x="1628" y="3555"/>
                <a:chExt cx="384" cy="393"/>
              </a:xfrm>
            </p:grpSpPr>
            <p:sp>
              <p:nvSpPr>
                <p:cNvPr id="588" name="Freeform 48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9" name="Oval 49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0" name="Oval 50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1" name="Oval 51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2" name="Oval 52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93" name="Oval 53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5" name="Group 54"/>
              <p:cNvGrpSpPr>
                <a:grpSpLocks/>
              </p:cNvGrpSpPr>
              <p:nvPr/>
            </p:nvGrpSpPr>
            <p:grpSpPr bwMode="auto">
              <a:xfrm rot="2924080" flipV="1">
                <a:off x="4651" y="1087"/>
                <a:ext cx="384" cy="393"/>
                <a:chOff x="1628" y="3555"/>
                <a:chExt cx="384" cy="393"/>
              </a:xfrm>
            </p:grpSpPr>
            <p:sp>
              <p:nvSpPr>
                <p:cNvPr id="582" name="Freeform 55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3" name="Oval 56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4" name="Oval 57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5" name="Oval 58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6" name="Oval 59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7" name="Oval 60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6" name="Group 61"/>
              <p:cNvGrpSpPr>
                <a:grpSpLocks/>
              </p:cNvGrpSpPr>
              <p:nvPr/>
            </p:nvGrpSpPr>
            <p:grpSpPr bwMode="auto">
              <a:xfrm rot="20690275" flipV="1">
                <a:off x="3456" y="672"/>
                <a:ext cx="384" cy="393"/>
                <a:chOff x="1628" y="3555"/>
                <a:chExt cx="384" cy="393"/>
              </a:xfrm>
            </p:grpSpPr>
            <p:sp>
              <p:nvSpPr>
                <p:cNvPr id="576" name="Freeform 62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7" name="Oval 63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8" name="Oval 64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9" name="Oval 65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0" name="Oval 66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81" name="Oval 67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7" name="Group 68"/>
              <p:cNvGrpSpPr>
                <a:grpSpLocks/>
              </p:cNvGrpSpPr>
              <p:nvPr/>
            </p:nvGrpSpPr>
            <p:grpSpPr bwMode="auto">
              <a:xfrm rot="20225185" flipV="1">
                <a:off x="3168" y="768"/>
                <a:ext cx="384" cy="393"/>
                <a:chOff x="1628" y="3555"/>
                <a:chExt cx="384" cy="393"/>
              </a:xfrm>
            </p:grpSpPr>
            <p:sp>
              <p:nvSpPr>
                <p:cNvPr id="570" name="Freeform 69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1" name="Oval 70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2" name="Oval 71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3" name="Oval 72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4" name="Oval 73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75" name="Oval 74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8" name="Group 75"/>
              <p:cNvGrpSpPr>
                <a:grpSpLocks/>
              </p:cNvGrpSpPr>
              <p:nvPr/>
            </p:nvGrpSpPr>
            <p:grpSpPr bwMode="auto">
              <a:xfrm rot="19696624" flipV="1">
                <a:off x="2880" y="951"/>
                <a:ext cx="384" cy="393"/>
                <a:chOff x="1628" y="3555"/>
                <a:chExt cx="384" cy="393"/>
              </a:xfrm>
            </p:grpSpPr>
            <p:sp>
              <p:nvSpPr>
                <p:cNvPr id="564" name="Freeform 76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5" name="Oval 77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6" name="Oval 78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7" name="Oval 79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8" name="Oval 80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9" name="Oval 81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39" name="Group 82"/>
              <p:cNvGrpSpPr>
                <a:grpSpLocks/>
              </p:cNvGrpSpPr>
              <p:nvPr/>
            </p:nvGrpSpPr>
            <p:grpSpPr bwMode="auto">
              <a:xfrm rot="20322366" flipV="1">
                <a:off x="2592" y="1095"/>
                <a:ext cx="384" cy="393"/>
                <a:chOff x="1628" y="3555"/>
                <a:chExt cx="384" cy="393"/>
              </a:xfrm>
            </p:grpSpPr>
            <p:sp>
              <p:nvSpPr>
                <p:cNvPr id="558" name="Freeform 83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59" name="Oval 84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0" name="Oval 85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1" name="Oval 86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2" name="Oval 87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63" name="Oval 88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40" name="Group 89"/>
              <p:cNvGrpSpPr>
                <a:grpSpLocks/>
              </p:cNvGrpSpPr>
              <p:nvPr/>
            </p:nvGrpSpPr>
            <p:grpSpPr bwMode="auto">
              <a:xfrm>
                <a:off x="960" y="1265"/>
                <a:ext cx="320" cy="414"/>
                <a:chOff x="1027" y="1265"/>
                <a:chExt cx="320" cy="414"/>
              </a:xfrm>
            </p:grpSpPr>
            <p:sp>
              <p:nvSpPr>
                <p:cNvPr id="556" name="Freeform 90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57" name="Oval 91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41" name="Group 92"/>
              <p:cNvGrpSpPr>
                <a:grpSpLocks/>
              </p:cNvGrpSpPr>
              <p:nvPr/>
            </p:nvGrpSpPr>
            <p:grpSpPr bwMode="auto">
              <a:xfrm>
                <a:off x="1248" y="1266"/>
                <a:ext cx="320" cy="414"/>
                <a:chOff x="1027" y="1265"/>
                <a:chExt cx="320" cy="414"/>
              </a:xfrm>
            </p:grpSpPr>
            <p:sp>
              <p:nvSpPr>
                <p:cNvPr id="554" name="Freeform 93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55" name="Oval 94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42" name="Group 95"/>
              <p:cNvGrpSpPr>
                <a:grpSpLocks/>
              </p:cNvGrpSpPr>
              <p:nvPr/>
            </p:nvGrpSpPr>
            <p:grpSpPr bwMode="auto">
              <a:xfrm>
                <a:off x="1536" y="1266"/>
                <a:ext cx="320" cy="414"/>
                <a:chOff x="1027" y="1265"/>
                <a:chExt cx="320" cy="414"/>
              </a:xfrm>
            </p:grpSpPr>
            <p:sp>
              <p:nvSpPr>
                <p:cNvPr id="552" name="Freeform 96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53" name="Oval 97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43" name="Group 98"/>
              <p:cNvGrpSpPr>
                <a:grpSpLocks/>
              </p:cNvGrpSpPr>
              <p:nvPr/>
            </p:nvGrpSpPr>
            <p:grpSpPr bwMode="auto">
              <a:xfrm>
                <a:off x="1824" y="1248"/>
                <a:ext cx="320" cy="414"/>
                <a:chOff x="1027" y="1265"/>
                <a:chExt cx="320" cy="414"/>
              </a:xfrm>
            </p:grpSpPr>
            <p:sp>
              <p:nvSpPr>
                <p:cNvPr id="550" name="Freeform 99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51" name="Oval 100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44" name="Group 101"/>
              <p:cNvGrpSpPr>
                <a:grpSpLocks/>
              </p:cNvGrpSpPr>
              <p:nvPr/>
            </p:nvGrpSpPr>
            <p:grpSpPr bwMode="auto">
              <a:xfrm rot="-515013">
                <a:off x="2112" y="1218"/>
                <a:ext cx="320" cy="414"/>
                <a:chOff x="1027" y="1265"/>
                <a:chExt cx="320" cy="414"/>
              </a:xfrm>
            </p:grpSpPr>
            <p:sp>
              <p:nvSpPr>
                <p:cNvPr id="548" name="Freeform 102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49" name="Oval 103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545" name="Group 104"/>
              <p:cNvGrpSpPr>
                <a:grpSpLocks/>
              </p:cNvGrpSpPr>
              <p:nvPr/>
            </p:nvGrpSpPr>
            <p:grpSpPr bwMode="auto">
              <a:xfrm rot="-882182">
                <a:off x="2368" y="1170"/>
                <a:ext cx="320" cy="414"/>
                <a:chOff x="1027" y="1265"/>
                <a:chExt cx="320" cy="414"/>
              </a:xfrm>
            </p:grpSpPr>
            <p:sp>
              <p:nvSpPr>
                <p:cNvPr id="546" name="Freeform 105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47" name="Oval 106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</p:grpSp>
        <p:grpSp>
          <p:nvGrpSpPr>
            <p:cNvPr id="430" name="Group 107"/>
            <p:cNvGrpSpPr>
              <a:grpSpLocks/>
            </p:cNvGrpSpPr>
            <p:nvPr/>
          </p:nvGrpSpPr>
          <p:grpSpPr bwMode="auto">
            <a:xfrm rot="20328785" flipV="1">
              <a:off x="3082925" y="2982913"/>
              <a:ext cx="4811713" cy="1258887"/>
              <a:chOff x="960" y="624"/>
              <a:chExt cx="4208" cy="1059"/>
            </a:xfrm>
          </p:grpSpPr>
          <p:grpSp>
            <p:nvGrpSpPr>
              <p:cNvPr id="450" name="Group 108"/>
              <p:cNvGrpSpPr>
                <a:grpSpLocks/>
              </p:cNvGrpSpPr>
              <p:nvPr/>
            </p:nvGrpSpPr>
            <p:grpSpPr bwMode="auto">
              <a:xfrm flipV="1">
                <a:off x="3792" y="624"/>
                <a:ext cx="384" cy="393"/>
                <a:chOff x="1628" y="3555"/>
                <a:chExt cx="384" cy="393"/>
              </a:xfrm>
            </p:grpSpPr>
            <p:sp>
              <p:nvSpPr>
                <p:cNvPr id="525" name="Freeform 109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6" name="Oval 110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7" name="Oval 111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8" name="Oval 112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9" name="Oval 113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30" name="Oval 114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1" name="Group 115"/>
              <p:cNvGrpSpPr>
                <a:grpSpLocks/>
              </p:cNvGrpSpPr>
              <p:nvPr/>
            </p:nvGrpSpPr>
            <p:grpSpPr bwMode="auto">
              <a:xfrm rot="1162767" flipV="1">
                <a:off x="4140" y="683"/>
                <a:ext cx="384" cy="398"/>
                <a:chOff x="1628" y="3555"/>
                <a:chExt cx="384" cy="393"/>
              </a:xfrm>
            </p:grpSpPr>
            <p:sp>
              <p:nvSpPr>
                <p:cNvPr id="519" name="Freeform 116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0" name="Oval 117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1" name="Oval 118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2" name="Oval 119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3" name="Oval 120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24" name="Oval 121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2" name="Group 122"/>
              <p:cNvGrpSpPr>
                <a:grpSpLocks/>
              </p:cNvGrpSpPr>
              <p:nvPr/>
            </p:nvGrpSpPr>
            <p:grpSpPr bwMode="auto">
              <a:xfrm rot="2200974" flipV="1">
                <a:off x="4438" y="845"/>
                <a:ext cx="348" cy="405"/>
                <a:chOff x="1628" y="3555"/>
                <a:chExt cx="384" cy="393"/>
              </a:xfrm>
            </p:grpSpPr>
            <p:sp>
              <p:nvSpPr>
                <p:cNvPr id="513" name="Freeform 123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4" name="Oval 124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5" name="Oval 125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6" name="Oval 126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7" name="Oval 127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8" name="Oval 128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3" name="Group 129"/>
              <p:cNvGrpSpPr>
                <a:grpSpLocks/>
              </p:cNvGrpSpPr>
              <p:nvPr/>
            </p:nvGrpSpPr>
            <p:grpSpPr bwMode="auto">
              <a:xfrm rot="15251867">
                <a:off x="4829" y="1344"/>
                <a:ext cx="285" cy="393"/>
                <a:chOff x="1628" y="3555"/>
                <a:chExt cx="384" cy="393"/>
              </a:xfrm>
            </p:grpSpPr>
            <p:sp>
              <p:nvSpPr>
                <p:cNvPr id="507" name="Freeform 130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8" name="Oval 131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9" name="Oval 132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0" name="Oval 133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1" name="Oval 134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12" name="Oval 135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4" name="Group 136"/>
              <p:cNvGrpSpPr>
                <a:grpSpLocks/>
              </p:cNvGrpSpPr>
              <p:nvPr/>
            </p:nvGrpSpPr>
            <p:grpSpPr bwMode="auto">
              <a:xfrm rot="2924080" flipV="1">
                <a:off x="4651" y="1087"/>
                <a:ext cx="384" cy="393"/>
                <a:chOff x="1628" y="3555"/>
                <a:chExt cx="384" cy="393"/>
              </a:xfrm>
            </p:grpSpPr>
            <p:sp>
              <p:nvSpPr>
                <p:cNvPr id="501" name="Freeform 137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2" name="Oval 138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3" name="Oval 139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4" name="Oval 140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5" name="Oval 141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6" name="Oval 142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5" name="Group 143"/>
              <p:cNvGrpSpPr>
                <a:grpSpLocks/>
              </p:cNvGrpSpPr>
              <p:nvPr/>
            </p:nvGrpSpPr>
            <p:grpSpPr bwMode="auto">
              <a:xfrm rot="20690275" flipV="1">
                <a:off x="3456" y="672"/>
                <a:ext cx="384" cy="393"/>
                <a:chOff x="1628" y="3555"/>
                <a:chExt cx="384" cy="393"/>
              </a:xfrm>
            </p:grpSpPr>
            <p:sp>
              <p:nvSpPr>
                <p:cNvPr id="495" name="Freeform 14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6" name="Oval 14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7" name="Oval 14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8" name="Oval 14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9" name="Oval 14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500" name="Oval 14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6" name="Group 150"/>
              <p:cNvGrpSpPr>
                <a:grpSpLocks/>
              </p:cNvGrpSpPr>
              <p:nvPr/>
            </p:nvGrpSpPr>
            <p:grpSpPr bwMode="auto">
              <a:xfrm rot="20225185" flipV="1">
                <a:off x="3168" y="768"/>
                <a:ext cx="384" cy="393"/>
                <a:chOff x="1628" y="3555"/>
                <a:chExt cx="384" cy="393"/>
              </a:xfrm>
            </p:grpSpPr>
            <p:sp>
              <p:nvSpPr>
                <p:cNvPr id="489" name="Freeform 151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0" name="Oval 152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1" name="Oval 153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2" name="Oval 154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3" name="Oval 155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94" name="Oval 156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7" name="Group 157"/>
              <p:cNvGrpSpPr>
                <a:grpSpLocks/>
              </p:cNvGrpSpPr>
              <p:nvPr/>
            </p:nvGrpSpPr>
            <p:grpSpPr bwMode="auto">
              <a:xfrm rot="19696624" flipV="1">
                <a:off x="2880" y="951"/>
                <a:ext cx="384" cy="393"/>
                <a:chOff x="1628" y="3555"/>
                <a:chExt cx="384" cy="393"/>
              </a:xfrm>
            </p:grpSpPr>
            <p:sp>
              <p:nvSpPr>
                <p:cNvPr id="483" name="Freeform 158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4" name="Oval 159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5" name="Oval 160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6" name="Oval 161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7" name="Oval 162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8" name="Oval 163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8" name="Group 164"/>
              <p:cNvGrpSpPr>
                <a:grpSpLocks/>
              </p:cNvGrpSpPr>
              <p:nvPr/>
            </p:nvGrpSpPr>
            <p:grpSpPr bwMode="auto">
              <a:xfrm rot="20322366" flipV="1">
                <a:off x="2592" y="1095"/>
                <a:ext cx="384" cy="393"/>
                <a:chOff x="1628" y="3555"/>
                <a:chExt cx="384" cy="393"/>
              </a:xfrm>
            </p:grpSpPr>
            <p:sp>
              <p:nvSpPr>
                <p:cNvPr id="477" name="Freeform 165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78" name="Oval 166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79" name="Oval 167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0" name="Oval 168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1" name="Oval 169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82" name="Oval 170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59" name="Group 171"/>
              <p:cNvGrpSpPr>
                <a:grpSpLocks/>
              </p:cNvGrpSpPr>
              <p:nvPr/>
            </p:nvGrpSpPr>
            <p:grpSpPr bwMode="auto">
              <a:xfrm>
                <a:off x="960" y="1265"/>
                <a:ext cx="320" cy="414"/>
                <a:chOff x="1027" y="1265"/>
                <a:chExt cx="320" cy="414"/>
              </a:xfrm>
            </p:grpSpPr>
            <p:sp>
              <p:nvSpPr>
                <p:cNvPr id="475" name="Freeform 172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76" name="Oval 173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60" name="Group 174"/>
              <p:cNvGrpSpPr>
                <a:grpSpLocks/>
              </p:cNvGrpSpPr>
              <p:nvPr/>
            </p:nvGrpSpPr>
            <p:grpSpPr bwMode="auto">
              <a:xfrm>
                <a:off x="1248" y="1266"/>
                <a:ext cx="320" cy="414"/>
                <a:chOff x="1027" y="1265"/>
                <a:chExt cx="320" cy="414"/>
              </a:xfrm>
            </p:grpSpPr>
            <p:sp>
              <p:nvSpPr>
                <p:cNvPr id="473" name="Freeform 175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74" name="Oval 176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61" name="Group 177"/>
              <p:cNvGrpSpPr>
                <a:grpSpLocks/>
              </p:cNvGrpSpPr>
              <p:nvPr/>
            </p:nvGrpSpPr>
            <p:grpSpPr bwMode="auto">
              <a:xfrm>
                <a:off x="1536" y="1266"/>
                <a:ext cx="320" cy="414"/>
                <a:chOff x="1027" y="1265"/>
                <a:chExt cx="320" cy="414"/>
              </a:xfrm>
            </p:grpSpPr>
            <p:sp>
              <p:nvSpPr>
                <p:cNvPr id="471" name="Freeform 178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72" name="Oval 179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62" name="Group 180"/>
              <p:cNvGrpSpPr>
                <a:grpSpLocks/>
              </p:cNvGrpSpPr>
              <p:nvPr/>
            </p:nvGrpSpPr>
            <p:grpSpPr bwMode="auto">
              <a:xfrm>
                <a:off x="1824" y="1248"/>
                <a:ext cx="320" cy="414"/>
                <a:chOff x="1027" y="1265"/>
                <a:chExt cx="320" cy="414"/>
              </a:xfrm>
            </p:grpSpPr>
            <p:sp>
              <p:nvSpPr>
                <p:cNvPr id="469" name="Freeform 181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70" name="Oval 182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63" name="Group 183"/>
              <p:cNvGrpSpPr>
                <a:grpSpLocks/>
              </p:cNvGrpSpPr>
              <p:nvPr/>
            </p:nvGrpSpPr>
            <p:grpSpPr bwMode="auto">
              <a:xfrm rot="-515013">
                <a:off x="2112" y="1218"/>
                <a:ext cx="320" cy="414"/>
                <a:chOff x="1027" y="1265"/>
                <a:chExt cx="320" cy="414"/>
              </a:xfrm>
            </p:grpSpPr>
            <p:sp>
              <p:nvSpPr>
                <p:cNvPr id="467" name="Freeform 184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68" name="Oval 185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464" name="Group 186"/>
              <p:cNvGrpSpPr>
                <a:grpSpLocks/>
              </p:cNvGrpSpPr>
              <p:nvPr/>
            </p:nvGrpSpPr>
            <p:grpSpPr bwMode="auto">
              <a:xfrm rot="-882182">
                <a:off x="2368" y="1170"/>
                <a:ext cx="320" cy="414"/>
                <a:chOff x="1027" y="1265"/>
                <a:chExt cx="320" cy="414"/>
              </a:xfrm>
            </p:grpSpPr>
            <p:sp>
              <p:nvSpPr>
                <p:cNvPr id="465" name="Freeform 187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66" name="Oval 188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431" name="Freeform 189"/>
            <p:cNvSpPr>
              <a:spLocks/>
            </p:cNvSpPr>
            <p:nvPr/>
          </p:nvSpPr>
          <p:spPr bwMode="auto">
            <a:xfrm rot="20514451">
              <a:off x="2803525" y="1293813"/>
              <a:ext cx="4808539" cy="2970212"/>
            </a:xfrm>
            <a:custGeom>
              <a:avLst/>
              <a:gdLst>
                <a:gd name="T0" fmla="*/ 36 w 4204"/>
                <a:gd name="T1" fmla="*/ 696 h 2502"/>
                <a:gd name="T2" fmla="*/ 1188 w 4204"/>
                <a:gd name="T3" fmla="*/ 636 h 2502"/>
                <a:gd name="T4" fmla="*/ 1812 w 4204"/>
                <a:gd name="T5" fmla="*/ 456 h 2502"/>
                <a:gd name="T6" fmla="*/ 2448 w 4204"/>
                <a:gd name="T7" fmla="*/ 120 h 2502"/>
                <a:gd name="T8" fmla="*/ 3360 w 4204"/>
                <a:gd name="T9" fmla="*/ 96 h 2502"/>
                <a:gd name="T10" fmla="*/ 4068 w 4204"/>
                <a:gd name="T11" fmla="*/ 696 h 2502"/>
                <a:gd name="T12" fmla="*/ 4164 w 4204"/>
                <a:gd name="T13" fmla="*/ 1560 h 2502"/>
                <a:gd name="T14" fmla="*/ 3828 w 4204"/>
                <a:gd name="T15" fmla="*/ 2136 h 2502"/>
                <a:gd name="T16" fmla="*/ 3288 w 4204"/>
                <a:gd name="T17" fmla="*/ 2448 h 2502"/>
                <a:gd name="T18" fmla="*/ 2676 w 4204"/>
                <a:gd name="T19" fmla="*/ 2460 h 2502"/>
                <a:gd name="T20" fmla="*/ 2028 w 4204"/>
                <a:gd name="T21" fmla="*/ 2196 h 2502"/>
                <a:gd name="T22" fmla="*/ 1548 w 4204"/>
                <a:gd name="T23" fmla="*/ 2016 h 2502"/>
                <a:gd name="T24" fmla="*/ 852 w 4204"/>
                <a:gd name="T25" fmla="*/ 1944 h 2502"/>
                <a:gd name="T26" fmla="*/ 0 w 4204"/>
                <a:gd name="T27" fmla="*/ 2004 h 2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04" h="2502">
                  <a:moveTo>
                    <a:pt x="36" y="696"/>
                  </a:moveTo>
                  <a:cubicBezTo>
                    <a:pt x="228" y="686"/>
                    <a:pt x="892" y="676"/>
                    <a:pt x="1188" y="636"/>
                  </a:cubicBezTo>
                  <a:cubicBezTo>
                    <a:pt x="1484" y="596"/>
                    <a:pt x="1602" y="542"/>
                    <a:pt x="1812" y="456"/>
                  </a:cubicBezTo>
                  <a:cubicBezTo>
                    <a:pt x="2022" y="370"/>
                    <a:pt x="2190" y="180"/>
                    <a:pt x="2448" y="120"/>
                  </a:cubicBezTo>
                  <a:cubicBezTo>
                    <a:pt x="2706" y="60"/>
                    <a:pt x="3090" y="0"/>
                    <a:pt x="3360" y="96"/>
                  </a:cubicBezTo>
                  <a:cubicBezTo>
                    <a:pt x="3630" y="192"/>
                    <a:pt x="3934" y="452"/>
                    <a:pt x="4068" y="696"/>
                  </a:cubicBezTo>
                  <a:cubicBezTo>
                    <a:pt x="4202" y="940"/>
                    <a:pt x="4204" y="1320"/>
                    <a:pt x="4164" y="1560"/>
                  </a:cubicBezTo>
                  <a:cubicBezTo>
                    <a:pt x="4124" y="1800"/>
                    <a:pt x="3974" y="1988"/>
                    <a:pt x="3828" y="2136"/>
                  </a:cubicBezTo>
                  <a:cubicBezTo>
                    <a:pt x="3682" y="2284"/>
                    <a:pt x="3480" y="2394"/>
                    <a:pt x="3288" y="2448"/>
                  </a:cubicBezTo>
                  <a:cubicBezTo>
                    <a:pt x="3096" y="2502"/>
                    <a:pt x="2886" y="2502"/>
                    <a:pt x="2676" y="2460"/>
                  </a:cubicBezTo>
                  <a:cubicBezTo>
                    <a:pt x="2466" y="2418"/>
                    <a:pt x="2216" y="2270"/>
                    <a:pt x="2028" y="2196"/>
                  </a:cubicBezTo>
                  <a:cubicBezTo>
                    <a:pt x="1840" y="2122"/>
                    <a:pt x="1744" y="2058"/>
                    <a:pt x="1548" y="2016"/>
                  </a:cubicBezTo>
                  <a:cubicBezTo>
                    <a:pt x="1352" y="1974"/>
                    <a:pt x="1110" y="1946"/>
                    <a:pt x="852" y="1944"/>
                  </a:cubicBezTo>
                  <a:cubicBezTo>
                    <a:pt x="594" y="1942"/>
                    <a:pt x="177" y="1992"/>
                    <a:pt x="0" y="2004"/>
                  </a:cubicBezTo>
                </a:path>
              </a:pathLst>
            </a:custGeom>
            <a:noFill/>
            <a:ln w="57150" cmpd="sng">
              <a:solidFill>
                <a:srgbClr val="00B0F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2" name="Text Box 190"/>
            <p:cNvSpPr txBox="1">
              <a:spLocks noChangeArrowheads="1"/>
            </p:cNvSpPr>
            <p:nvPr/>
          </p:nvSpPr>
          <p:spPr bwMode="auto">
            <a:xfrm>
              <a:off x="5103793" y="2209800"/>
              <a:ext cx="1527213" cy="780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Enzimlər</a:t>
              </a:r>
            </a:p>
            <a:p>
              <a:pPr algn="ctr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(6-20 q/gün)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3" name="AutoShape 191"/>
            <p:cNvSpPr>
              <a:spLocks noChangeArrowheads="1"/>
            </p:cNvSpPr>
            <p:nvPr/>
          </p:nvSpPr>
          <p:spPr bwMode="auto">
            <a:xfrm rot="3177348">
              <a:off x="2743200" y="-152400"/>
              <a:ext cx="685800" cy="2362200"/>
            </a:xfrm>
            <a:prstGeom prst="can">
              <a:avLst>
                <a:gd name="adj" fmla="val 6110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r>
                <a:rPr lang="tr-TR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Hormonlar</a:t>
              </a:r>
              <a:endPara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4" name="Text Box 192"/>
            <p:cNvSpPr txBox="1">
              <a:spLocks noChangeArrowheads="1"/>
            </p:cNvSpPr>
            <p:nvPr/>
          </p:nvSpPr>
          <p:spPr bwMode="auto">
            <a:xfrm rot="20100700">
              <a:off x="1406272" y="3595047"/>
              <a:ext cx="1753103" cy="7061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Bikarbonatlı şirə</a:t>
              </a:r>
            </a:p>
            <a:p>
              <a:r>
                <a:rPr lang="tr-TR" altLang="en-US" sz="16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(2-2,5 litr/gün)</a:t>
              </a:r>
              <a:endParaRPr lang="en-US" alt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5" name="AutoShape 193"/>
            <p:cNvSpPr>
              <a:spLocks noChangeArrowheads="1"/>
            </p:cNvSpPr>
            <p:nvPr/>
          </p:nvSpPr>
          <p:spPr bwMode="auto">
            <a:xfrm rot="1492822">
              <a:off x="6102350" y="1565275"/>
              <a:ext cx="225425" cy="609600"/>
            </a:xfrm>
            <a:prstGeom prst="downArrow">
              <a:avLst>
                <a:gd name="adj1" fmla="val 29972"/>
                <a:gd name="adj2" fmla="val 5509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6" name="AutoShape 194"/>
            <p:cNvSpPr>
              <a:spLocks noChangeArrowheads="1"/>
            </p:cNvSpPr>
            <p:nvPr/>
          </p:nvSpPr>
          <p:spPr bwMode="auto">
            <a:xfrm>
              <a:off x="2819400" y="2895600"/>
              <a:ext cx="838200" cy="685800"/>
            </a:xfrm>
            <a:custGeom>
              <a:avLst/>
              <a:gdLst>
                <a:gd name="G0" fmla="+- 4713873 0 0"/>
                <a:gd name="G1" fmla="+- -1678583 0 0"/>
                <a:gd name="G2" fmla="+- 4713873 0 -1678583"/>
                <a:gd name="G3" fmla="+- 10800 0 0"/>
                <a:gd name="G4" fmla="+- 0 0 471387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835 0 0"/>
                <a:gd name="G9" fmla="+- 0 0 -1678583"/>
                <a:gd name="G10" fmla="+- 8835 0 2700"/>
                <a:gd name="G11" fmla="cos G10 4713873"/>
                <a:gd name="G12" fmla="sin G10 4713873"/>
                <a:gd name="G13" fmla="cos 13500 4713873"/>
                <a:gd name="G14" fmla="sin 13500 4713873"/>
                <a:gd name="G15" fmla="+- G11 10800 0"/>
                <a:gd name="G16" fmla="+- G12 10800 0"/>
                <a:gd name="G17" fmla="+- G13 10800 0"/>
                <a:gd name="G18" fmla="+- G14 10800 0"/>
                <a:gd name="G19" fmla="*/ 8835 1 2"/>
                <a:gd name="G20" fmla="+- G19 5400 0"/>
                <a:gd name="G21" fmla="cos G20 4713873"/>
                <a:gd name="G22" fmla="sin G20 4713873"/>
                <a:gd name="G23" fmla="+- G21 10800 0"/>
                <a:gd name="G24" fmla="+- G12 G23 G22"/>
                <a:gd name="G25" fmla="+- G22 G23 G11"/>
                <a:gd name="G26" fmla="cos 10800 4713873"/>
                <a:gd name="G27" fmla="sin 10800 4713873"/>
                <a:gd name="G28" fmla="cos 8835 4713873"/>
                <a:gd name="G29" fmla="sin 8835 471387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678583"/>
                <a:gd name="G36" fmla="sin G34 -1678583"/>
                <a:gd name="G37" fmla="+/ -1678583 471387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835 G39"/>
                <a:gd name="G43" fmla="sin 8835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729 w 21600"/>
                <a:gd name="T5" fmla="*/ 15047 h 21600"/>
                <a:gd name="T6" fmla="*/ 19653 w 21600"/>
                <a:gd name="T7" fmla="*/ 6555 h 21600"/>
                <a:gd name="T8" fmla="*/ 18923 w 21600"/>
                <a:gd name="T9" fmla="*/ 14274 h 21600"/>
                <a:gd name="T10" fmla="*/ 14987 w 21600"/>
                <a:gd name="T11" fmla="*/ 23634 h 21600"/>
                <a:gd name="T12" fmla="*/ 10344 w 21600"/>
                <a:gd name="T13" fmla="*/ 21275 h 21600"/>
                <a:gd name="T14" fmla="*/ 12703 w 21600"/>
                <a:gd name="T15" fmla="*/ 16632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3540" y="19199"/>
                  </a:moveTo>
                  <a:cubicBezTo>
                    <a:pt x="17175" y="18013"/>
                    <a:pt x="19635" y="14623"/>
                    <a:pt x="19635" y="10800"/>
                  </a:cubicBezTo>
                  <a:cubicBezTo>
                    <a:pt x="19635" y="9477"/>
                    <a:pt x="19338" y="8172"/>
                    <a:pt x="18766" y="6980"/>
                  </a:cubicBezTo>
                  <a:lnTo>
                    <a:pt x="20538" y="6131"/>
                  </a:lnTo>
                  <a:cubicBezTo>
                    <a:pt x="21237" y="7588"/>
                    <a:pt x="21600" y="9183"/>
                    <a:pt x="21600" y="10800"/>
                  </a:cubicBezTo>
                  <a:cubicBezTo>
                    <a:pt x="21600" y="15473"/>
                    <a:pt x="18593" y="19617"/>
                    <a:pt x="14150" y="21067"/>
                  </a:cubicBezTo>
                  <a:lnTo>
                    <a:pt x="14987" y="23634"/>
                  </a:lnTo>
                  <a:lnTo>
                    <a:pt x="10344" y="21275"/>
                  </a:lnTo>
                  <a:lnTo>
                    <a:pt x="12703" y="16632"/>
                  </a:lnTo>
                  <a:lnTo>
                    <a:pt x="13540" y="1919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7" name="Text Box 195"/>
            <p:cNvSpPr txBox="1">
              <a:spLocks noChangeArrowheads="1"/>
            </p:cNvSpPr>
            <p:nvPr/>
          </p:nvSpPr>
          <p:spPr bwMode="auto">
            <a:xfrm>
              <a:off x="4624389" y="4191000"/>
              <a:ext cx="1085625" cy="4831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sz="20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Tərkibi</a:t>
              </a:r>
              <a:endParaRPr lang="en-US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8" name="Text Box 196"/>
            <p:cNvSpPr txBox="1">
              <a:spLocks noChangeArrowheads="1"/>
            </p:cNvSpPr>
            <p:nvPr/>
          </p:nvSpPr>
          <p:spPr bwMode="auto">
            <a:xfrm>
              <a:off x="2057400" y="4965700"/>
              <a:ext cx="1119595" cy="445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Amilaza</a:t>
              </a:r>
              <a:endPara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9" name="Text Box 197"/>
            <p:cNvSpPr txBox="1">
              <a:spLocks noChangeArrowheads="1"/>
            </p:cNvSpPr>
            <p:nvPr/>
          </p:nvSpPr>
          <p:spPr bwMode="auto">
            <a:xfrm>
              <a:off x="3054350" y="4965700"/>
              <a:ext cx="2437563" cy="2118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b="1" i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Proteolitik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Triosinogen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Ximotripsinogen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Proelastaza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Prokallogenaza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Prekallikrein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0" name="Text Box 198"/>
            <p:cNvSpPr txBox="1">
              <a:spLocks noChangeArrowheads="1"/>
            </p:cNvSpPr>
            <p:nvPr/>
          </p:nvSpPr>
          <p:spPr bwMode="auto">
            <a:xfrm>
              <a:off x="5283200" y="4965700"/>
              <a:ext cx="2233753" cy="11149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b="1" i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Lipolitik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Lipaza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Profosfolipaza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1" name="Text Box 199"/>
            <p:cNvSpPr txBox="1">
              <a:spLocks noChangeArrowheads="1"/>
            </p:cNvSpPr>
            <p:nvPr/>
          </p:nvSpPr>
          <p:spPr bwMode="auto">
            <a:xfrm>
              <a:off x="7296150" y="4965700"/>
              <a:ext cx="1513626" cy="11149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b="1" i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Nukleolitik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RN-aza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DN-aza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42" name="AutoShape 200"/>
            <p:cNvCxnSpPr>
              <a:cxnSpLocks noChangeShapeType="1"/>
              <a:stCxn id="437" idx="1"/>
              <a:endCxn id="438" idx="0"/>
            </p:cNvCxnSpPr>
            <p:nvPr/>
          </p:nvCxnSpPr>
          <p:spPr bwMode="auto">
            <a:xfrm rot="10800000" flipV="1">
              <a:off x="2617199" y="4432571"/>
              <a:ext cx="2007191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43" name="AutoShape 201"/>
            <p:cNvCxnSpPr>
              <a:cxnSpLocks noChangeShapeType="1"/>
              <a:stCxn id="437" idx="1"/>
              <a:endCxn id="439" idx="0"/>
            </p:cNvCxnSpPr>
            <p:nvPr/>
          </p:nvCxnSpPr>
          <p:spPr bwMode="auto">
            <a:xfrm rot="10800000" flipV="1">
              <a:off x="4273133" y="4432571"/>
              <a:ext cx="351257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44" name="AutoShape 202"/>
            <p:cNvCxnSpPr>
              <a:cxnSpLocks noChangeShapeType="1"/>
              <a:stCxn id="437" idx="3"/>
              <a:endCxn id="440" idx="0"/>
            </p:cNvCxnSpPr>
            <p:nvPr/>
          </p:nvCxnSpPr>
          <p:spPr bwMode="auto">
            <a:xfrm>
              <a:off x="5710014" y="4432572"/>
              <a:ext cx="690063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45" name="AutoShape 203"/>
            <p:cNvCxnSpPr>
              <a:cxnSpLocks noChangeShapeType="1"/>
              <a:stCxn id="437" idx="3"/>
              <a:endCxn id="441" idx="0"/>
            </p:cNvCxnSpPr>
            <p:nvPr/>
          </p:nvCxnSpPr>
          <p:spPr bwMode="auto">
            <a:xfrm>
              <a:off x="5710014" y="4432572"/>
              <a:ext cx="2342949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46" name="AutoShape 204"/>
            <p:cNvCxnSpPr>
              <a:cxnSpLocks noChangeShapeType="1"/>
              <a:stCxn id="432" idx="2"/>
              <a:endCxn id="437" idx="0"/>
            </p:cNvCxnSpPr>
            <p:nvPr/>
          </p:nvCxnSpPr>
          <p:spPr bwMode="auto">
            <a:xfrm rot="5400000">
              <a:off x="4916934" y="3240533"/>
              <a:ext cx="1200735" cy="700197"/>
            </a:xfrm>
            <a:prstGeom prst="curvedConnector3">
              <a:avLst>
                <a:gd name="adj1" fmla="val 50000"/>
              </a:avLst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47" name="Text Box 205"/>
            <p:cNvSpPr txBox="1">
              <a:spLocks noChangeArrowheads="1"/>
            </p:cNvSpPr>
            <p:nvPr/>
          </p:nvSpPr>
          <p:spPr bwMode="auto">
            <a:xfrm>
              <a:off x="457200" y="1066800"/>
              <a:ext cx="1622324" cy="2118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İnsulin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Qlükaqon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Somatostatin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VİP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PP</a:t>
              </a:r>
              <a:endPara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az-Latn-AZ" altLang="en-US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Digər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48" name="AutoShape 206"/>
            <p:cNvCxnSpPr>
              <a:cxnSpLocks noChangeShapeType="1"/>
              <a:stCxn id="433" idx="2"/>
              <a:endCxn id="447" idx="0"/>
            </p:cNvCxnSpPr>
            <p:nvPr/>
          </p:nvCxnSpPr>
          <p:spPr bwMode="auto">
            <a:xfrm rot="16200000" flipH="1" flipV="1">
              <a:off x="1930708" y="92662"/>
              <a:ext cx="311791" cy="1636483"/>
            </a:xfrm>
            <a:prstGeom prst="curvedConnector3">
              <a:avLst>
                <a:gd name="adj1" fmla="val -432483"/>
              </a:avLst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49" name="AutoShape 207"/>
            <p:cNvSpPr>
              <a:spLocks noChangeArrowheads="1"/>
            </p:cNvSpPr>
            <p:nvPr/>
          </p:nvSpPr>
          <p:spPr bwMode="auto">
            <a:xfrm flipV="1">
              <a:off x="3304697" y="761999"/>
              <a:ext cx="657702" cy="685800"/>
            </a:xfrm>
            <a:custGeom>
              <a:avLst/>
              <a:gdLst>
                <a:gd name="G0" fmla="+- 4713873 0 0"/>
                <a:gd name="G1" fmla="+- -1678583 0 0"/>
                <a:gd name="G2" fmla="+- 4713873 0 -1678583"/>
                <a:gd name="G3" fmla="+- 10800 0 0"/>
                <a:gd name="G4" fmla="+- 0 0 471387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835 0 0"/>
                <a:gd name="G9" fmla="+- 0 0 -1678583"/>
                <a:gd name="G10" fmla="+- 8835 0 2700"/>
                <a:gd name="G11" fmla="cos G10 4713873"/>
                <a:gd name="G12" fmla="sin G10 4713873"/>
                <a:gd name="G13" fmla="cos 13500 4713873"/>
                <a:gd name="G14" fmla="sin 13500 4713873"/>
                <a:gd name="G15" fmla="+- G11 10800 0"/>
                <a:gd name="G16" fmla="+- G12 10800 0"/>
                <a:gd name="G17" fmla="+- G13 10800 0"/>
                <a:gd name="G18" fmla="+- G14 10800 0"/>
                <a:gd name="G19" fmla="*/ 8835 1 2"/>
                <a:gd name="G20" fmla="+- G19 5400 0"/>
                <a:gd name="G21" fmla="cos G20 4713873"/>
                <a:gd name="G22" fmla="sin G20 4713873"/>
                <a:gd name="G23" fmla="+- G21 10800 0"/>
                <a:gd name="G24" fmla="+- G12 G23 G22"/>
                <a:gd name="G25" fmla="+- G22 G23 G11"/>
                <a:gd name="G26" fmla="cos 10800 4713873"/>
                <a:gd name="G27" fmla="sin 10800 4713873"/>
                <a:gd name="G28" fmla="cos 8835 4713873"/>
                <a:gd name="G29" fmla="sin 8835 471387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678583"/>
                <a:gd name="G36" fmla="sin G34 -1678583"/>
                <a:gd name="G37" fmla="+/ -1678583 471387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835 G39"/>
                <a:gd name="G43" fmla="sin 8835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729 w 21600"/>
                <a:gd name="T5" fmla="*/ 15047 h 21600"/>
                <a:gd name="T6" fmla="*/ 19653 w 21600"/>
                <a:gd name="T7" fmla="*/ 6555 h 21600"/>
                <a:gd name="T8" fmla="*/ 18923 w 21600"/>
                <a:gd name="T9" fmla="*/ 14274 h 21600"/>
                <a:gd name="T10" fmla="*/ 14987 w 21600"/>
                <a:gd name="T11" fmla="*/ 23634 h 21600"/>
                <a:gd name="T12" fmla="*/ 10344 w 21600"/>
                <a:gd name="T13" fmla="*/ 21275 h 21600"/>
                <a:gd name="T14" fmla="*/ 12703 w 21600"/>
                <a:gd name="T15" fmla="*/ 16632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3540" y="19199"/>
                  </a:moveTo>
                  <a:cubicBezTo>
                    <a:pt x="17175" y="18013"/>
                    <a:pt x="19635" y="14623"/>
                    <a:pt x="19635" y="10800"/>
                  </a:cubicBezTo>
                  <a:cubicBezTo>
                    <a:pt x="19635" y="9477"/>
                    <a:pt x="19338" y="8172"/>
                    <a:pt x="18766" y="6980"/>
                  </a:cubicBezTo>
                  <a:lnTo>
                    <a:pt x="20538" y="6131"/>
                  </a:lnTo>
                  <a:cubicBezTo>
                    <a:pt x="21237" y="7588"/>
                    <a:pt x="21600" y="9183"/>
                    <a:pt x="21600" y="10800"/>
                  </a:cubicBezTo>
                  <a:cubicBezTo>
                    <a:pt x="21600" y="15473"/>
                    <a:pt x="18593" y="19617"/>
                    <a:pt x="14150" y="21067"/>
                  </a:cubicBezTo>
                  <a:lnTo>
                    <a:pt x="14987" y="23634"/>
                  </a:lnTo>
                  <a:lnTo>
                    <a:pt x="10344" y="21275"/>
                  </a:lnTo>
                  <a:lnTo>
                    <a:pt x="12703" y="16632"/>
                  </a:lnTo>
                  <a:lnTo>
                    <a:pt x="13540" y="1919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289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Mədəaltı</a:t>
            </a:r>
            <a:r>
              <a:rPr lang="en-US" sz="2800" dirty="0"/>
              <a:t> </a:t>
            </a:r>
            <a:r>
              <a:rPr lang="en-US" sz="2800" dirty="0" err="1"/>
              <a:t>vəzin</a:t>
            </a:r>
            <a:r>
              <a:rPr lang="en-US" sz="2800" dirty="0"/>
              <a:t> </a:t>
            </a:r>
            <a:r>
              <a:rPr lang="en-US" sz="2800" dirty="0" err="1"/>
              <a:t>cərrahi</a:t>
            </a:r>
            <a:r>
              <a:rPr lang="en-US" sz="2800" dirty="0"/>
              <a:t> </a:t>
            </a:r>
            <a:r>
              <a:rPr lang="en-US" sz="2800" dirty="0" err="1"/>
              <a:t>xəstəlikləri</a:t>
            </a:r>
            <a:endParaRPr lang="en-US" sz="2800" dirty="0"/>
          </a:p>
        </p:txBody>
      </p:sp>
      <p:graphicFrame>
        <p:nvGraphicFramePr>
          <p:cNvPr id="8" name="Схема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9005065"/>
              </p:ext>
            </p:extLst>
          </p:nvPr>
        </p:nvGraphicFramePr>
        <p:xfrm>
          <a:off x="838200" y="1052736"/>
          <a:ext cx="10515600" cy="5124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57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F29F03D-32CC-4CCD-AFCB-56C01A511C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8F29F03D-32CC-4CCD-AFCB-56C01A511C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C5D7A7D-7039-472A-8472-5539ECC1DA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8">
                                            <p:graphicEl>
                                              <a:dgm id="{BC5D7A7D-7039-472A-8472-5539ECC1DA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13AF05D-1FC1-41EB-BB24-10DB7D1E4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8">
                                            <p:graphicEl>
                                              <a:dgm id="{013AF05D-1FC1-41EB-BB24-10DB7D1E4D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4DA0B60-F929-47F5-B02C-245B13F912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graphicEl>
                                              <a:dgm id="{F4DA0B60-F929-47F5-B02C-245B13F912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E1F8D0D-9409-483B-B721-F8472BAA4E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graphicEl>
                                              <a:dgm id="{EE1F8D0D-9409-483B-B721-F8472BAA4E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33A9742-478E-4D8C-B451-0AEC88D5A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8">
                                            <p:graphicEl>
                                              <a:dgm id="{533A9742-478E-4D8C-B451-0AEC88D5AB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310114E-93AE-4F3A-8259-901AD449BE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9310114E-93AE-4F3A-8259-901AD449BE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90FFC4A-2269-44AE-B2DD-B215C6EDEA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8">
                                            <p:graphicEl>
                                              <a:dgm id="{B90FFC4A-2269-44AE-B2DD-B215C6EDEA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B52BDDF-AFC7-4925-AA55-3A1D298B2A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500"/>
                                        <p:tgtEl>
                                          <p:spTgt spid="8">
                                            <p:graphicEl>
                                              <a:dgm id="{4B52BDDF-AFC7-4925-AA55-3A1D298B2A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FD24B2E-86F5-47D5-A279-EC69AC9C33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500"/>
                                        <p:tgtEl>
                                          <p:spTgt spid="8">
                                            <p:graphicEl>
                                              <a:dgm id="{9FD24B2E-86F5-47D5-A279-EC69AC9C33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A0970D8-23A6-4218-9BCC-917B182B2D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500"/>
                                        <p:tgtEl>
                                          <p:spTgt spid="8">
                                            <p:graphicEl>
                                              <a:dgm id="{AA0970D8-23A6-4218-9BCC-917B182B2D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5A5C81F-E4B1-441A-BA1A-45D0880A69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500"/>
                                        <p:tgtEl>
                                          <p:spTgt spid="8">
                                            <p:graphicEl>
                                              <a:dgm id="{C5A5C81F-E4B1-441A-BA1A-45D0880A69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226468E-86C9-4B76-9B41-6E04FC3E3D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5" dur="500"/>
                                        <p:tgtEl>
                                          <p:spTgt spid="8">
                                            <p:graphicEl>
                                              <a:dgm id="{8226468E-86C9-4B76-9B41-6E04FC3E3D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C3BEBDD-8F9E-42C7-8B96-349DC733A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8" dur="500"/>
                                        <p:tgtEl>
                                          <p:spTgt spid="8">
                                            <p:graphicEl>
                                              <a:dgm id="{7C3BEBDD-8F9E-42C7-8B96-349DC733A0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B2B666C-CC8F-4E4B-A603-985C39C583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3" dur="500"/>
                                        <p:tgtEl>
                                          <p:spTgt spid="8">
                                            <p:graphicEl>
                                              <a:dgm id="{9B2B666C-CC8F-4E4B-A603-985C39C583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46096FB-41B6-4CC5-8DDD-67CBF0746D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6" dur="500"/>
                                        <p:tgtEl>
                                          <p:spTgt spid="8">
                                            <p:graphicEl>
                                              <a:dgm id="{646096FB-41B6-4CC5-8DDD-67CBF0746D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EA272E4-53C6-487D-9759-726F6784D1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1" dur="500"/>
                                        <p:tgtEl>
                                          <p:spTgt spid="8">
                                            <p:graphicEl>
                                              <a:dgm id="{8EA272E4-53C6-487D-9759-726F6784D1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B6996CF-166C-4B39-AAA2-FC19CC0644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4" dur="500"/>
                                        <p:tgtEl>
                                          <p:spTgt spid="8">
                                            <p:graphicEl>
                                              <a:dgm id="{2B6996CF-166C-4B39-AAA2-FC19CC0644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Müayinələr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268760"/>
            <a:ext cx="10802416" cy="5124227"/>
          </a:xfrm>
        </p:spPr>
        <p:txBody>
          <a:bodyPr numCol="3">
            <a:normAutofit fontScale="92500" lnSpcReduction="20000"/>
          </a:bodyPr>
          <a:lstStyle/>
          <a:p>
            <a:pPr marL="0" indent="0">
              <a:buNone/>
            </a:pPr>
            <a:r>
              <a:rPr lang="en-US" b="1" i="1" dirty="0" err="1"/>
              <a:t>Klinik</a:t>
            </a:r>
            <a:endParaRPr lang="en-US" dirty="0"/>
          </a:p>
          <a:p>
            <a:r>
              <a:rPr lang="en-US" dirty="0" err="1"/>
              <a:t>Ağrı</a:t>
            </a:r>
            <a:endParaRPr lang="en-US" dirty="0"/>
          </a:p>
          <a:p>
            <a:r>
              <a:rPr lang="en-US" dirty="0" err="1"/>
              <a:t>Qusma</a:t>
            </a:r>
            <a:endParaRPr lang="en-US" dirty="0"/>
          </a:p>
          <a:p>
            <a:r>
              <a:rPr lang="en-US" dirty="0" err="1"/>
              <a:t>Diarreya</a:t>
            </a:r>
            <a:endParaRPr lang="en-US" dirty="0"/>
          </a:p>
          <a:p>
            <a:r>
              <a:rPr lang="en-US" dirty="0" err="1"/>
              <a:t>Sarılıq</a:t>
            </a:r>
            <a:endParaRPr lang="en-US" dirty="0"/>
          </a:p>
          <a:p>
            <a:r>
              <a:rPr lang="en-US" dirty="0" err="1"/>
              <a:t>Arıqlama</a:t>
            </a:r>
            <a:endParaRPr lang="en-US" dirty="0"/>
          </a:p>
          <a:p>
            <a:r>
              <a:rPr lang="en-US" dirty="0" err="1"/>
              <a:t>Qarın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endParaRPr lang="az-Latn-AZ" dirty="0"/>
          </a:p>
          <a:p>
            <a:endParaRPr lang="az-Latn-AZ" b="1" i="1" dirty="0"/>
          </a:p>
          <a:p>
            <a:endParaRPr lang="az-Latn-AZ" b="1" i="1" dirty="0"/>
          </a:p>
          <a:p>
            <a:endParaRPr lang="az-Latn-AZ" b="1" i="1" dirty="0"/>
          </a:p>
          <a:p>
            <a:endParaRPr lang="az-Latn-AZ" b="1" i="1" dirty="0"/>
          </a:p>
          <a:p>
            <a:endParaRPr lang="az-Latn-AZ" b="1" i="1" dirty="0"/>
          </a:p>
          <a:p>
            <a:r>
              <a:rPr lang="en-US" b="1" i="1" dirty="0" err="1"/>
              <a:t>Laborator</a:t>
            </a:r>
            <a:endParaRPr lang="en-US" dirty="0"/>
          </a:p>
          <a:p>
            <a:r>
              <a:rPr lang="en-US" dirty="0" err="1"/>
              <a:t>Zədələnmə</a:t>
            </a:r>
            <a:r>
              <a:rPr lang="en-US" dirty="0"/>
              <a:t> </a:t>
            </a:r>
            <a:r>
              <a:rPr lang="en-US" dirty="0" err="1"/>
              <a:t>göstəriciləri</a:t>
            </a:r>
            <a:endParaRPr lang="en-US" dirty="0"/>
          </a:p>
          <a:p>
            <a:pPr lvl="1"/>
            <a:r>
              <a:rPr lang="en-US" dirty="0" err="1"/>
              <a:t>Amilaza</a:t>
            </a:r>
            <a:endParaRPr lang="en-US" dirty="0"/>
          </a:p>
          <a:p>
            <a:pPr lvl="1"/>
            <a:r>
              <a:rPr lang="en-US" dirty="0" err="1"/>
              <a:t>Lipaza</a:t>
            </a:r>
            <a:endParaRPr lang="en-US" dirty="0"/>
          </a:p>
          <a:p>
            <a:r>
              <a:rPr lang="en-US" dirty="0" err="1"/>
              <a:t>Enzim</a:t>
            </a:r>
            <a:r>
              <a:rPr lang="en-US" dirty="0"/>
              <a:t> </a:t>
            </a:r>
            <a:r>
              <a:rPr lang="en-US" dirty="0" err="1"/>
              <a:t>yetməzliyi</a:t>
            </a:r>
            <a:r>
              <a:rPr lang="en-US" dirty="0"/>
              <a:t> </a:t>
            </a:r>
            <a:r>
              <a:rPr lang="en-US" dirty="0" err="1"/>
              <a:t>göstəriciləri</a:t>
            </a:r>
            <a:endParaRPr lang="en-US" dirty="0"/>
          </a:p>
          <a:p>
            <a:pPr lvl="1"/>
            <a:r>
              <a:rPr lang="en-US" dirty="0" err="1"/>
              <a:t>Nəcisdə</a:t>
            </a:r>
            <a:r>
              <a:rPr lang="en-US" dirty="0"/>
              <a:t> </a:t>
            </a:r>
            <a:r>
              <a:rPr lang="en-US" dirty="0" err="1"/>
              <a:t>yağlar</a:t>
            </a:r>
            <a:endParaRPr lang="en-US" dirty="0"/>
          </a:p>
          <a:p>
            <a:r>
              <a:rPr lang="en-US" dirty="0" err="1"/>
              <a:t>Hormonlar</a:t>
            </a:r>
            <a:endParaRPr lang="en-US" dirty="0"/>
          </a:p>
          <a:p>
            <a:r>
              <a:rPr lang="en-US" dirty="0" err="1"/>
              <a:t>Şiş</a:t>
            </a:r>
            <a:r>
              <a:rPr lang="en-US" dirty="0"/>
              <a:t> </a:t>
            </a:r>
            <a:r>
              <a:rPr lang="en-US" dirty="0" err="1"/>
              <a:t>markerləri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az-Latn-AZ" b="1" i="1" dirty="0"/>
          </a:p>
          <a:p>
            <a:endParaRPr lang="az-Latn-AZ" b="1" i="1" dirty="0"/>
          </a:p>
          <a:p>
            <a:endParaRPr lang="az-Latn-AZ" b="1" i="1" dirty="0"/>
          </a:p>
          <a:p>
            <a:r>
              <a:rPr lang="en-US" b="1" i="1" dirty="0" err="1"/>
              <a:t>Görüntüləmə</a:t>
            </a:r>
            <a:endParaRPr lang="en-US" dirty="0"/>
          </a:p>
          <a:p>
            <a:r>
              <a:rPr lang="en-US" dirty="0"/>
              <a:t>USM (transabdominal, </a:t>
            </a:r>
            <a:r>
              <a:rPr lang="en-US" dirty="0" err="1"/>
              <a:t>laparoskopik</a:t>
            </a:r>
            <a:r>
              <a:rPr lang="en-US" dirty="0"/>
              <a:t>, </a:t>
            </a:r>
            <a:r>
              <a:rPr lang="en-US" dirty="0" err="1"/>
              <a:t>endoskopik</a:t>
            </a:r>
            <a:r>
              <a:rPr lang="en-US" dirty="0"/>
              <a:t>)</a:t>
            </a:r>
          </a:p>
          <a:p>
            <a:r>
              <a:rPr lang="en-US" dirty="0"/>
              <a:t>KT</a:t>
            </a:r>
          </a:p>
          <a:p>
            <a:r>
              <a:rPr lang="en-US" dirty="0"/>
              <a:t>MRT</a:t>
            </a:r>
          </a:p>
          <a:p>
            <a:r>
              <a:rPr lang="en-US" dirty="0"/>
              <a:t>PET</a:t>
            </a:r>
          </a:p>
          <a:p>
            <a:r>
              <a:rPr lang="en-US" dirty="0"/>
              <a:t>ERXPQ</a:t>
            </a:r>
          </a:p>
          <a:p>
            <a:r>
              <a:rPr lang="en-US" dirty="0" err="1"/>
              <a:t>Pankreatoskopiya</a:t>
            </a:r>
            <a:endParaRPr lang="en-US" dirty="0"/>
          </a:p>
          <a:p>
            <a:r>
              <a:rPr lang="en-US" dirty="0" err="1"/>
              <a:t>Biopsiya</a:t>
            </a:r>
            <a:endParaRPr lang="en-US" dirty="0"/>
          </a:p>
          <a:p>
            <a:r>
              <a:rPr lang="en-US" dirty="0" err="1"/>
              <a:t>Laparoskopiya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636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MAV </a:t>
            </a:r>
            <a:r>
              <a:rPr lang="en-US" sz="2400" dirty="0" err="1"/>
              <a:t>xəstəliklərinə</a:t>
            </a:r>
            <a:r>
              <a:rPr lang="en-US" sz="2400" dirty="0"/>
              <a:t> </a:t>
            </a:r>
            <a:r>
              <a:rPr lang="en-US" sz="2400" dirty="0" err="1"/>
              <a:t>diaqnostik</a:t>
            </a:r>
            <a:r>
              <a:rPr lang="en-US" sz="2400" dirty="0"/>
              <a:t> </a:t>
            </a:r>
            <a:r>
              <a:rPr lang="en-US" sz="2400" dirty="0" err="1"/>
              <a:t>yanaşm</a:t>
            </a:r>
            <a:r>
              <a:rPr lang="az-Latn-AZ" sz="2400" dirty="0"/>
              <a:t>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7030A0"/>
                </a:solidFill>
              </a:rPr>
              <a:t>Prinsip</a:t>
            </a:r>
            <a:endParaRPr lang="en-US" b="1" dirty="0">
              <a:solidFill>
                <a:srgbClr val="7030A0"/>
              </a:solidFill>
            </a:endParaRPr>
          </a:p>
          <a:p>
            <a:r>
              <a:rPr lang="en-US" dirty="0"/>
              <a:t>MAV </a:t>
            </a:r>
            <a:r>
              <a:rPr lang="en-US" dirty="0" err="1"/>
              <a:t>xəstəliklərinin</a:t>
            </a:r>
            <a:r>
              <a:rPr lang="en-US" dirty="0"/>
              <a:t> </a:t>
            </a:r>
            <a:r>
              <a:rPr lang="en-US" dirty="0" err="1"/>
              <a:t>əksəriyyəti</a:t>
            </a:r>
            <a:r>
              <a:rPr lang="en-US" dirty="0"/>
              <a:t> </a:t>
            </a:r>
            <a:r>
              <a:rPr lang="en-US" dirty="0" err="1"/>
              <a:t>parenximada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axcaqda</a:t>
            </a:r>
            <a:r>
              <a:rPr lang="en-US" dirty="0"/>
              <a:t> </a:t>
            </a:r>
            <a:r>
              <a:rPr lang="en-US" dirty="0" err="1"/>
              <a:t>üzvi</a:t>
            </a:r>
            <a:r>
              <a:rPr lang="en-US" dirty="0"/>
              <a:t> </a:t>
            </a:r>
            <a:r>
              <a:rPr lang="en-US" dirty="0" err="1"/>
              <a:t>dəyişiklik</a:t>
            </a:r>
            <a:r>
              <a:rPr lang="en-US" dirty="0"/>
              <a:t> </a:t>
            </a:r>
            <a:r>
              <a:rPr lang="en-US" dirty="0" err="1"/>
              <a:t>törətdiyini</a:t>
            </a:r>
            <a:r>
              <a:rPr lang="en-US" dirty="0"/>
              <a:t> </a:t>
            </a:r>
            <a:r>
              <a:rPr lang="en-US" dirty="0" err="1"/>
              <a:t>nəzərə</a:t>
            </a:r>
            <a:r>
              <a:rPr lang="en-US" dirty="0"/>
              <a:t> </a:t>
            </a:r>
            <a:r>
              <a:rPr lang="en-US" dirty="0" err="1"/>
              <a:t>alaraq</a:t>
            </a:r>
            <a:r>
              <a:rPr lang="en-US" dirty="0"/>
              <a:t> </a:t>
            </a:r>
            <a:r>
              <a:rPr lang="en-US" b="1" dirty="0" err="1"/>
              <a:t>diqnostikada</a:t>
            </a:r>
            <a:r>
              <a:rPr lang="en-US" b="1" dirty="0"/>
              <a:t> </a:t>
            </a:r>
            <a:r>
              <a:rPr lang="en-US" b="1" dirty="0" err="1"/>
              <a:t>görüntüləmə</a:t>
            </a:r>
            <a:r>
              <a:rPr lang="en-US" b="1" dirty="0"/>
              <a:t> </a:t>
            </a:r>
            <a:r>
              <a:rPr lang="en-US" dirty="0" err="1"/>
              <a:t>müayinələri</a:t>
            </a:r>
            <a:r>
              <a:rPr lang="en-US" dirty="0"/>
              <a:t> </a:t>
            </a:r>
            <a:r>
              <a:rPr lang="en-US" dirty="0" err="1"/>
              <a:t>həlledici</a:t>
            </a:r>
            <a:r>
              <a:rPr lang="en-US" dirty="0"/>
              <a:t> </a:t>
            </a:r>
            <a:r>
              <a:rPr lang="en-US" dirty="0" err="1"/>
              <a:t>yer</a:t>
            </a:r>
            <a:r>
              <a:rPr lang="en-US" dirty="0"/>
              <a:t> </a:t>
            </a:r>
            <a:r>
              <a:rPr lang="en-US" dirty="0" err="1"/>
              <a:t>tutur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021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Box 43"/>
          <p:cNvSpPr txBox="1">
            <a:spLocks noChangeArrowheads="1"/>
          </p:cNvSpPr>
          <p:nvPr/>
        </p:nvSpPr>
        <p:spPr bwMode="auto">
          <a:xfrm>
            <a:off x="4105181" y="1048673"/>
            <a:ext cx="366395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solidFill>
                  <a:srgbClr val="FF0101"/>
                </a:solidFill>
              </a:rPr>
              <a:t>MAV XƏSTƏLİKLƏRİNƏ ŞÜBHƏ</a:t>
            </a:r>
            <a:endParaRPr lang="tr-TR" altLang="en-US" sz="1800" b="1" dirty="0">
              <a:solidFill>
                <a:srgbClr val="FF0101"/>
              </a:solidFill>
            </a:endParaRPr>
          </a:p>
        </p:txBody>
      </p:sp>
      <p:sp>
        <p:nvSpPr>
          <p:cNvPr id="42" name="Text Box 44">
            <a:extLst>
              <a:ext uri="{FF2B5EF4-FFF2-40B4-BE49-F238E27FC236}">
                <a16:creationId xmlns:a16="http://schemas.microsoft.com/office/drawing/2014/main" id="{EACE17D0-432C-4117-821E-71023AEAB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243" y="1723635"/>
            <a:ext cx="8203827" cy="1055608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az-Latn-AZ" alt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BİRİNCİ PİLLƏ MÜAYİNƏLƏRİ</a:t>
            </a:r>
          </a:p>
          <a:p>
            <a:pPr algn="ctr" eaLnBrk="1" hangingPunct="1">
              <a:defRPr/>
            </a:pPr>
            <a:r>
              <a:rPr lang="az-Latn-A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Geniş klinik müayinə, USM, amilaza və ya lipaza, qanda şəkər, nəcisdə yağ </a:t>
            </a:r>
            <a:endParaRPr lang="tr-TR" alt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 Box 45"/>
          <p:cNvSpPr txBox="1">
            <a:spLocks noChangeArrowheads="1"/>
          </p:cNvSpPr>
          <p:nvPr/>
        </p:nvSpPr>
        <p:spPr bwMode="auto">
          <a:xfrm>
            <a:off x="1322642" y="4363977"/>
            <a:ext cx="221138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dirty="0"/>
              <a:t>Diffuz dəyişiklik</a:t>
            </a:r>
            <a:endParaRPr lang="tr-TR" altLang="en-US" sz="1800" dirty="0"/>
          </a:p>
        </p:txBody>
      </p:sp>
      <p:sp>
        <p:nvSpPr>
          <p:cNvPr id="44" name="Text Box 46"/>
          <p:cNvSpPr txBox="1">
            <a:spLocks noChangeArrowheads="1"/>
          </p:cNvSpPr>
          <p:nvPr/>
        </p:nvSpPr>
        <p:spPr bwMode="auto">
          <a:xfrm>
            <a:off x="1410749" y="5433158"/>
            <a:ext cx="203517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1800" dirty="0"/>
              <a:t>Kəskin pankreatit</a:t>
            </a:r>
          </a:p>
          <a:p>
            <a:pPr eaLnBrk="1" hangingPunct="1"/>
            <a:r>
              <a:rPr lang="az-Latn-AZ" altLang="en-US" sz="1800" dirty="0"/>
              <a:t>Xroniki pankreatit</a:t>
            </a:r>
          </a:p>
          <a:p>
            <a:pPr eaLnBrk="1" hangingPunct="1"/>
            <a:r>
              <a:rPr lang="az-Latn-AZ" altLang="en-US" sz="1800" dirty="0"/>
              <a:t>Atrofiya</a:t>
            </a:r>
          </a:p>
          <a:p>
            <a:pPr eaLnBrk="1" hangingPunct="1"/>
            <a:r>
              <a:rPr lang="az-Latn-AZ" altLang="en-US" sz="1800" dirty="0"/>
              <a:t>Yağlı pankreas</a:t>
            </a:r>
          </a:p>
        </p:txBody>
      </p:sp>
      <p:sp>
        <p:nvSpPr>
          <p:cNvPr id="45" name="Text Box 47"/>
          <p:cNvSpPr txBox="1">
            <a:spLocks noChangeArrowheads="1"/>
          </p:cNvSpPr>
          <p:nvPr/>
        </p:nvSpPr>
        <p:spPr bwMode="auto">
          <a:xfrm>
            <a:off x="4497388" y="3481387"/>
            <a:ext cx="28448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/>
              <a:t>Lokal dəyişiklik</a:t>
            </a:r>
            <a:endParaRPr lang="tr-TR" altLang="en-US" sz="1800"/>
          </a:p>
        </p:txBody>
      </p:sp>
      <p:sp>
        <p:nvSpPr>
          <p:cNvPr id="46" name="Text Box 51"/>
          <p:cNvSpPr>
            <a:spLocks noChangeArrowheads="1"/>
          </p:cNvSpPr>
          <p:nvPr/>
        </p:nvSpPr>
        <p:spPr bwMode="auto">
          <a:xfrm>
            <a:off x="4356306" y="4471987"/>
            <a:ext cx="572675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az-Latn-AZ" altLang="en-US" b="1" dirty="0">
                <a:solidFill>
                  <a:srgbClr val="002060"/>
                </a:solidFill>
              </a:rPr>
              <a:t>Kist</a:t>
            </a:r>
            <a:endParaRPr lang="tr-TR" altLang="en-US" dirty="0">
              <a:solidFill>
                <a:srgbClr val="002060"/>
              </a:solidFill>
            </a:endParaRPr>
          </a:p>
        </p:txBody>
      </p:sp>
      <p:cxnSp>
        <p:nvCxnSpPr>
          <p:cNvPr id="47" name="AutoShape 64"/>
          <p:cNvCxnSpPr>
            <a:cxnSpLocks noChangeShapeType="1"/>
            <a:stCxn id="41" idx="2"/>
            <a:endCxn id="42" idx="0"/>
          </p:cNvCxnSpPr>
          <p:nvPr/>
        </p:nvCxnSpPr>
        <p:spPr bwMode="auto">
          <a:xfrm>
            <a:off x="5937156" y="1418560"/>
            <a:ext cx="1" cy="305075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8" name="AutoShape 69"/>
          <p:cNvCxnSpPr>
            <a:cxnSpLocks noChangeShapeType="1"/>
            <a:stCxn id="43" idx="2"/>
            <a:endCxn id="44" idx="0"/>
          </p:cNvCxnSpPr>
          <p:nvPr/>
        </p:nvCxnSpPr>
        <p:spPr bwMode="auto">
          <a:xfrm>
            <a:off x="2428336" y="4733865"/>
            <a:ext cx="1" cy="699293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TextBox 6"/>
          <p:cNvSpPr txBox="1">
            <a:spLocks noChangeArrowheads="1"/>
          </p:cNvSpPr>
          <p:nvPr/>
        </p:nvSpPr>
        <p:spPr bwMode="auto">
          <a:xfrm>
            <a:off x="1835242" y="116632"/>
            <a:ext cx="82038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lvl="1" algn="ctr" eaLnBrk="1" hangingPunct="1"/>
            <a:r>
              <a:rPr lang="az-Latn-AZ" altLang="en-US" sz="1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Daimi, güçlü, postbrandial ağrı, sarılıq, qusma, diarreya, arıqlama, </a:t>
            </a:r>
          </a:p>
          <a:p>
            <a:pPr marL="0" lvl="1" algn="ctr" eaLnBrk="1" hangingPunct="1"/>
            <a:r>
              <a:rPr lang="az-Latn-AZ" altLang="en-US" sz="1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hiper- və hipoqlikemiya, mədə və 12bb-da çoxsaylı xoralar, epiqastral kütlə</a:t>
            </a:r>
            <a:endParaRPr lang="en-US" altLang="en-US" sz="1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Straight Arrow Connector 3154">
            <a:extLst>
              <a:ext uri="{FF2B5EF4-FFF2-40B4-BE49-F238E27FC236}">
                <a16:creationId xmlns:a16="http://schemas.microsoft.com/office/drawing/2014/main" id="{40637520-3854-4433-8BE7-1EB24566C505}"/>
              </a:ext>
            </a:extLst>
          </p:cNvPr>
          <p:cNvCxnSpPr>
            <a:stCxn id="49" idx="2"/>
            <a:endCxn id="41" idx="0"/>
          </p:cNvCxnSpPr>
          <p:nvPr/>
        </p:nvCxnSpPr>
        <p:spPr>
          <a:xfrm>
            <a:off x="5937156" y="701407"/>
            <a:ext cx="0" cy="34726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Elbow Connector 3157">
            <a:extLst>
              <a:ext uri="{FF2B5EF4-FFF2-40B4-BE49-F238E27FC236}">
                <a16:creationId xmlns:a16="http://schemas.microsoft.com/office/drawing/2014/main" id="{CF660223-AD71-40DB-BB7A-0B1C37941375}"/>
              </a:ext>
            </a:extLst>
          </p:cNvPr>
          <p:cNvCxnSpPr>
            <a:cxnSpLocks/>
            <a:stCxn id="105" idx="2"/>
            <a:endCxn id="58" idx="3"/>
          </p:cNvCxnSpPr>
          <p:nvPr/>
        </p:nvCxnSpPr>
        <p:spPr>
          <a:xfrm rot="5400000">
            <a:off x="8482111" y="4694138"/>
            <a:ext cx="1037359" cy="1516980"/>
          </a:xfrm>
          <a:prstGeom prst="bentConnector2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3159">
            <a:extLst>
              <a:ext uri="{FF2B5EF4-FFF2-40B4-BE49-F238E27FC236}">
                <a16:creationId xmlns:a16="http://schemas.microsoft.com/office/drawing/2014/main" id="{B338766E-9976-434E-88BB-661E8DDBE8C9}"/>
              </a:ext>
            </a:extLst>
          </p:cNvPr>
          <p:cNvCxnSpPr>
            <a:stCxn id="42" idx="2"/>
            <a:endCxn id="43" idx="0"/>
          </p:cNvCxnSpPr>
          <p:nvPr/>
        </p:nvCxnSpPr>
        <p:spPr>
          <a:xfrm flipH="1">
            <a:off x="2428336" y="2779243"/>
            <a:ext cx="3508821" cy="15847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3162">
            <a:extLst>
              <a:ext uri="{FF2B5EF4-FFF2-40B4-BE49-F238E27FC236}">
                <a16:creationId xmlns:a16="http://schemas.microsoft.com/office/drawing/2014/main" id="{18CDF477-7A27-4C84-B149-467434BF7CC7}"/>
              </a:ext>
            </a:extLst>
          </p:cNvPr>
          <p:cNvCxnSpPr>
            <a:stCxn id="42" idx="2"/>
          </p:cNvCxnSpPr>
          <p:nvPr/>
        </p:nvCxnSpPr>
        <p:spPr>
          <a:xfrm>
            <a:off x="5937157" y="2779243"/>
            <a:ext cx="3354573" cy="123078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3164">
            <a:extLst>
              <a:ext uri="{FF2B5EF4-FFF2-40B4-BE49-F238E27FC236}">
                <a16:creationId xmlns:a16="http://schemas.microsoft.com/office/drawing/2014/main" id="{1B4AE81B-3154-4E67-9F9E-18D8346DABDC}"/>
              </a:ext>
            </a:extLst>
          </p:cNvPr>
          <p:cNvCxnSpPr>
            <a:stCxn id="42" idx="2"/>
            <a:endCxn id="45" idx="0"/>
          </p:cNvCxnSpPr>
          <p:nvPr/>
        </p:nvCxnSpPr>
        <p:spPr>
          <a:xfrm flipH="1">
            <a:off x="5919788" y="2779243"/>
            <a:ext cx="17369" cy="7021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 Box 51"/>
          <p:cNvSpPr>
            <a:spLocks noChangeArrowheads="1"/>
          </p:cNvSpPr>
          <p:nvPr/>
        </p:nvSpPr>
        <p:spPr bwMode="auto">
          <a:xfrm>
            <a:off x="6207813" y="4411437"/>
            <a:ext cx="1703843" cy="715089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az-Latn-AZ" altLang="en-US" b="1" dirty="0">
                <a:solidFill>
                  <a:srgbClr val="002060"/>
                </a:solidFill>
              </a:rPr>
              <a:t>Toxumalı və ya </a:t>
            </a:r>
          </a:p>
          <a:p>
            <a:pPr algn="ctr" eaLnBrk="1" hangingPunct="1"/>
            <a:r>
              <a:rPr lang="az-Latn-AZ" altLang="en-US" b="1" dirty="0">
                <a:solidFill>
                  <a:srgbClr val="002060"/>
                </a:solidFill>
              </a:rPr>
              <a:t>qarışıq</a:t>
            </a:r>
            <a:endParaRPr lang="tr-TR" altLang="en-US" dirty="0">
              <a:solidFill>
                <a:srgbClr val="002060"/>
              </a:solidFill>
            </a:endParaRPr>
          </a:p>
        </p:txBody>
      </p:sp>
      <p:cxnSp>
        <p:nvCxnSpPr>
          <p:cNvPr id="56" name="Straight Arrow Connector 13">
            <a:extLst>
              <a:ext uri="{FF2B5EF4-FFF2-40B4-BE49-F238E27FC236}">
                <a16:creationId xmlns:a16="http://schemas.microsoft.com/office/drawing/2014/main" id="{ABCAEC5D-0AFB-4E08-A2D1-B549A171DE46}"/>
              </a:ext>
            </a:extLst>
          </p:cNvPr>
          <p:cNvCxnSpPr>
            <a:stCxn id="45" idx="2"/>
            <a:endCxn id="46" idx="0"/>
          </p:cNvCxnSpPr>
          <p:nvPr/>
        </p:nvCxnSpPr>
        <p:spPr>
          <a:xfrm flipH="1">
            <a:off x="4642644" y="3851275"/>
            <a:ext cx="1277144" cy="62071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15">
            <a:extLst>
              <a:ext uri="{FF2B5EF4-FFF2-40B4-BE49-F238E27FC236}">
                <a16:creationId xmlns:a16="http://schemas.microsoft.com/office/drawing/2014/main" id="{0C0621F3-4884-4748-B7D3-CD24D51F2A74}"/>
              </a:ext>
            </a:extLst>
          </p:cNvPr>
          <p:cNvCxnSpPr>
            <a:stCxn id="45" idx="2"/>
            <a:endCxn id="55" idx="0"/>
          </p:cNvCxnSpPr>
          <p:nvPr/>
        </p:nvCxnSpPr>
        <p:spPr>
          <a:xfrm>
            <a:off x="5919788" y="3851275"/>
            <a:ext cx="1139947" cy="56016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50FBC6B-A195-4B7D-B45B-50BF89247C6E}"/>
              </a:ext>
            </a:extLst>
          </p:cNvPr>
          <p:cNvSpPr txBox="1"/>
          <p:nvPr/>
        </p:nvSpPr>
        <p:spPr>
          <a:xfrm>
            <a:off x="3949700" y="5579711"/>
            <a:ext cx="4292600" cy="78319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az-Latn-AZ" sz="2000" b="1" dirty="0">
                <a:solidFill>
                  <a:srgbClr val="CC0066"/>
                </a:solidFill>
              </a:rPr>
              <a:t>İKİNCİ PİLLƏ MÜAYİNƏ</a:t>
            </a:r>
          </a:p>
          <a:p>
            <a:pPr algn="ctr" eaLnBrk="1" hangingPunct="1">
              <a:defRPr/>
            </a:pPr>
            <a:r>
              <a:rPr lang="az-Latn-AZ" sz="2000" b="1" dirty="0">
                <a:solidFill>
                  <a:srgbClr val="CC0066"/>
                </a:solidFill>
              </a:rPr>
              <a:t>Kontrastlı KT</a:t>
            </a:r>
            <a:endParaRPr lang="en-US" sz="2000" b="1" dirty="0">
              <a:solidFill>
                <a:srgbClr val="CC0066"/>
              </a:solidFill>
            </a:endParaRPr>
          </a:p>
        </p:txBody>
      </p:sp>
      <p:cxnSp>
        <p:nvCxnSpPr>
          <p:cNvPr id="59" name="Straight Arrow Connector 21">
            <a:extLst>
              <a:ext uri="{FF2B5EF4-FFF2-40B4-BE49-F238E27FC236}">
                <a16:creationId xmlns:a16="http://schemas.microsoft.com/office/drawing/2014/main" id="{D8C206F7-67E2-4BB5-BEAC-8D29C4E27915}"/>
              </a:ext>
            </a:extLst>
          </p:cNvPr>
          <p:cNvCxnSpPr>
            <a:stCxn id="55" idx="2"/>
          </p:cNvCxnSpPr>
          <p:nvPr/>
        </p:nvCxnSpPr>
        <p:spPr>
          <a:xfrm>
            <a:off x="7059735" y="5126526"/>
            <a:ext cx="793" cy="24756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Arrow Connector 23">
            <a:extLst>
              <a:ext uri="{FF2B5EF4-FFF2-40B4-BE49-F238E27FC236}">
                <a16:creationId xmlns:a16="http://schemas.microsoft.com/office/drawing/2014/main" id="{877FE5DE-A145-4D16-8B99-D6DD8DE68CE5}"/>
              </a:ext>
            </a:extLst>
          </p:cNvPr>
          <p:cNvCxnSpPr/>
          <p:nvPr/>
        </p:nvCxnSpPr>
        <p:spPr>
          <a:xfrm flipH="1">
            <a:off x="4642644" y="4928169"/>
            <a:ext cx="3221" cy="39846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25">
            <a:extLst>
              <a:ext uri="{FF2B5EF4-FFF2-40B4-BE49-F238E27FC236}">
                <a16:creationId xmlns:a16="http://schemas.microsoft.com/office/drawing/2014/main" id="{6866704E-0094-4A82-B9CE-B8C586DCF194}"/>
              </a:ext>
            </a:extLst>
          </p:cNvPr>
          <p:cNvCxnSpPr/>
          <p:nvPr/>
        </p:nvCxnSpPr>
        <p:spPr>
          <a:xfrm flipV="1">
            <a:off x="3445923" y="6033233"/>
            <a:ext cx="489549" cy="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528D2AA8-BB27-4697-87CC-0A6BC5D7219B}"/>
              </a:ext>
            </a:extLst>
          </p:cNvPr>
          <p:cNvSpPr txBox="1"/>
          <p:nvPr/>
        </p:nvSpPr>
        <p:spPr>
          <a:xfrm>
            <a:off x="283977" y="3394694"/>
            <a:ext cx="1717675" cy="407988"/>
          </a:xfrm>
          <a:prstGeom prst="roundRect">
            <a:avLst/>
          </a:prstGeom>
          <a:solidFill>
            <a:srgbClr val="CC0066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az-Latn-AZ" b="1" dirty="0"/>
              <a:t>Təcili xəstəlik</a:t>
            </a:r>
            <a:endParaRPr lang="en-US" b="1" dirty="0"/>
          </a:p>
        </p:txBody>
      </p:sp>
      <p:cxnSp>
        <p:nvCxnSpPr>
          <p:cNvPr id="63" name="Straight Arrow Connector 14">
            <a:extLst>
              <a:ext uri="{FF2B5EF4-FFF2-40B4-BE49-F238E27FC236}">
                <a16:creationId xmlns:a16="http://schemas.microsoft.com/office/drawing/2014/main" id="{BE4457C4-0DEB-4EE0-B791-A2E982E48F19}"/>
              </a:ext>
            </a:extLst>
          </p:cNvPr>
          <p:cNvCxnSpPr>
            <a:stCxn id="42" idx="2"/>
            <a:endCxn id="62" idx="3"/>
          </p:cNvCxnSpPr>
          <p:nvPr/>
        </p:nvCxnSpPr>
        <p:spPr>
          <a:xfrm flipH="1">
            <a:off x="2001652" y="2779243"/>
            <a:ext cx="3935505" cy="819445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5" name="Text Box 48"/>
          <p:cNvSpPr txBox="1">
            <a:spLocks noChangeArrowheads="1"/>
          </p:cNvSpPr>
          <p:nvPr/>
        </p:nvSpPr>
        <p:spPr bwMode="auto">
          <a:xfrm>
            <a:off x="8616280" y="4010024"/>
            <a:ext cx="22860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1800" dirty="0"/>
              <a:t>USM və laborator normal, lakin klinik  şübhə var</a:t>
            </a:r>
            <a:endParaRPr lang="tr-TR" altLang="en-US" sz="1800" dirty="0"/>
          </a:p>
        </p:txBody>
      </p:sp>
      <p:sp>
        <p:nvSpPr>
          <p:cNvPr id="110" name="Footer Placeholder 1"/>
          <p:cNvSpPr txBox="1">
            <a:spLocks/>
          </p:cNvSpPr>
          <p:nvPr/>
        </p:nvSpPr>
        <p:spPr>
          <a:xfrm>
            <a:off x="9884692" y="5840412"/>
            <a:ext cx="2035175" cy="53657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</a:rPr>
              <a:t>Prof.Dr. NYBay</a:t>
            </a:r>
            <a:endParaRPr lang="az-Latn-AZ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77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47"/>
          <p:cNvSpPr txBox="1">
            <a:spLocks noChangeArrowheads="1"/>
          </p:cNvSpPr>
          <p:nvPr/>
        </p:nvSpPr>
        <p:spPr bwMode="auto">
          <a:xfrm>
            <a:off x="4010381" y="1037955"/>
            <a:ext cx="416949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2000" b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LOKAL DƏYİŞİKLİK (TÖRƏMƏ)</a:t>
            </a:r>
            <a:endParaRPr lang="tr-TR" altLang="en-US" sz="2000" b="1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2" name="Text Box 51"/>
          <p:cNvSpPr>
            <a:spLocks noChangeArrowheads="1"/>
          </p:cNvSpPr>
          <p:nvPr/>
        </p:nvSpPr>
        <p:spPr bwMode="auto">
          <a:xfrm>
            <a:off x="4322140" y="1784080"/>
            <a:ext cx="693740" cy="497384"/>
          </a:xfrm>
          <a:prstGeom prst="roundRect">
            <a:avLst>
              <a:gd name="adj" fmla="val 1328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az-Latn-AZ" altLang="en-US" sz="2400" b="1" dirty="0">
                <a:cs typeface="Arial" panose="020B0604020202020204" pitchFamily="34" charset="0"/>
              </a:rPr>
              <a:t>Kist</a:t>
            </a:r>
            <a:endParaRPr lang="tr-TR" altLang="en-US" sz="2400" dirty="0">
              <a:cs typeface="Arial" panose="020B0604020202020204" pitchFamily="34" charset="0"/>
            </a:endParaRPr>
          </a:p>
        </p:txBody>
      </p:sp>
      <p:sp>
        <p:nvSpPr>
          <p:cNvPr id="13" name="Text Box 51"/>
          <p:cNvSpPr>
            <a:spLocks noChangeArrowheads="1"/>
          </p:cNvSpPr>
          <p:nvPr/>
        </p:nvSpPr>
        <p:spPr bwMode="auto">
          <a:xfrm>
            <a:off x="5328792" y="1784080"/>
            <a:ext cx="3816422" cy="51077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az-Latn-AZ" altLang="en-US" sz="2400" b="1" dirty="0">
                <a:cs typeface="Arial" panose="020B0604020202020204" pitchFamily="34" charset="0"/>
              </a:rPr>
              <a:t>Toxumal və ya qarışıq</a:t>
            </a:r>
            <a:endParaRPr lang="tr-TR" altLang="en-US" sz="2400" dirty="0">
              <a:cs typeface="Arial" panose="020B0604020202020204" pitchFamily="34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2DAA98A-5E49-4DB9-B885-13269289FF2B}"/>
              </a:ext>
            </a:extLst>
          </p:cNvPr>
          <p:cNvCxnSpPr>
            <a:stCxn id="11" idx="2"/>
            <a:endCxn id="12" idx="0"/>
          </p:cNvCxnSpPr>
          <p:nvPr/>
        </p:nvCxnSpPr>
        <p:spPr>
          <a:xfrm flipH="1">
            <a:off x="4669010" y="1438065"/>
            <a:ext cx="1426119" cy="34601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5">
            <a:extLst>
              <a:ext uri="{FF2B5EF4-FFF2-40B4-BE49-F238E27FC236}">
                <a16:creationId xmlns:a16="http://schemas.microsoft.com/office/drawing/2014/main" id="{AA89BCC7-0943-4A10-9B08-A25CB5AE1492}"/>
              </a:ext>
            </a:extLst>
          </p:cNvPr>
          <p:cNvCxnSpPr>
            <a:cxnSpLocks/>
            <a:stCxn id="11" idx="2"/>
            <a:endCxn id="13" idx="0"/>
          </p:cNvCxnSpPr>
          <p:nvPr/>
        </p:nvCxnSpPr>
        <p:spPr>
          <a:xfrm>
            <a:off x="6095129" y="1438065"/>
            <a:ext cx="1141874" cy="34601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1E1D16A-0BC3-4B86-B5A0-F13918161522}"/>
              </a:ext>
            </a:extLst>
          </p:cNvPr>
          <p:cNvSpPr txBox="1"/>
          <p:nvPr/>
        </p:nvSpPr>
        <p:spPr>
          <a:xfrm>
            <a:off x="3725785" y="2695068"/>
            <a:ext cx="4738687" cy="817424"/>
          </a:xfrm>
          <a:prstGeom prst="roundRect">
            <a:avLst>
              <a:gd name="adj" fmla="val 24126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az-Latn-AZ" sz="2000" b="1" dirty="0">
                <a:solidFill>
                  <a:schemeClr val="bg1"/>
                </a:solidFill>
                <a:cs typeface="Arial" panose="020B0604020202020204" pitchFamily="34" charset="0"/>
              </a:rPr>
              <a:t>İKİNCİ PİLLƏ MÜAYİNƏ</a:t>
            </a:r>
          </a:p>
          <a:p>
            <a:pPr algn="ctr" eaLnBrk="1" hangingPunct="1">
              <a:defRPr/>
            </a:pPr>
            <a:r>
              <a:rPr lang="az-Latn-AZ" sz="2000" b="1" dirty="0">
                <a:solidFill>
                  <a:schemeClr val="bg1"/>
                </a:solidFill>
                <a:cs typeface="Arial" panose="020B0604020202020204" pitchFamily="34" charset="0"/>
              </a:rPr>
              <a:t>Kontrastlı KT</a:t>
            </a:r>
            <a:endParaRPr lang="en-US" sz="2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cxnSp>
        <p:nvCxnSpPr>
          <p:cNvPr id="19" name="Straight Arrow Connector 21">
            <a:extLst>
              <a:ext uri="{FF2B5EF4-FFF2-40B4-BE49-F238E27FC236}">
                <a16:creationId xmlns:a16="http://schemas.microsoft.com/office/drawing/2014/main" id="{28C57C3D-E338-4510-A00B-8614FA4EE6B1}"/>
              </a:ext>
            </a:extLst>
          </p:cNvPr>
          <p:cNvCxnSpPr>
            <a:cxnSpLocks/>
            <a:stCxn id="13" idx="2"/>
          </p:cNvCxnSpPr>
          <p:nvPr/>
        </p:nvCxnSpPr>
        <p:spPr>
          <a:xfrm>
            <a:off x="7237003" y="2294858"/>
            <a:ext cx="0" cy="38291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23">
            <a:extLst>
              <a:ext uri="{FF2B5EF4-FFF2-40B4-BE49-F238E27FC236}">
                <a16:creationId xmlns:a16="http://schemas.microsoft.com/office/drawing/2014/main" id="{ACDB9B3D-C904-4FCA-AB55-6DEFFCA49FF4}"/>
              </a:ext>
            </a:extLst>
          </p:cNvPr>
          <p:cNvCxnSpPr>
            <a:stCxn id="12" idx="2"/>
          </p:cNvCxnSpPr>
          <p:nvPr/>
        </p:nvCxnSpPr>
        <p:spPr>
          <a:xfrm>
            <a:off x="4669010" y="2281464"/>
            <a:ext cx="0" cy="41350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7"/>
          <p:cNvSpPr txBox="1">
            <a:spLocks noChangeArrowheads="1"/>
          </p:cNvSpPr>
          <p:nvPr/>
        </p:nvSpPr>
        <p:spPr bwMode="auto">
          <a:xfrm>
            <a:off x="1498308" y="3986599"/>
            <a:ext cx="193059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Parazitar kist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Həqiqi kist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Psevdokist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Neoplastik kist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Pankreatik abses</a:t>
            </a:r>
            <a:endParaRPr lang="en-US" altLang="en-US" sz="20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22" name="TextBox 8"/>
          <p:cNvSpPr txBox="1">
            <a:spLocks noChangeArrowheads="1"/>
          </p:cNvSpPr>
          <p:nvPr/>
        </p:nvSpPr>
        <p:spPr bwMode="auto">
          <a:xfrm>
            <a:off x="8895347" y="3986599"/>
            <a:ext cx="2363147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Pankreatik nekroz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Adenokarsinoma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Adacıq şişi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İndurativ pankreatit</a:t>
            </a:r>
          </a:p>
          <a:p>
            <a:pPr eaLnBrk="1" hangingPunct="1"/>
            <a:r>
              <a:rPr lang="az-Latn-AZ" altLang="en-US" sz="2000" dirty="0">
                <a:latin typeface="+mn-lt"/>
                <a:cs typeface="Arial" panose="020B0604020202020204" pitchFamily="34" charset="0"/>
              </a:rPr>
              <a:t>Metastaz</a:t>
            </a:r>
          </a:p>
        </p:txBody>
      </p:sp>
      <p:sp>
        <p:nvSpPr>
          <p:cNvPr id="24" name="Bent Arrow 48">
            <a:extLst>
              <a:ext uri="{FF2B5EF4-FFF2-40B4-BE49-F238E27FC236}">
                <a16:creationId xmlns:a16="http://schemas.microsoft.com/office/drawing/2014/main" id="{36BD8D33-6696-447C-828F-4FB3CA7770DF}"/>
              </a:ext>
            </a:extLst>
          </p:cNvPr>
          <p:cNvSpPr/>
          <p:nvPr/>
        </p:nvSpPr>
        <p:spPr>
          <a:xfrm rot="16200000" flipH="1">
            <a:off x="2565857" y="3077499"/>
            <a:ext cx="845630" cy="972569"/>
          </a:xfrm>
          <a:prstGeom prst="ben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000">
              <a:solidFill>
                <a:schemeClr val="tx1"/>
              </a:solidFill>
            </a:endParaRPr>
          </a:p>
        </p:txBody>
      </p:sp>
      <p:sp>
        <p:nvSpPr>
          <p:cNvPr id="25" name="TextBox 49"/>
          <p:cNvSpPr txBox="1">
            <a:spLocks noChangeArrowheads="1"/>
          </p:cNvSpPr>
          <p:nvPr/>
        </p:nvSpPr>
        <p:spPr bwMode="auto">
          <a:xfrm>
            <a:off x="4456440" y="4575416"/>
            <a:ext cx="32773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Xəstəlik və ya ağırlıq dərəcəsi dəqiqləşmirsə</a:t>
            </a:r>
            <a:endParaRPr lang="en-US" altLang="en-US" sz="1800" b="1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6" name="TextBox 50"/>
          <p:cNvSpPr>
            <a:spLocks noChangeArrowheads="1"/>
          </p:cNvSpPr>
          <p:nvPr/>
        </p:nvSpPr>
        <p:spPr bwMode="auto">
          <a:xfrm>
            <a:off x="3788822" y="5832319"/>
            <a:ext cx="4612612" cy="57888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az-Latn-AZ" altLang="en-US" sz="2800" b="1" dirty="0">
                <a:solidFill>
                  <a:srgbClr val="EC33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ÜÇÜNCÜ PİLLƏ MÜAYİNƏLƏR</a:t>
            </a:r>
            <a:endParaRPr lang="en-US" altLang="en-US" sz="2800" b="1" dirty="0">
              <a:solidFill>
                <a:srgbClr val="EC33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7" name="Straight Arrow Connector 51">
            <a:extLst>
              <a:ext uri="{FF2B5EF4-FFF2-40B4-BE49-F238E27FC236}">
                <a16:creationId xmlns:a16="http://schemas.microsoft.com/office/drawing/2014/main" id="{02405D74-9E0F-4107-9115-BF63CCCD9C0B}"/>
              </a:ext>
            </a:extLst>
          </p:cNvPr>
          <p:cNvCxnSpPr>
            <a:stCxn id="25" idx="2"/>
            <a:endCxn id="26" idx="0"/>
          </p:cNvCxnSpPr>
          <p:nvPr/>
        </p:nvCxnSpPr>
        <p:spPr>
          <a:xfrm flipH="1">
            <a:off x="6095128" y="5221747"/>
            <a:ext cx="1" cy="61057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59"/>
          <p:cNvSpPr>
            <a:spLocks noChangeArrowheads="1"/>
          </p:cNvSpPr>
          <p:nvPr/>
        </p:nvSpPr>
        <p:spPr bwMode="auto">
          <a:xfrm>
            <a:off x="4197106" y="169684"/>
            <a:ext cx="3796044" cy="51077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az-Latn-AZ" altLang="en-US" sz="2400" b="1" dirty="0">
                <a:cs typeface="Arial" panose="020B0604020202020204" pitchFamily="34" charset="0"/>
              </a:rPr>
              <a:t>BİRİNCİ PİLLƏ MÜAYİNƏLƏR</a:t>
            </a:r>
            <a:endParaRPr lang="en-US" altLang="en-US" sz="2400" b="1" dirty="0">
              <a:cs typeface="Arial" panose="020B0604020202020204" pitchFamily="34" charset="0"/>
            </a:endParaRPr>
          </a:p>
        </p:txBody>
      </p:sp>
      <p:cxnSp>
        <p:nvCxnSpPr>
          <p:cNvPr id="31" name="Straight Arrow Connector 41">
            <a:extLst>
              <a:ext uri="{FF2B5EF4-FFF2-40B4-BE49-F238E27FC236}">
                <a16:creationId xmlns:a16="http://schemas.microsoft.com/office/drawing/2014/main" id="{892861BE-7361-43E2-8FE4-EDDDF169D5ED}"/>
              </a:ext>
            </a:extLst>
          </p:cNvPr>
          <p:cNvCxnSpPr>
            <a:stCxn id="30" idx="2"/>
            <a:endCxn id="11" idx="0"/>
          </p:cNvCxnSpPr>
          <p:nvPr/>
        </p:nvCxnSpPr>
        <p:spPr>
          <a:xfrm>
            <a:off x="6095128" y="680462"/>
            <a:ext cx="1" cy="357493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3" name="Footer Placeholder 1"/>
          <p:cNvSpPr txBox="1">
            <a:spLocks/>
          </p:cNvSpPr>
          <p:nvPr/>
        </p:nvSpPr>
        <p:spPr>
          <a:xfrm>
            <a:off x="9145214" y="5897563"/>
            <a:ext cx="2074863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i="1">
                <a:solidFill>
                  <a:schemeClr val="bg1">
                    <a:lumMod val="50000"/>
                  </a:schemeClr>
                </a:solidFill>
                <a:latin typeface="+mn-lt"/>
              </a:rPr>
              <a:t>Prof.Dr. NYBay</a:t>
            </a:r>
            <a:endParaRPr lang="az-Latn-AZ" altLang="en-US" sz="1200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8" name="Bent Arrow 48">
            <a:extLst>
              <a:ext uri="{FF2B5EF4-FFF2-40B4-BE49-F238E27FC236}">
                <a16:creationId xmlns:a16="http://schemas.microsoft.com/office/drawing/2014/main" id="{0332D6D7-AF73-44F4-A8FF-EBB8B52DE0FE}"/>
              </a:ext>
            </a:extLst>
          </p:cNvPr>
          <p:cNvSpPr/>
          <p:nvPr/>
        </p:nvSpPr>
        <p:spPr>
          <a:xfrm rot="5400000">
            <a:off x="8751758" y="3077499"/>
            <a:ext cx="845630" cy="972569"/>
          </a:xfrm>
          <a:prstGeom prst="ben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000">
              <a:solidFill>
                <a:schemeClr val="tx1"/>
              </a:solidFill>
            </a:endParaRPr>
          </a:p>
        </p:txBody>
      </p:sp>
      <p:cxnSp>
        <p:nvCxnSpPr>
          <p:cNvPr id="52" name="Straight Arrow Connector 41">
            <a:extLst>
              <a:ext uri="{FF2B5EF4-FFF2-40B4-BE49-F238E27FC236}">
                <a16:creationId xmlns:a16="http://schemas.microsoft.com/office/drawing/2014/main" id="{14CB6980-7025-4024-B236-BA921790E9BF}"/>
              </a:ext>
            </a:extLst>
          </p:cNvPr>
          <p:cNvCxnSpPr>
            <a:cxnSpLocks/>
            <a:stCxn id="16" idx="2"/>
            <a:endCxn id="25" idx="0"/>
          </p:cNvCxnSpPr>
          <p:nvPr/>
        </p:nvCxnSpPr>
        <p:spPr>
          <a:xfrm>
            <a:off x="6095129" y="3512492"/>
            <a:ext cx="0" cy="106292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753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341273" y="908720"/>
            <a:ext cx="4737829" cy="746343"/>
          </a:xfrm>
          <a:prstGeom prst="roundRect">
            <a:avLst>
              <a:gd name="adj" fmla="val 2412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</a:rPr>
              <a:t>İKİNCİ PİLLƏ MÜAYİNƏ</a:t>
            </a:r>
          </a:p>
          <a:p>
            <a:pPr algn="ctr"/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</a:rPr>
              <a:t>Kontrastlı KT/MRT</a:t>
            </a:r>
            <a:endParaRPr lang="en-US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33569" y="2132856"/>
            <a:ext cx="45532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Xəstəlik və ağırlıq dərəcəsi dəqiqləşmirsə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28988" y="2873151"/>
            <a:ext cx="3962399" cy="442674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numCol="1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solidFill>
                  <a:schemeClr val="bg1"/>
                </a:solidFill>
                <a:latin typeface="Calibri" panose="020F0502020204030204" pitchFamily="34" charset="0"/>
              </a:rPr>
              <a:t>ÜÇÜNCÜ PİLLƏ MÜAYİNƏLƏR</a:t>
            </a:r>
            <a:endParaRPr lang="az-Latn-AZ" b="1" dirty="0">
              <a:ln w="3175">
                <a:noFill/>
              </a:ln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26" name="Straight Arrow Connector 51"/>
          <p:cNvCxnSpPr>
            <a:stCxn id="24" idx="2"/>
            <a:endCxn id="25" idx="0"/>
          </p:cNvCxnSpPr>
          <p:nvPr/>
        </p:nvCxnSpPr>
        <p:spPr>
          <a:xfrm>
            <a:off x="5710186" y="2532966"/>
            <a:ext cx="2" cy="34018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60362" y="152400"/>
            <a:ext cx="2899651" cy="40862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az-Latn-AZ" b="1" dirty="0">
                <a:ln w="3175">
                  <a:noFill/>
                </a:ln>
                <a:solidFill>
                  <a:srgbClr val="0070C0"/>
                </a:solidFill>
                <a:latin typeface="Calibri" panose="020F0502020204030204" pitchFamily="34" charset="0"/>
              </a:rPr>
              <a:t>BİRİNCİ PİLLƏ MÜAYİNƏLƏR</a:t>
            </a:r>
            <a:endParaRPr lang="en-US" b="1" dirty="0">
              <a:ln w="3175">
                <a:noFill/>
              </a:ln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cxnSp>
        <p:nvCxnSpPr>
          <p:cNvPr id="28" name="Straight Arrow Connector 41"/>
          <p:cNvCxnSpPr>
            <a:cxnSpLocks/>
            <a:stCxn id="27" idx="2"/>
            <a:endCxn id="21" idx="0"/>
          </p:cNvCxnSpPr>
          <p:nvPr/>
        </p:nvCxnSpPr>
        <p:spPr>
          <a:xfrm>
            <a:off x="5710188" y="561023"/>
            <a:ext cx="0" cy="34769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3"/>
          <p:cNvCxnSpPr>
            <a:stCxn id="21" idx="2"/>
            <a:endCxn id="24" idx="0"/>
          </p:cNvCxnSpPr>
          <p:nvPr/>
        </p:nvCxnSpPr>
        <p:spPr>
          <a:xfrm flipH="1">
            <a:off x="5710186" y="1655063"/>
            <a:ext cx="2" cy="477793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9696400" y="3315825"/>
            <a:ext cx="2131505" cy="2442329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Metastaz 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Karsinoma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Adacıq şişləri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Duktal palilloma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Kistlər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İPMN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Digər</a:t>
            </a:r>
            <a:endParaRPr lang="en-US" b="1" dirty="0">
              <a:ln w="3175">
                <a:noFill/>
              </a:ln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107437" y="3429000"/>
            <a:ext cx="5205497" cy="2042755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numCol="2" rtlCol="0">
            <a:spAutoFit/>
          </a:bodyPr>
          <a:lstStyle/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Biopsiya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CA-19-9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PET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EndoUSM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Sintoqrafiya</a:t>
            </a:r>
          </a:p>
          <a:p>
            <a:endParaRPr lang="az-Latn-AZ" b="1" dirty="0">
              <a:ln w="3175">
                <a:noFill/>
              </a:ln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Duksoskopiya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ERXPQ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Laparoskopiya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Laparotomiya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Digər</a:t>
            </a:r>
          </a:p>
        </p:txBody>
      </p:sp>
      <p:sp>
        <p:nvSpPr>
          <p:cNvPr id="32" name="Footer Placeholder 1"/>
          <p:cNvSpPr txBox="1">
            <a:spLocks/>
          </p:cNvSpPr>
          <p:nvPr/>
        </p:nvSpPr>
        <p:spPr>
          <a:xfrm>
            <a:off x="9145214" y="5897563"/>
            <a:ext cx="2074863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i="1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E4B81BFE-0F72-45CE-A7C1-CA65811A2B26}"/>
              </a:ext>
            </a:extLst>
          </p:cNvPr>
          <p:cNvSpPr/>
          <p:nvPr/>
        </p:nvSpPr>
        <p:spPr>
          <a:xfrm>
            <a:off x="8312934" y="3933056"/>
            <a:ext cx="1095434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713463"/>
      </p:ext>
    </p:extLst>
  </p:cSld>
  <p:clrMapOvr>
    <a:masterClrMapping/>
  </p:clrMapOvr>
  <p:transition spd="slow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/>
              <a:t>MAV xəstəliklərində əməliyyatlar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Perkutan</a:t>
            </a:r>
            <a:r>
              <a:rPr lang="en-US" dirty="0"/>
              <a:t> </a:t>
            </a:r>
            <a:r>
              <a:rPr lang="en-US" dirty="0" err="1"/>
              <a:t>drenaj</a:t>
            </a:r>
            <a:endParaRPr lang="az-Latn-AZ" dirty="0"/>
          </a:p>
          <a:p>
            <a:r>
              <a:rPr lang="en-US" dirty="0" err="1"/>
              <a:t>Laparoskopik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açıq</a:t>
            </a:r>
            <a:r>
              <a:rPr lang="en-US" dirty="0"/>
              <a:t> </a:t>
            </a:r>
            <a:r>
              <a:rPr lang="en-US" dirty="0" err="1"/>
              <a:t>drenajlar</a:t>
            </a:r>
            <a:endParaRPr lang="az-Latn-AZ" dirty="0"/>
          </a:p>
          <a:p>
            <a:r>
              <a:rPr lang="en-US" dirty="0" err="1"/>
              <a:t>Pankreato-digestiv</a:t>
            </a:r>
            <a:r>
              <a:rPr lang="en-US" dirty="0"/>
              <a:t> </a:t>
            </a:r>
            <a:r>
              <a:rPr lang="en-US" dirty="0" err="1"/>
              <a:t>anastomozlar</a:t>
            </a:r>
            <a:endParaRPr lang="az-Latn-AZ" dirty="0"/>
          </a:p>
          <a:p>
            <a:r>
              <a:rPr lang="en-US" dirty="0" err="1"/>
              <a:t>Pankreato</a:t>
            </a:r>
            <a:r>
              <a:rPr lang="en-US" dirty="0"/>
              <a:t>-duodenal </a:t>
            </a:r>
            <a:r>
              <a:rPr lang="en-US" dirty="0" err="1"/>
              <a:t>rezeksiyalar</a:t>
            </a:r>
            <a:endParaRPr lang="az-Latn-AZ" dirty="0"/>
          </a:p>
          <a:p>
            <a:r>
              <a:rPr lang="en-US" dirty="0"/>
              <a:t>Distal </a:t>
            </a:r>
            <a:r>
              <a:rPr lang="en-US" dirty="0" err="1"/>
              <a:t>pankreas</a:t>
            </a:r>
            <a:r>
              <a:rPr lang="en-US" dirty="0"/>
              <a:t> </a:t>
            </a:r>
            <a:r>
              <a:rPr lang="en-US" dirty="0" err="1"/>
              <a:t>rezeksiyası</a:t>
            </a:r>
            <a:endParaRPr lang="az-Latn-AZ" dirty="0"/>
          </a:p>
          <a:p>
            <a:r>
              <a:rPr lang="en-US" dirty="0" err="1"/>
              <a:t>Adacıq</a:t>
            </a:r>
            <a:r>
              <a:rPr lang="en-US" dirty="0"/>
              <a:t> </a:t>
            </a:r>
            <a:r>
              <a:rPr lang="en-US" dirty="0" err="1"/>
              <a:t>törəmələrində</a:t>
            </a:r>
            <a:r>
              <a:rPr lang="en-US" dirty="0"/>
              <a:t> </a:t>
            </a:r>
            <a:r>
              <a:rPr lang="en-US" dirty="0" err="1"/>
              <a:t>enukleasiya</a:t>
            </a:r>
            <a:r>
              <a:rPr lang="en-US" dirty="0"/>
              <a:t>, </a:t>
            </a:r>
            <a:r>
              <a:rPr lang="en-US" dirty="0" err="1"/>
              <a:t>rezeksiya</a:t>
            </a:r>
            <a:endParaRPr lang="az-Latn-AZ" dirty="0"/>
          </a:p>
          <a:p>
            <a:r>
              <a:rPr lang="en-US" dirty="0" err="1"/>
              <a:t>Axacaq</a:t>
            </a:r>
            <a:r>
              <a:rPr lang="en-US" dirty="0"/>
              <a:t> </a:t>
            </a:r>
            <a:r>
              <a:rPr lang="en-US" dirty="0" err="1"/>
              <a:t>stendi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s.</a:t>
            </a:r>
          </a:p>
        </p:txBody>
      </p:sp>
    </p:spTree>
    <p:extLst>
      <p:ext uri="{BB962C8B-B14F-4D97-AF65-F5344CB8AC3E}">
        <p14:creationId xmlns:p14="http://schemas.microsoft.com/office/powerpoint/2010/main" val="410382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az-Latn-AZ" sz="3200" dirty="0"/>
              <a:t>DRENAJLAR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AutoShape 7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6" name="Picture 12" descr="Journal of Surgery [Jurnalul de Chirurgie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08" y="1289840"/>
            <a:ext cx="3850556" cy="414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10" y="1286583"/>
            <a:ext cx="3761124" cy="4151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689" y="1286583"/>
            <a:ext cx="3651959" cy="4151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7975" y="5672158"/>
            <a:ext cx="29017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Perkutan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drenaj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6287" y="5672158"/>
            <a:ext cx="38010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Laparoskopik</a:t>
            </a:r>
            <a:r>
              <a:rPr lang="az-Latn-AZ" sz="2800" b="1" dirty="0">
                <a:latin typeface="Arial" panose="020B0604020202020204" pitchFamily="34" charset="0"/>
                <a:cs typeface="Arial" panose="020B0604020202020204" pitchFamily="34" charset="0"/>
              </a:rPr>
              <a:t> drenaj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832304" y="5672158"/>
            <a:ext cx="2223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latin typeface="Arial" panose="020B0604020202020204" pitchFamily="34" charset="0"/>
                <a:cs typeface="Arial" panose="020B0604020202020204" pitchFamily="34" charset="0"/>
              </a:rPr>
              <a:t>Açıq drenaj</a:t>
            </a:r>
            <a:r>
              <a:rPr lang="en-US" sz="2800" b="1" dirty="0"/>
              <a:t>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2010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6600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6600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" grpId="0"/>
      <p:bldP spid="6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2800" dirty="0" err="1"/>
              <a:t>Pankreato-digestiv</a:t>
            </a:r>
            <a:r>
              <a:rPr lang="en-US" sz="2800" dirty="0"/>
              <a:t> </a:t>
            </a:r>
            <a:r>
              <a:rPr lang="en-US" sz="2800" dirty="0" err="1"/>
              <a:t>anastomozlar</a:t>
            </a:r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AutoShape 7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1340768"/>
            <a:ext cx="9289032" cy="478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116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6600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6600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az-Latn-AZ" sz="2400" dirty="0"/>
              <a:t>Pankreatoduodenal rezeksiya</a:t>
            </a:r>
            <a:br>
              <a:rPr lang="az-Latn-AZ" sz="2400" dirty="0"/>
            </a:br>
            <a:r>
              <a:rPr lang="az-Latn-AZ" sz="2400" dirty="0"/>
              <a:t> (</a:t>
            </a:r>
            <a:r>
              <a:rPr lang="en-US" sz="2400" dirty="0"/>
              <a:t>W</a:t>
            </a:r>
            <a:r>
              <a:rPr lang="az-Latn-AZ" sz="2400" dirty="0"/>
              <a:t>hipple </a:t>
            </a:r>
            <a:r>
              <a:rPr lang="en-US" sz="2400" dirty="0"/>
              <a:t> </a:t>
            </a:r>
            <a:r>
              <a:rPr lang="az-Latn-AZ" sz="2400" dirty="0"/>
              <a:t>əməliyyatı)</a:t>
            </a:r>
            <a:endParaRPr lang="ru-RU" sz="2400" dirty="0"/>
          </a:p>
        </p:txBody>
      </p:sp>
      <p:sp>
        <p:nvSpPr>
          <p:cNvPr id="3" name="AutoShape 7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1172180"/>
            <a:ext cx="10297144" cy="5004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777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>
          <a:xfrm>
            <a:off x="3164573" y="7937"/>
            <a:ext cx="5862851" cy="835878"/>
          </a:xfrm>
        </p:spPr>
        <p:txBody>
          <a:bodyPr>
            <a:noAutofit/>
          </a:bodyPr>
          <a:lstStyle/>
          <a:p>
            <a:pPr lvl="0"/>
            <a:r>
              <a:rPr lang="en-US" sz="2400" dirty="0" err="1"/>
              <a:t>Pilor-qoruyucu</a:t>
            </a:r>
            <a:r>
              <a:rPr lang="en-US" sz="2400" dirty="0"/>
              <a:t> </a:t>
            </a:r>
            <a:r>
              <a:rPr lang="en-US" sz="2400" dirty="0" err="1"/>
              <a:t>pankreatoduodenal</a:t>
            </a:r>
            <a:r>
              <a:rPr lang="en-US" sz="2400" dirty="0"/>
              <a:t> </a:t>
            </a:r>
            <a:br>
              <a:rPr lang="az-Latn-AZ" sz="2400" dirty="0"/>
            </a:br>
            <a:r>
              <a:rPr lang="en-US" sz="2400" dirty="0" err="1"/>
              <a:t>rezeksiya</a:t>
            </a:r>
            <a:endParaRPr lang="ru-RU" sz="2400" dirty="0"/>
          </a:p>
        </p:txBody>
      </p:sp>
      <p:sp>
        <p:nvSpPr>
          <p:cNvPr id="3" name="AutoShape 7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628800"/>
            <a:ext cx="10081119" cy="3963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76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dirty="0"/>
              <a:t>Distal </a:t>
            </a:r>
            <a:r>
              <a:rPr lang="en-US" dirty="0" err="1"/>
              <a:t>pankreas</a:t>
            </a:r>
            <a:r>
              <a:rPr lang="en-US" dirty="0"/>
              <a:t> </a:t>
            </a:r>
            <a:r>
              <a:rPr lang="en-US" dirty="0" err="1"/>
              <a:t>rezeksiyası</a:t>
            </a:r>
            <a:endParaRPr lang="ru-RU" dirty="0"/>
          </a:p>
        </p:txBody>
      </p:sp>
      <p:sp>
        <p:nvSpPr>
          <p:cNvPr id="3" name="AutoShape 7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Vessels-Sparing Spleen-Preserving Distal Pancreatectomy. Discussion of  Management of a Benign Pancreatic Cy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1268760"/>
            <a:ext cx="7776864" cy="4821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42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>
          <a:xfrm>
            <a:off x="3071664" y="0"/>
            <a:ext cx="5862851" cy="835878"/>
          </a:xfrm>
        </p:spPr>
        <p:txBody>
          <a:bodyPr>
            <a:noAutofit/>
          </a:bodyPr>
          <a:lstStyle/>
          <a:p>
            <a:pPr lvl="0"/>
            <a:r>
              <a:rPr lang="en-US" sz="2400" dirty="0" err="1"/>
              <a:t>Adacıq</a:t>
            </a:r>
            <a:r>
              <a:rPr lang="en-US" sz="2400" dirty="0"/>
              <a:t> </a:t>
            </a:r>
            <a:r>
              <a:rPr lang="en-US" sz="2400" dirty="0" err="1"/>
              <a:t>törəmələrində</a:t>
            </a:r>
            <a:r>
              <a:rPr lang="en-US" sz="2400" dirty="0"/>
              <a:t> </a:t>
            </a:r>
            <a:r>
              <a:rPr lang="en-US" sz="2400" dirty="0" err="1"/>
              <a:t>enukleasiya</a:t>
            </a:r>
            <a:r>
              <a:rPr lang="en-US" sz="2400" dirty="0"/>
              <a:t>, </a:t>
            </a:r>
            <a:r>
              <a:rPr lang="en-US" sz="2400" dirty="0" err="1"/>
              <a:t>rezeksiya</a:t>
            </a:r>
            <a:endParaRPr lang="ru-RU" sz="2400" dirty="0"/>
          </a:p>
        </p:txBody>
      </p:sp>
      <p:pic>
        <p:nvPicPr>
          <p:cNvPr id="9" name="Picture 4" descr="Pancreatic Enucleation | Oncohema Key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700807"/>
            <a:ext cx="5181600" cy="403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700808"/>
            <a:ext cx="5091327" cy="403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57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/>
              <a:t>ADACIQ STENDİ</a:t>
            </a:r>
            <a:endParaRPr lang="en-US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97574" y="1124744"/>
            <a:ext cx="5181600" cy="5078200"/>
          </a:xfrm>
        </p:spPr>
        <p:txBody>
          <a:bodyPr>
            <a:normAutofit/>
          </a:bodyPr>
          <a:lstStyle/>
          <a:p>
            <a:pPr algn="just"/>
            <a:r>
              <a:rPr lang="az-Latn-AZ" sz="3200" dirty="0"/>
              <a:t>Vəzin baş hissəsini əhatə edən, xroniki obstruktiv pankreatit</a:t>
            </a:r>
          </a:p>
          <a:p>
            <a:pPr marL="514350" indent="-514350" algn="just">
              <a:buAutoNum type="alphaUcPeriod"/>
            </a:pP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i="1" dirty="0"/>
              <a:t>Əsas axacağın distal daralmasını göstərən pankreatoqrafiya</a:t>
            </a:r>
          </a:p>
          <a:p>
            <a:pPr marL="514350" indent="-514350" algn="just">
              <a:buAutoNum type="alphaUcPeriod"/>
            </a:pPr>
            <a:r>
              <a:rPr lang="az-Latn-AZ" i="1" dirty="0"/>
              <a:t>Bələdçi</a:t>
            </a:r>
            <a:r>
              <a:rPr lang="en-US" i="1" dirty="0"/>
              <a:t> </a:t>
            </a:r>
            <a:r>
              <a:rPr lang="en-US" i="1" dirty="0" err="1"/>
              <a:t>telin</a:t>
            </a:r>
            <a:r>
              <a:rPr lang="en-US" i="1" dirty="0"/>
              <a:t> </a:t>
            </a:r>
            <a:r>
              <a:rPr lang="en-US" i="1" dirty="0" err="1"/>
              <a:t>əsas</a:t>
            </a:r>
            <a:r>
              <a:rPr lang="en-US" i="1" dirty="0"/>
              <a:t> </a:t>
            </a:r>
            <a:r>
              <a:rPr lang="en-US" i="1" dirty="0" err="1"/>
              <a:t>pankreas</a:t>
            </a:r>
            <a:r>
              <a:rPr lang="en-US" i="1" dirty="0"/>
              <a:t> a</a:t>
            </a:r>
            <a:r>
              <a:rPr lang="az-Latn-AZ" i="1" dirty="0"/>
              <a:t>xacağına</a:t>
            </a:r>
            <a:r>
              <a:rPr lang="en-US" i="1" dirty="0"/>
              <a:t> </a:t>
            </a:r>
            <a:r>
              <a:rPr lang="en-US" i="1" dirty="0" err="1"/>
              <a:t>daxil</a:t>
            </a:r>
            <a:r>
              <a:rPr lang="en-US" i="1" dirty="0"/>
              <a:t> </a:t>
            </a:r>
            <a:r>
              <a:rPr lang="en-US" i="1" dirty="0" err="1"/>
              <a:t>edilməsi</a:t>
            </a:r>
            <a:endParaRPr lang="az-Latn-AZ" i="1" dirty="0"/>
          </a:p>
          <a:p>
            <a:pPr marL="514350" indent="-514350" algn="just">
              <a:buAutoNum type="alphaUcPeriod"/>
            </a:pPr>
            <a:r>
              <a:rPr lang="en-US" i="1" dirty="0"/>
              <a:t>10F </a:t>
            </a:r>
            <a:r>
              <a:rPr lang="en-US" i="1" dirty="0" err="1"/>
              <a:t>plasti</a:t>
            </a:r>
            <a:r>
              <a:rPr lang="az-Latn-AZ" i="1" dirty="0"/>
              <a:t>k</a:t>
            </a:r>
            <a:r>
              <a:rPr lang="en-US" i="1" dirty="0"/>
              <a:t> </a:t>
            </a:r>
            <a:r>
              <a:rPr lang="en-US" i="1" dirty="0" err="1"/>
              <a:t>sten</a:t>
            </a:r>
            <a:r>
              <a:rPr lang="az-Latn-AZ" i="1" dirty="0"/>
              <a:t>din</a:t>
            </a:r>
            <a:r>
              <a:rPr lang="en-US" i="1" dirty="0"/>
              <a:t> </a:t>
            </a:r>
            <a:r>
              <a:rPr lang="az-Latn-AZ" i="1" dirty="0"/>
              <a:t>yerləşdirilməsi</a:t>
            </a:r>
            <a:endParaRPr lang="en-US" i="1" dirty="0"/>
          </a:p>
          <a:p>
            <a:endParaRPr lang="en-US" dirty="0"/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263352" y="4474752"/>
            <a:ext cx="11928648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just"/>
            <a:endParaRPr lang="en-US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Picture 2" descr="C:\Users\Parvana\Desktop\wjg-13-5971-g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368" y="1541667"/>
            <a:ext cx="5692824" cy="479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38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Əməliyyatdan</a:t>
            </a:r>
            <a:r>
              <a:rPr lang="en-US" sz="2400" dirty="0"/>
              <a:t> </a:t>
            </a:r>
            <a:r>
              <a:rPr lang="en-US" sz="2400" dirty="0" err="1"/>
              <a:t>sonrakı</a:t>
            </a:r>
            <a:r>
              <a:rPr lang="en-US" sz="2400" dirty="0"/>
              <a:t> </a:t>
            </a:r>
            <a:r>
              <a:rPr lang="en-US" sz="2400" dirty="0" err="1"/>
              <a:t>ağırlaşmalar</a:t>
            </a:r>
            <a:endParaRPr lang="en-US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Pankreato-yeyunoazastomoz</a:t>
            </a:r>
            <a:r>
              <a:rPr lang="en-US" dirty="0"/>
              <a:t> </a:t>
            </a:r>
            <a:r>
              <a:rPr lang="en-US" dirty="0" err="1"/>
              <a:t>buraxması</a:t>
            </a:r>
            <a:endParaRPr lang="en-US" dirty="0"/>
          </a:p>
          <a:p>
            <a:r>
              <a:rPr lang="en-US" dirty="0" err="1"/>
              <a:t>Qanaxmalar</a:t>
            </a:r>
            <a:endParaRPr lang="en-US" dirty="0"/>
          </a:p>
          <a:p>
            <a:r>
              <a:rPr lang="en-US" dirty="0" err="1"/>
              <a:t>Şəkərli</a:t>
            </a:r>
            <a:r>
              <a:rPr lang="en-US" dirty="0"/>
              <a:t> </a:t>
            </a:r>
            <a:r>
              <a:rPr lang="en-US" dirty="0" err="1"/>
              <a:t>diabet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1713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23592" y="1772816"/>
            <a:ext cx="7488832" cy="2636078"/>
          </a:xfrm>
        </p:spPr>
        <p:txBody>
          <a:bodyPr>
            <a:normAutofit/>
          </a:bodyPr>
          <a:lstStyle/>
          <a:p>
            <a:r>
              <a:rPr lang="az-Latn-AZ" sz="4000" dirty="0"/>
              <a:t>Diqqətinizə görə təşəkkür.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44919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46738" y="3672417"/>
            <a:ext cx="3299385" cy="1230968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6280" y="5517232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3022" y="1256213"/>
            <a:ext cx="4573194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69866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15435</TotalTime>
  <Words>679</Words>
  <Application>Microsoft Office PowerPoint</Application>
  <PresentationFormat>Widescreen</PresentationFormat>
  <Paragraphs>220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Praktiki dərs şablonu 7</vt:lpstr>
      <vt:lpstr>MƏDƏALTI VƏZİN CƏRRAHİ XƏSTƏLİKLƏRİNƏ DİAQNOSTiK YANAŞMA</vt:lpstr>
      <vt:lpstr>  Mədəaltı vəzi anatomiyası  </vt:lpstr>
      <vt:lpstr>  Mədəaltı vəzi anatomiyası  </vt:lpstr>
      <vt:lpstr>  Mədəaltı vəzi anatomiyası  </vt:lpstr>
      <vt:lpstr>  Mədəaltı vəzi anatomiyası  </vt:lpstr>
      <vt:lpstr>  Mədəaltı vəzi anatomiyası  </vt:lpstr>
      <vt:lpstr>  Mədəaltı vəzi anatomiyası  </vt:lpstr>
      <vt:lpstr> Mədəaltı vəzi fiziologiyası </vt:lpstr>
      <vt:lpstr>Mədəaltı vəzin cərrahi xəstəlikləri</vt:lpstr>
      <vt:lpstr>Müayinələr</vt:lpstr>
      <vt:lpstr>MAV xəstəliklərinə diaqnostik yanaşma</vt:lpstr>
      <vt:lpstr>PowerPoint Presentation</vt:lpstr>
      <vt:lpstr>PowerPoint Presentation</vt:lpstr>
      <vt:lpstr>PowerPoint Presentation</vt:lpstr>
      <vt:lpstr>MAV xəstəliklərində əməliyyatlar</vt:lpstr>
      <vt:lpstr>DRENAJLAR</vt:lpstr>
      <vt:lpstr>Pankreato-digestiv anastomozlar</vt:lpstr>
      <vt:lpstr>Pankreatoduodenal rezeksiya  (Whipple  əməliyyatı)</vt:lpstr>
      <vt:lpstr>Pilor-qoruyucu pankreatoduodenal  rezeksiya</vt:lpstr>
      <vt:lpstr>Distal pankreas rezeksiyası</vt:lpstr>
      <vt:lpstr>Adacıq törəmələrində enukleasiya, rezeksiya</vt:lpstr>
      <vt:lpstr>ADACIQ STENDİ</vt:lpstr>
      <vt:lpstr>Əməliyyatdan sonrakı ağırlaşmalar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298</cp:revision>
  <dcterms:created xsi:type="dcterms:W3CDTF">2001-04-16T20:54:45Z</dcterms:created>
  <dcterms:modified xsi:type="dcterms:W3CDTF">2021-06-22T17:33:58Z</dcterms:modified>
</cp:coreProperties>
</file>