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35"/>
  </p:notesMasterIdLst>
  <p:handoutMasterIdLst>
    <p:handoutMasterId r:id="rId36"/>
  </p:handoutMasterIdLst>
  <p:sldIdLst>
    <p:sldId id="284" r:id="rId2"/>
    <p:sldId id="290" r:id="rId3"/>
    <p:sldId id="351" r:id="rId4"/>
    <p:sldId id="355" r:id="rId5"/>
    <p:sldId id="331" r:id="rId6"/>
    <p:sldId id="332" r:id="rId7"/>
    <p:sldId id="333" r:id="rId8"/>
    <p:sldId id="345" r:id="rId9"/>
    <p:sldId id="346" r:id="rId10"/>
    <p:sldId id="292" r:id="rId11"/>
    <p:sldId id="313" r:id="rId12"/>
    <p:sldId id="293" r:id="rId13"/>
    <p:sldId id="303" r:id="rId14"/>
    <p:sldId id="314" r:id="rId15"/>
    <p:sldId id="316" r:id="rId16"/>
    <p:sldId id="317" r:id="rId17"/>
    <p:sldId id="347" r:id="rId18"/>
    <p:sldId id="356" r:id="rId19"/>
    <p:sldId id="335" r:id="rId20"/>
    <p:sldId id="319" r:id="rId21"/>
    <p:sldId id="348" r:id="rId22"/>
    <p:sldId id="320" r:id="rId23"/>
    <p:sldId id="336" r:id="rId24"/>
    <p:sldId id="338" r:id="rId25"/>
    <p:sldId id="349" r:id="rId26"/>
    <p:sldId id="337" r:id="rId27"/>
    <p:sldId id="340" r:id="rId28"/>
    <p:sldId id="341" r:id="rId29"/>
    <p:sldId id="342" r:id="rId30"/>
    <p:sldId id="343" r:id="rId31"/>
    <p:sldId id="354" r:id="rId32"/>
    <p:sldId id="357" r:id="rId33"/>
    <p:sldId id="358" r:id="rId34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990033"/>
    <a:srgbClr val="F9B88B"/>
    <a:srgbClr val="E59E0F"/>
    <a:srgbClr val="EC3308"/>
    <a:srgbClr val="FFFF00"/>
    <a:srgbClr val="CC0066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3" autoAdjust="0"/>
    <p:restoredTop sz="94660"/>
  </p:normalViewPr>
  <p:slideViewPr>
    <p:cSldViewPr>
      <p:cViewPr varScale="1">
        <p:scale>
          <a:sx n="64" d="100"/>
          <a:sy n="64" d="100"/>
        </p:scale>
        <p:origin x="161" y="3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2EA4FB-8EE1-40C4-A2A4-2A1323C96B82}" type="doc">
      <dgm:prSet loTypeId="urn:microsoft.com/office/officeart/2005/8/layout/venn1" loCatId="relationship" qsTypeId="urn:microsoft.com/office/officeart/2005/8/quickstyle/simple1" qsCatId="simple" csTypeId="urn:microsoft.com/office/officeart/2005/8/colors/accent2_3" csCatId="accent2"/>
      <dgm:spPr/>
      <dgm:t>
        <a:bodyPr/>
        <a:lstStyle/>
        <a:p>
          <a:endParaRPr lang="en-US"/>
        </a:p>
      </dgm:t>
    </dgm:pt>
    <dgm:pt modelId="{E5835145-EB0E-4B6A-9566-82999D2E7A9D}">
      <dgm:prSet/>
      <dgm:spPr/>
      <dgm:t>
        <a:bodyPr/>
        <a:lstStyle/>
        <a:p>
          <a:pPr rtl="0"/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Pankreas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sistlər</a:t>
          </a:r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i (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suluqları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)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epitel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qatı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birləşdirici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toxuma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ilə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əhatə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olunan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maye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tərkibli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törəmələrdir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4A842C-1ECB-427C-9727-ABBE6F4577B7}" type="parTrans" cxnId="{68F4880C-23B7-425D-A543-56A171A902DC}">
      <dgm:prSet/>
      <dgm:spPr/>
      <dgm:t>
        <a:bodyPr/>
        <a:lstStyle/>
        <a:p>
          <a:endParaRPr lang="en-US"/>
        </a:p>
      </dgm:t>
    </dgm:pt>
    <dgm:pt modelId="{2E1C3AD0-A4B6-4038-83E2-F7FA62F688C3}" type="sibTrans" cxnId="{68F4880C-23B7-425D-A543-56A171A902DC}">
      <dgm:prSet/>
      <dgm:spPr/>
      <dgm:t>
        <a:bodyPr/>
        <a:lstStyle/>
        <a:p>
          <a:endParaRPr lang="en-US"/>
        </a:p>
      </dgm:t>
    </dgm:pt>
    <dgm:pt modelId="{EE377F3D-3C4F-4C21-82DB-007816D0B384}" type="pres">
      <dgm:prSet presAssocID="{9D2EA4FB-8EE1-40C4-A2A4-2A1323C96B82}" presName="compositeShape" presStyleCnt="0">
        <dgm:presLayoutVars>
          <dgm:chMax val="7"/>
          <dgm:dir/>
          <dgm:resizeHandles val="exact"/>
        </dgm:presLayoutVars>
      </dgm:prSet>
      <dgm:spPr/>
    </dgm:pt>
    <dgm:pt modelId="{B7190239-6F67-40E2-9902-0FD6B871C928}" type="pres">
      <dgm:prSet presAssocID="{E5835145-EB0E-4B6A-9566-82999D2E7A9D}" presName="circ1TxSh" presStyleLbl="vennNode1" presStyleIdx="0" presStyleCnt="1" custLinFactNeighborX="-21096" custLinFactNeighborY="-13742"/>
      <dgm:spPr/>
    </dgm:pt>
  </dgm:ptLst>
  <dgm:cxnLst>
    <dgm:cxn modelId="{68F4880C-23B7-425D-A543-56A171A902DC}" srcId="{9D2EA4FB-8EE1-40C4-A2A4-2A1323C96B82}" destId="{E5835145-EB0E-4B6A-9566-82999D2E7A9D}" srcOrd="0" destOrd="0" parTransId="{F14A842C-1ECB-427C-9727-ABBE6F4577B7}" sibTransId="{2E1C3AD0-A4B6-4038-83E2-F7FA62F688C3}"/>
    <dgm:cxn modelId="{45B52394-C5DE-4DB5-8446-0E969EC92CDB}" type="presOf" srcId="{9D2EA4FB-8EE1-40C4-A2A4-2A1323C96B82}" destId="{EE377F3D-3C4F-4C21-82DB-007816D0B384}" srcOrd="0" destOrd="0" presId="urn:microsoft.com/office/officeart/2005/8/layout/venn1"/>
    <dgm:cxn modelId="{9AED35D0-D8F5-4369-B8CD-33732E6DD2E0}" type="presOf" srcId="{E5835145-EB0E-4B6A-9566-82999D2E7A9D}" destId="{B7190239-6F67-40E2-9902-0FD6B871C928}" srcOrd="0" destOrd="0" presId="urn:microsoft.com/office/officeart/2005/8/layout/venn1"/>
    <dgm:cxn modelId="{323EF082-886F-416D-A569-D48F891C910C}" type="presParOf" srcId="{EE377F3D-3C4F-4C21-82DB-007816D0B384}" destId="{B7190239-6F67-40E2-9902-0FD6B871C928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72DD90B-A296-4331-91FD-007219397345}" type="doc">
      <dgm:prSet loTypeId="urn:microsoft.com/office/officeart/2005/8/layout/hProcess9" loCatId="process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en-US"/>
        </a:p>
      </dgm:t>
    </dgm:pt>
    <dgm:pt modelId="{7DCF0F52-F584-46C5-B36C-2EAEFC51DF30}">
      <dgm:prSet custT="1"/>
      <dgm:spPr/>
      <dgm:t>
        <a:bodyPr/>
        <a:lstStyle/>
        <a:p>
          <a:pPr rtl="0"/>
          <a:r>
            <a:rPr lang="en-GB" sz="1800" dirty="0" err="1"/>
            <a:t>Sistin</a:t>
          </a:r>
          <a:r>
            <a:rPr lang="en-GB" sz="1800" dirty="0"/>
            <a:t> </a:t>
          </a:r>
          <a:r>
            <a:rPr lang="en-GB" sz="1800" dirty="0" err="1"/>
            <a:t>gedişinə</a:t>
          </a:r>
          <a:r>
            <a:rPr lang="en-GB" sz="1800" dirty="0"/>
            <a:t> </a:t>
          </a:r>
          <a:r>
            <a:rPr lang="en-GB" sz="1800" dirty="0" err="1"/>
            <a:t>təsir</a:t>
          </a:r>
          <a:r>
            <a:rPr lang="en-GB" sz="1800" dirty="0"/>
            <a:t> </a:t>
          </a:r>
          <a:r>
            <a:rPr lang="en-GB" sz="1800" dirty="0" err="1"/>
            <a:t>edən</a:t>
          </a:r>
          <a:r>
            <a:rPr lang="en-GB" sz="1800" dirty="0"/>
            <a:t> </a:t>
          </a:r>
          <a:r>
            <a:rPr lang="en-GB" sz="1800" dirty="0" err="1"/>
            <a:t>amillər</a:t>
          </a:r>
          <a:r>
            <a:rPr lang="az-Latn-AZ" sz="1800" dirty="0"/>
            <a:t>: </a:t>
          </a:r>
          <a:r>
            <a:rPr lang="en-GB" sz="1800" dirty="0"/>
            <a:t>“</a:t>
          </a:r>
          <a:r>
            <a:rPr lang="en-GB" sz="1800" dirty="0" err="1"/>
            <a:t>sistin</a:t>
          </a:r>
          <a:r>
            <a:rPr lang="en-GB" sz="1800" dirty="0"/>
            <a:t> </a:t>
          </a:r>
          <a:r>
            <a:rPr lang="en-GB" sz="1800" dirty="0" err="1"/>
            <a:t>yaşı</a:t>
          </a:r>
          <a:r>
            <a:rPr lang="en-GB" sz="1800" dirty="0"/>
            <a:t>” </a:t>
          </a:r>
          <a:r>
            <a:rPr lang="en-GB" sz="1800" dirty="0" err="1"/>
            <a:t>və</a:t>
          </a:r>
          <a:r>
            <a:rPr lang="en-GB" sz="1800" dirty="0"/>
            <a:t> sist</a:t>
          </a:r>
          <a:r>
            <a:rPr lang="az-Latn-AZ" sz="1800" dirty="0"/>
            <a:t>in</a:t>
          </a:r>
          <a:r>
            <a:rPr lang="en-GB" sz="1800" dirty="0"/>
            <a:t> </a:t>
          </a:r>
          <a:r>
            <a:rPr lang="en-GB" sz="1800" dirty="0" err="1"/>
            <a:t>diametri</a:t>
          </a:r>
          <a:endParaRPr lang="en-US" sz="1800" dirty="0"/>
        </a:p>
      </dgm:t>
    </dgm:pt>
    <dgm:pt modelId="{86AA46E0-A1C6-4B93-81A2-C041C2E3EDA4}" type="parTrans" cxnId="{A5F28F22-400D-4278-BB64-9E64864BE435}">
      <dgm:prSet/>
      <dgm:spPr/>
      <dgm:t>
        <a:bodyPr/>
        <a:lstStyle/>
        <a:p>
          <a:endParaRPr lang="en-US" sz="2000"/>
        </a:p>
      </dgm:t>
    </dgm:pt>
    <dgm:pt modelId="{5EB67547-5251-47C8-96EE-CFB2930B745B}" type="sibTrans" cxnId="{A5F28F22-400D-4278-BB64-9E64864BE435}">
      <dgm:prSet/>
      <dgm:spPr/>
      <dgm:t>
        <a:bodyPr/>
        <a:lstStyle/>
        <a:p>
          <a:endParaRPr lang="en-US" sz="2000"/>
        </a:p>
      </dgm:t>
    </dgm:pt>
    <dgm:pt modelId="{57E69F94-E06C-4D63-95E4-A39C22399751}">
      <dgm:prSet custT="1"/>
      <dgm:spPr/>
      <dgm:t>
        <a:bodyPr/>
        <a:lstStyle/>
        <a:p>
          <a:pPr rtl="0"/>
          <a:r>
            <a:rPr lang="en-GB" sz="1800" dirty="0" err="1"/>
            <a:t>Erkən</a:t>
          </a:r>
          <a:r>
            <a:rPr lang="en-GB" sz="1800" dirty="0"/>
            <a:t> </a:t>
          </a:r>
          <a:r>
            <a:rPr lang="en-GB" sz="1800" dirty="0" err="1"/>
            <a:t>psevdosistlər</a:t>
          </a:r>
          <a:r>
            <a:rPr lang="en-GB" sz="1800" dirty="0"/>
            <a:t> (&lt;6 </a:t>
          </a:r>
          <a:r>
            <a:rPr lang="en-GB" sz="1800" dirty="0" err="1"/>
            <a:t>həftə</a:t>
          </a:r>
          <a:r>
            <a:rPr lang="en-GB" sz="1800" dirty="0"/>
            <a:t>) </a:t>
          </a:r>
          <a:r>
            <a:rPr lang="az-Latn-AZ" sz="1800" dirty="0"/>
            <a:t>nazik</a:t>
          </a:r>
          <a:r>
            <a:rPr lang="en-GB" sz="1800" dirty="0"/>
            <a:t> </a:t>
          </a:r>
          <a:r>
            <a:rPr lang="en-GB" sz="1800" dirty="0" err="1"/>
            <a:t>divarlıdır</a:t>
          </a:r>
          <a:r>
            <a:rPr lang="en-GB" sz="1800" dirty="0"/>
            <a:t>, </a:t>
          </a:r>
          <a:r>
            <a:rPr lang="en-GB" sz="1800" dirty="0" err="1"/>
            <a:t>sorulmağa</a:t>
          </a:r>
          <a:r>
            <a:rPr lang="en-GB" sz="1800" dirty="0"/>
            <a:t> </a:t>
          </a:r>
          <a:r>
            <a:rPr lang="en-GB" sz="1800" dirty="0" err="1"/>
            <a:t>meyllidirlər</a:t>
          </a:r>
          <a:r>
            <a:rPr lang="en-GB" sz="1800" dirty="0"/>
            <a:t> (40%), </a:t>
          </a:r>
          <a:r>
            <a:rPr lang="en-GB" sz="1800" dirty="0" err="1"/>
            <a:t>ağırlaşma</a:t>
          </a:r>
          <a:r>
            <a:rPr lang="en-GB" sz="1800" dirty="0"/>
            <a:t> </a:t>
          </a:r>
          <a:r>
            <a:rPr lang="en-GB" sz="1800" dirty="0" err="1"/>
            <a:t>ehtimalları</a:t>
          </a:r>
          <a:r>
            <a:rPr lang="en-GB" sz="1800" dirty="0"/>
            <a:t> </a:t>
          </a:r>
          <a:r>
            <a:rPr lang="en-GB" sz="1800" dirty="0" err="1"/>
            <a:t>azdır</a:t>
          </a:r>
          <a:r>
            <a:rPr lang="en-GB" sz="1800" dirty="0"/>
            <a:t> (20%).  </a:t>
          </a:r>
          <a:endParaRPr lang="en-US" sz="1800" dirty="0"/>
        </a:p>
      </dgm:t>
    </dgm:pt>
    <dgm:pt modelId="{55127D9D-0F8D-4FA5-961C-1E8F83568D9B}" type="parTrans" cxnId="{04AA8FE4-36B0-489E-992B-166BEA2DF14A}">
      <dgm:prSet/>
      <dgm:spPr/>
      <dgm:t>
        <a:bodyPr/>
        <a:lstStyle/>
        <a:p>
          <a:endParaRPr lang="en-US" sz="2000"/>
        </a:p>
      </dgm:t>
    </dgm:pt>
    <dgm:pt modelId="{DE697EC5-7A55-4526-95D9-688A2EAD1B33}" type="sibTrans" cxnId="{04AA8FE4-36B0-489E-992B-166BEA2DF14A}">
      <dgm:prSet/>
      <dgm:spPr/>
      <dgm:t>
        <a:bodyPr/>
        <a:lstStyle/>
        <a:p>
          <a:endParaRPr lang="en-US" sz="2000"/>
        </a:p>
      </dgm:t>
    </dgm:pt>
    <dgm:pt modelId="{94CDA2BD-C3C9-4263-A448-28FDC26E00B2}">
      <dgm:prSet custT="1"/>
      <dgm:spPr/>
      <dgm:t>
        <a:bodyPr/>
        <a:lstStyle/>
        <a:p>
          <a:pPr rtl="0"/>
          <a:r>
            <a:rPr lang="en-GB" sz="1800" dirty="0" err="1"/>
            <a:t>Yaşlı</a:t>
          </a:r>
          <a:r>
            <a:rPr lang="en-GB" sz="1800" dirty="0"/>
            <a:t> </a:t>
          </a:r>
          <a:r>
            <a:rPr lang="en-GB" sz="1800" dirty="0" err="1"/>
            <a:t>sistlərin</a:t>
          </a:r>
          <a:r>
            <a:rPr lang="en-GB" sz="1800" dirty="0"/>
            <a:t> (&gt;6 </a:t>
          </a:r>
          <a:r>
            <a:rPr lang="en-GB" sz="1800" dirty="0" err="1"/>
            <a:t>həftə</a:t>
          </a:r>
          <a:r>
            <a:rPr lang="en-GB" sz="1800" dirty="0"/>
            <a:t>) </a:t>
          </a:r>
          <a:r>
            <a:rPr lang="en-GB" sz="1800" dirty="0" err="1"/>
            <a:t>divarı</a:t>
          </a:r>
          <a:r>
            <a:rPr lang="en-GB" sz="1800" dirty="0"/>
            <a:t> </a:t>
          </a:r>
          <a:r>
            <a:rPr lang="en-GB" sz="1800" dirty="0" err="1"/>
            <a:t>formalaşmış</a:t>
          </a:r>
          <a:r>
            <a:rPr lang="en-GB" sz="1800" dirty="0"/>
            <a:t> (&gt;2 mm), </a:t>
          </a:r>
          <a:r>
            <a:rPr lang="en-GB" sz="1800" dirty="0" err="1"/>
            <a:t>sorulma</a:t>
          </a:r>
          <a:r>
            <a:rPr lang="en-GB" sz="1800" dirty="0"/>
            <a:t> </a:t>
          </a:r>
          <a:r>
            <a:rPr lang="en-GB" sz="1800" dirty="0" err="1"/>
            <a:t>ehtimalı</a:t>
          </a:r>
          <a:r>
            <a:rPr lang="en-GB" sz="1800" dirty="0"/>
            <a:t> </a:t>
          </a:r>
          <a:r>
            <a:rPr lang="en-GB" sz="1800" dirty="0" err="1"/>
            <a:t>az</a:t>
          </a:r>
          <a:r>
            <a:rPr lang="en-GB" sz="1800" dirty="0"/>
            <a:t>, </a:t>
          </a:r>
          <a:r>
            <a:rPr lang="en-GB" sz="1800" dirty="0" err="1"/>
            <a:t>ağırlaşma</a:t>
          </a:r>
          <a:r>
            <a:rPr lang="en-GB" sz="1800" dirty="0"/>
            <a:t> </a:t>
          </a:r>
          <a:r>
            <a:rPr lang="en-GB" sz="1800" dirty="0" err="1"/>
            <a:t>ehtimalı</a:t>
          </a:r>
          <a:r>
            <a:rPr lang="en-GB" sz="1800" dirty="0"/>
            <a:t> </a:t>
          </a:r>
          <a:r>
            <a:rPr lang="en-GB" sz="1800" dirty="0" err="1"/>
            <a:t>isə</a:t>
          </a:r>
          <a:r>
            <a:rPr lang="en-GB" sz="1800" dirty="0"/>
            <a:t>, </a:t>
          </a:r>
          <a:r>
            <a:rPr lang="en-GB" sz="1800" dirty="0" err="1"/>
            <a:t>yüksəkdir</a:t>
          </a:r>
          <a:r>
            <a:rPr lang="en-GB" sz="1800" dirty="0"/>
            <a:t> (60–70%).</a:t>
          </a:r>
          <a:endParaRPr lang="en-US" sz="1800" dirty="0"/>
        </a:p>
      </dgm:t>
    </dgm:pt>
    <dgm:pt modelId="{BCE9AA46-B50E-4A73-B0CB-0BFF11552A53}" type="parTrans" cxnId="{58E9BA2F-3521-4538-96BA-6363CB05F1F1}">
      <dgm:prSet/>
      <dgm:spPr/>
      <dgm:t>
        <a:bodyPr/>
        <a:lstStyle/>
        <a:p>
          <a:endParaRPr lang="en-US" sz="2000"/>
        </a:p>
      </dgm:t>
    </dgm:pt>
    <dgm:pt modelId="{5CD713D1-B928-42FA-966A-DF092EFA9947}" type="sibTrans" cxnId="{58E9BA2F-3521-4538-96BA-6363CB05F1F1}">
      <dgm:prSet/>
      <dgm:spPr/>
      <dgm:t>
        <a:bodyPr/>
        <a:lstStyle/>
        <a:p>
          <a:endParaRPr lang="en-US" sz="2000"/>
        </a:p>
      </dgm:t>
    </dgm:pt>
    <dgm:pt modelId="{4F3DC14E-28A9-4C8A-9FCC-2845B88490A6}">
      <dgm:prSet custT="1"/>
      <dgm:spPr/>
      <dgm:t>
        <a:bodyPr/>
        <a:lstStyle/>
        <a:p>
          <a:pPr rtl="0"/>
          <a:r>
            <a:rPr lang="en-GB" sz="1800" dirty="0" err="1"/>
            <a:t>Ölçüləri</a:t>
          </a:r>
          <a:r>
            <a:rPr lang="en-GB" sz="1800" dirty="0"/>
            <a:t> &lt;6 </a:t>
          </a:r>
          <a:r>
            <a:rPr lang="az-Latn-AZ" sz="1800" dirty="0"/>
            <a:t>s</a:t>
          </a:r>
          <a:r>
            <a:rPr lang="en-GB" sz="1800" dirty="0"/>
            <a:t>m </a:t>
          </a:r>
          <a:r>
            <a:rPr lang="en-GB" sz="1800" dirty="0" err="1"/>
            <a:t>sistlər</a:t>
          </a:r>
          <a:r>
            <a:rPr lang="en-GB" sz="1800" dirty="0"/>
            <a:t> </a:t>
          </a:r>
          <a:r>
            <a:rPr lang="en-GB" sz="1800" dirty="0" err="1"/>
            <a:t>asimptomatik</a:t>
          </a:r>
          <a:r>
            <a:rPr lang="en-GB" sz="1800" dirty="0"/>
            <a:t> </a:t>
          </a:r>
          <a:r>
            <a:rPr lang="en-GB" sz="1800" dirty="0" err="1"/>
            <a:t>olmaqla</a:t>
          </a:r>
          <a:r>
            <a:rPr lang="en-GB" sz="1800" dirty="0"/>
            <a:t> </a:t>
          </a:r>
          <a:r>
            <a:rPr lang="en-GB" sz="1800" dirty="0" err="1"/>
            <a:t>yanaşı</a:t>
          </a:r>
          <a:r>
            <a:rPr lang="en-GB" sz="1800" dirty="0"/>
            <a:t> </a:t>
          </a:r>
          <a:r>
            <a:rPr lang="en-GB" sz="1800" dirty="0" err="1"/>
            <a:t>reqressiyaya</a:t>
          </a:r>
          <a:r>
            <a:rPr lang="en-GB" sz="1800" dirty="0"/>
            <a:t> </a:t>
          </a:r>
          <a:r>
            <a:rPr lang="en-GB" sz="1800" dirty="0" err="1"/>
            <a:t>meylli</a:t>
          </a:r>
          <a:r>
            <a:rPr lang="en-GB" sz="1800" dirty="0"/>
            <a:t> </a:t>
          </a:r>
          <a:r>
            <a:rPr lang="en-GB" sz="1800" dirty="0" err="1"/>
            <a:t>olurlar</a:t>
          </a:r>
          <a:r>
            <a:rPr lang="en-GB" sz="1800" dirty="0"/>
            <a:t>. </a:t>
          </a:r>
          <a:r>
            <a:rPr lang="en-GB" sz="1800" dirty="0" err="1"/>
            <a:t>Ölçüləri</a:t>
          </a:r>
          <a:r>
            <a:rPr lang="en-GB" sz="1800" dirty="0"/>
            <a:t> &gt;6 </a:t>
          </a:r>
          <a:r>
            <a:rPr lang="az-Latn-AZ" sz="1800" dirty="0"/>
            <a:t>s</a:t>
          </a:r>
          <a:r>
            <a:rPr lang="en-GB" sz="1800" dirty="0"/>
            <a:t>m </a:t>
          </a:r>
          <a:r>
            <a:rPr lang="en-GB" sz="1800" dirty="0" err="1"/>
            <a:t>sistlərin</a:t>
          </a:r>
          <a:r>
            <a:rPr lang="en-GB" sz="1800" dirty="0"/>
            <a:t> </a:t>
          </a:r>
          <a:r>
            <a:rPr lang="en-GB" sz="1800" dirty="0" err="1"/>
            <a:t>ağırlaşma</a:t>
          </a:r>
          <a:r>
            <a:rPr lang="en-GB" sz="1800" dirty="0"/>
            <a:t> </a:t>
          </a:r>
          <a:r>
            <a:rPr lang="en-GB" sz="1800" dirty="0" err="1"/>
            <a:t>ehtimalı</a:t>
          </a:r>
          <a:r>
            <a:rPr lang="en-GB" sz="1800" dirty="0"/>
            <a:t> </a:t>
          </a:r>
          <a:r>
            <a:rPr lang="en-GB" sz="1800" dirty="0" err="1"/>
            <a:t>yüksəkdir</a:t>
          </a:r>
          <a:r>
            <a:rPr lang="en-GB" sz="1800" dirty="0"/>
            <a:t>. </a:t>
          </a:r>
          <a:endParaRPr lang="en-US" sz="1800" dirty="0"/>
        </a:p>
      </dgm:t>
    </dgm:pt>
    <dgm:pt modelId="{8CC717A4-FDB5-4454-909A-3D9437A34F1F}" type="parTrans" cxnId="{5CBC38EA-B535-4C9A-841B-5DD897AB4F12}">
      <dgm:prSet/>
      <dgm:spPr/>
      <dgm:t>
        <a:bodyPr/>
        <a:lstStyle/>
        <a:p>
          <a:endParaRPr lang="en-US" sz="2000"/>
        </a:p>
      </dgm:t>
    </dgm:pt>
    <dgm:pt modelId="{12BD10BB-2894-4ACD-9C27-913C2659E81C}" type="sibTrans" cxnId="{5CBC38EA-B535-4C9A-841B-5DD897AB4F12}">
      <dgm:prSet/>
      <dgm:spPr/>
      <dgm:t>
        <a:bodyPr/>
        <a:lstStyle/>
        <a:p>
          <a:endParaRPr lang="en-US" sz="2000"/>
        </a:p>
      </dgm:t>
    </dgm:pt>
    <dgm:pt modelId="{8375B307-4EB0-418E-B543-0BEE71202CC8}" type="pres">
      <dgm:prSet presAssocID="{C72DD90B-A296-4331-91FD-007219397345}" presName="CompostProcess" presStyleCnt="0">
        <dgm:presLayoutVars>
          <dgm:dir/>
          <dgm:resizeHandles val="exact"/>
        </dgm:presLayoutVars>
      </dgm:prSet>
      <dgm:spPr/>
    </dgm:pt>
    <dgm:pt modelId="{1F3A5450-7983-4F21-8A1B-C99B20A3758F}" type="pres">
      <dgm:prSet presAssocID="{C72DD90B-A296-4331-91FD-007219397345}" presName="arrow" presStyleLbl="bgShp" presStyleIdx="0" presStyleCnt="1"/>
      <dgm:spPr/>
    </dgm:pt>
    <dgm:pt modelId="{EBF164D6-6B37-45C8-84BE-745C80D20955}" type="pres">
      <dgm:prSet presAssocID="{C72DD90B-A296-4331-91FD-007219397345}" presName="linearProcess" presStyleCnt="0"/>
      <dgm:spPr/>
    </dgm:pt>
    <dgm:pt modelId="{B3E7936C-3914-496F-9092-7D7AFE086D8D}" type="pres">
      <dgm:prSet presAssocID="{7DCF0F52-F584-46C5-B36C-2EAEFC51DF30}" presName="textNode" presStyleLbl="node1" presStyleIdx="0" presStyleCnt="4">
        <dgm:presLayoutVars>
          <dgm:bulletEnabled val="1"/>
        </dgm:presLayoutVars>
      </dgm:prSet>
      <dgm:spPr/>
    </dgm:pt>
    <dgm:pt modelId="{FA227E45-5192-47D4-8A05-DED8FE7C6F77}" type="pres">
      <dgm:prSet presAssocID="{5EB67547-5251-47C8-96EE-CFB2930B745B}" presName="sibTrans" presStyleCnt="0"/>
      <dgm:spPr/>
    </dgm:pt>
    <dgm:pt modelId="{21A8EFB8-D31E-4A90-899B-3A6FAC032E60}" type="pres">
      <dgm:prSet presAssocID="{57E69F94-E06C-4D63-95E4-A39C22399751}" presName="textNode" presStyleLbl="node1" presStyleIdx="1" presStyleCnt="4">
        <dgm:presLayoutVars>
          <dgm:bulletEnabled val="1"/>
        </dgm:presLayoutVars>
      </dgm:prSet>
      <dgm:spPr/>
    </dgm:pt>
    <dgm:pt modelId="{844F5034-276D-491B-8385-9C70D5B93195}" type="pres">
      <dgm:prSet presAssocID="{DE697EC5-7A55-4526-95D9-688A2EAD1B33}" presName="sibTrans" presStyleCnt="0"/>
      <dgm:spPr/>
    </dgm:pt>
    <dgm:pt modelId="{C3DB313B-35DC-4F5A-A719-3867BF054490}" type="pres">
      <dgm:prSet presAssocID="{94CDA2BD-C3C9-4263-A448-28FDC26E00B2}" presName="textNode" presStyleLbl="node1" presStyleIdx="2" presStyleCnt="4">
        <dgm:presLayoutVars>
          <dgm:bulletEnabled val="1"/>
        </dgm:presLayoutVars>
      </dgm:prSet>
      <dgm:spPr/>
    </dgm:pt>
    <dgm:pt modelId="{1E4875D0-6BC4-4683-ADA9-695E033E4284}" type="pres">
      <dgm:prSet presAssocID="{5CD713D1-B928-42FA-966A-DF092EFA9947}" presName="sibTrans" presStyleCnt="0"/>
      <dgm:spPr/>
    </dgm:pt>
    <dgm:pt modelId="{AB9B2FE9-78CD-4E09-9D88-6B8A6BAE2911}" type="pres">
      <dgm:prSet presAssocID="{4F3DC14E-28A9-4C8A-9FCC-2845B88490A6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2499CB11-2A1E-477B-B00F-FE6D73E5219D}" type="presOf" srcId="{57E69F94-E06C-4D63-95E4-A39C22399751}" destId="{21A8EFB8-D31E-4A90-899B-3A6FAC032E60}" srcOrd="0" destOrd="0" presId="urn:microsoft.com/office/officeart/2005/8/layout/hProcess9"/>
    <dgm:cxn modelId="{ACB94C17-63B7-45A7-AADC-79B4D95C8AF6}" type="presOf" srcId="{94CDA2BD-C3C9-4263-A448-28FDC26E00B2}" destId="{C3DB313B-35DC-4F5A-A719-3867BF054490}" srcOrd="0" destOrd="0" presId="urn:microsoft.com/office/officeart/2005/8/layout/hProcess9"/>
    <dgm:cxn modelId="{A5F28F22-400D-4278-BB64-9E64864BE435}" srcId="{C72DD90B-A296-4331-91FD-007219397345}" destId="{7DCF0F52-F584-46C5-B36C-2EAEFC51DF30}" srcOrd="0" destOrd="0" parTransId="{86AA46E0-A1C6-4B93-81A2-C041C2E3EDA4}" sibTransId="{5EB67547-5251-47C8-96EE-CFB2930B745B}"/>
    <dgm:cxn modelId="{58E9BA2F-3521-4538-96BA-6363CB05F1F1}" srcId="{C72DD90B-A296-4331-91FD-007219397345}" destId="{94CDA2BD-C3C9-4263-A448-28FDC26E00B2}" srcOrd="2" destOrd="0" parTransId="{BCE9AA46-B50E-4A73-B0CB-0BFF11552A53}" sibTransId="{5CD713D1-B928-42FA-966A-DF092EFA9947}"/>
    <dgm:cxn modelId="{79CED25F-7E44-42AB-B3E3-A9D9781FBD85}" type="presOf" srcId="{4F3DC14E-28A9-4C8A-9FCC-2845B88490A6}" destId="{AB9B2FE9-78CD-4E09-9D88-6B8A6BAE2911}" srcOrd="0" destOrd="0" presId="urn:microsoft.com/office/officeart/2005/8/layout/hProcess9"/>
    <dgm:cxn modelId="{94D9AE7E-255F-4B2E-81E2-5786280EB0A2}" type="presOf" srcId="{C72DD90B-A296-4331-91FD-007219397345}" destId="{8375B307-4EB0-418E-B543-0BEE71202CC8}" srcOrd="0" destOrd="0" presId="urn:microsoft.com/office/officeart/2005/8/layout/hProcess9"/>
    <dgm:cxn modelId="{04AA8FE4-36B0-489E-992B-166BEA2DF14A}" srcId="{C72DD90B-A296-4331-91FD-007219397345}" destId="{57E69F94-E06C-4D63-95E4-A39C22399751}" srcOrd="1" destOrd="0" parTransId="{55127D9D-0F8D-4FA5-961C-1E8F83568D9B}" sibTransId="{DE697EC5-7A55-4526-95D9-688A2EAD1B33}"/>
    <dgm:cxn modelId="{5CBC38EA-B535-4C9A-841B-5DD897AB4F12}" srcId="{C72DD90B-A296-4331-91FD-007219397345}" destId="{4F3DC14E-28A9-4C8A-9FCC-2845B88490A6}" srcOrd="3" destOrd="0" parTransId="{8CC717A4-FDB5-4454-909A-3D9437A34F1F}" sibTransId="{12BD10BB-2894-4ACD-9C27-913C2659E81C}"/>
    <dgm:cxn modelId="{F1F359F1-9B4F-4AC3-8A2A-FBEC78E06569}" type="presOf" srcId="{7DCF0F52-F584-46C5-B36C-2EAEFC51DF30}" destId="{B3E7936C-3914-496F-9092-7D7AFE086D8D}" srcOrd="0" destOrd="0" presId="urn:microsoft.com/office/officeart/2005/8/layout/hProcess9"/>
    <dgm:cxn modelId="{D7174BC4-3E85-43B0-BCC2-292E5CDCCEF8}" type="presParOf" srcId="{8375B307-4EB0-418E-B543-0BEE71202CC8}" destId="{1F3A5450-7983-4F21-8A1B-C99B20A3758F}" srcOrd="0" destOrd="0" presId="urn:microsoft.com/office/officeart/2005/8/layout/hProcess9"/>
    <dgm:cxn modelId="{F776F61E-43AA-41BD-8C80-92AAF2018111}" type="presParOf" srcId="{8375B307-4EB0-418E-B543-0BEE71202CC8}" destId="{EBF164D6-6B37-45C8-84BE-745C80D20955}" srcOrd="1" destOrd="0" presId="urn:microsoft.com/office/officeart/2005/8/layout/hProcess9"/>
    <dgm:cxn modelId="{F225417D-BAC9-4F0C-82E8-71AE17FB3BDC}" type="presParOf" srcId="{EBF164D6-6B37-45C8-84BE-745C80D20955}" destId="{B3E7936C-3914-496F-9092-7D7AFE086D8D}" srcOrd="0" destOrd="0" presId="urn:microsoft.com/office/officeart/2005/8/layout/hProcess9"/>
    <dgm:cxn modelId="{E16FDF8B-2E34-4862-849E-2349EF2262AE}" type="presParOf" srcId="{EBF164D6-6B37-45C8-84BE-745C80D20955}" destId="{FA227E45-5192-47D4-8A05-DED8FE7C6F77}" srcOrd="1" destOrd="0" presId="urn:microsoft.com/office/officeart/2005/8/layout/hProcess9"/>
    <dgm:cxn modelId="{A5D28BE6-2A7A-460A-8251-D3BF29A86114}" type="presParOf" srcId="{EBF164D6-6B37-45C8-84BE-745C80D20955}" destId="{21A8EFB8-D31E-4A90-899B-3A6FAC032E60}" srcOrd="2" destOrd="0" presId="urn:microsoft.com/office/officeart/2005/8/layout/hProcess9"/>
    <dgm:cxn modelId="{7147F845-C601-49B9-809C-B30A83478AC1}" type="presParOf" srcId="{EBF164D6-6B37-45C8-84BE-745C80D20955}" destId="{844F5034-276D-491B-8385-9C70D5B93195}" srcOrd="3" destOrd="0" presId="urn:microsoft.com/office/officeart/2005/8/layout/hProcess9"/>
    <dgm:cxn modelId="{FC54C92D-9694-4DE8-B438-7FA07DF98EB9}" type="presParOf" srcId="{EBF164D6-6B37-45C8-84BE-745C80D20955}" destId="{C3DB313B-35DC-4F5A-A719-3867BF054490}" srcOrd="4" destOrd="0" presId="urn:microsoft.com/office/officeart/2005/8/layout/hProcess9"/>
    <dgm:cxn modelId="{9BEFF4B0-AEDE-4DBE-B146-E8CB60B8BE72}" type="presParOf" srcId="{EBF164D6-6B37-45C8-84BE-745C80D20955}" destId="{1E4875D0-6BC4-4683-ADA9-695E033E4284}" srcOrd="5" destOrd="0" presId="urn:microsoft.com/office/officeart/2005/8/layout/hProcess9"/>
    <dgm:cxn modelId="{C176D111-49F4-4145-95C6-8D622028AE9D}" type="presParOf" srcId="{EBF164D6-6B37-45C8-84BE-745C80D20955}" destId="{AB9B2FE9-78CD-4E09-9D88-6B8A6BAE2911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D12CF67-152F-4BF4-94D0-EA7B0A3A6BBB}" type="doc">
      <dgm:prSet loTypeId="urn:microsoft.com/office/officeart/2005/8/layout/vList2" loCatId="list" qsTypeId="urn:microsoft.com/office/officeart/2005/8/quickstyle/simple3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C8FB6261-82DD-4612-BB08-D4F29378D516}">
      <dgm:prSet custT="1"/>
      <dgm:spPr/>
      <dgm:t>
        <a:bodyPr/>
        <a:lstStyle/>
        <a:p>
          <a:pPr algn="ctr" rtl="0"/>
          <a:r>
            <a:rPr lang="az-Latn-AZ" sz="3200" dirty="0"/>
            <a:t>Musinoz sist – divar epitelindəki hüceyrələrdə və sist mayesində musin tapılır</a:t>
          </a:r>
          <a:endParaRPr lang="en-US" sz="3200" dirty="0"/>
        </a:p>
      </dgm:t>
    </dgm:pt>
    <dgm:pt modelId="{B203A0B8-4086-40F5-A8E5-9029D698C61B}" type="parTrans" cxnId="{D5565EC5-B169-4FAB-BFB1-8C6B3A52EB7C}">
      <dgm:prSet/>
      <dgm:spPr/>
      <dgm:t>
        <a:bodyPr/>
        <a:lstStyle/>
        <a:p>
          <a:pPr algn="ctr"/>
          <a:endParaRPr lang="en-US" sz="3200"/>
        </a:p>
      </dgm:t>
    </dgm:pt>
    <dgm:pt modelId="{651E20F2-D242-47F9-9CA1-F5ED7EA3B06C}" type="sibTrans" cxnId="{D5565EC5-B169-4FAB-BFB1-8C6B3A52EB7C}">
      <dgm:prSet/>
      <dgm:spPr/>
      <dgm:t>
        <a:bodyPr/>
        <a:lstStyle/>
        <a:p>
          <a:pPr algn="ctr"/>
          <a:endParaRPr lang="en-US" sz="3200"/>
        </a:p>
      </dgm:t>
    </dgm:pt>
    <dgm:pt modelId="{0A56EB10-C710-4CAC-BA65-57DCFF294D9D}">
      <dgm:prSet custT="1"/>
      <dgm:spPr/>
      <dgm:t>
        <a:bodyPr/>
        <a:lstStyle/>
        <a:p>
          <a:pPr algn="ctr" rtl="0"/>
          <a:r>
            <a:rPr lang="az-Latn-AZ" sz="3200" dirty="0"/>
            <a:t>Musinoz sistlər böyük ölçüdə, arakəsməli, çox kameralı olur</a:t>
          </a:r>
          <a:endParaRPr lang="en-US" sz="3200" dirty="0"/>
        </a:p>
      </dgm:t>
    </dgm:pt>
    <dgm:pt modelId="{ED7757D2-1DFF-49F4-8620-1073ADDF93EB}" type="parTrans" cxnId="{A665793A-B1A0-41EF-99EC-20B066AEDEFF}">
      <dgm:prSet/>
      <dgm:spPr/>
      <dgm:t>
        <a:bodyPr/>
        <a:lstStyle/>
        <a:p>
          <a:pPr algn="ctr"/>
          <a:endParaRPr lang="en-US" sz="3200"/>
        </a:p>
      </dgm:t>
    </dgm:pt>
    <dgm:pt modelId="{B3763293-AFB8-44E8-A9B7-F999998768BB}" type="sibTrans" cxnId="{A665793A-B1A0-41EF-99EC-20B066AEDEFF}">
      <dgm:prSet/>
      <dgm:spPr/>
      <dgm:t>
        <a:bodyPr/>
        <a:lstStyle/>
        <a:p>
          <a:pPr algn="ctr"/>
          <a:endParaRPr lang="en-US" sz="3200"/>
        </a:p>
      </dgm:t>
    </dgm:pt>
    <dgm:pt modelId="{6E7D2C73-A62B-47AB-B8F0-646141942251}">
      <dgm:prSet custT="1"/>
      <dgm:spPr/>
      <dgm:t>
        <a:bodyPr/>
        <a:lstStyle/>
        <a:p>
          <a:pPr algn="ctr" rtl="0"/>
          <a:r>
            <a:rPr lang="az-Latn-AZ" sz="3200" dirty="0"/>
            <a:t>Musinoz sistlər bədxassəli sistlərə keçə bilən sistlər hesab edilir. </a:t>
          </a:r>
          <a:endParaRPr lang="en-US" sz="3200" dirty="0"/>
        </a:p>
      </dgm:t>
    </dgm:pt>
    <dgm:pt modelId="{4C26910D-B9DE-4FB6-B0CD-CCEFD4285753}" type="parTrans" cxnId="{EEBDA629-FF59-4172-A819-F263F1419CD7}">
      <dgm:prSet/>
      <dgm:spPr/>
      <dgm:t>
        <a:bodyPr/>
        <a:lstStyle/>
        <a:p>
          <a:pPr algn="ctr"/>
          <a:endParaRPr lang="en-US" sz="3200"/>
        </a:p>
      </dgm:t>
    </dgm:pt>
    <dgm:pt modelId="{CBC0D8EC-162D-4E1E-B23A-2B456A6EDCEC}" type="sibTrans" cxnId="{EEBDA629-FF59-4172-A819-F263F1419CD7}">
      <dgm:prSet/>
      <dgm:spPr/>
      <dgm:t>
        <a:bodyPr/>
        <a:lstStyle/>
        <a:p>
          <a:pPr algn="ctr"/>
          <a:endParaRPr lang="en-US" sz="3200"/>
        </a:p>
      </dgm:t>
    </dgm:pt>
    <dgm:pt modelId="{B493A568-3F27-4C26-B2BB-94EC14CE5063}">
      <dgm:prSet custT="1"/>
      <dgm:spPr/>
      <dgm:t>
        <a:bodyPr/>
        <a:lstStyle/>
        <a:p>
          <a:pPr algn="ctr" rtl="0"/>
          <a:r>
            <a:rPr lang="az-Latn-AZ" sz="3200" dirty="0"/>
            <a:t>Musinoz sist şübhəsi olan suluqlar – radikal çıxarılmalıdırlar.  </a:t>
          </a:r>
          <a:endParaRPr lang="en-US" sz="3200" dirty="0"/>
        </a:p>
      </dgm:t>
    </dgm:pt>
    <dgm:pt modelId="{07268B21-CB99-45A2-8BC6-C765B7734D18}" type="parTrans" cxnId="{C51B8589-7021-4318-969E-C10C16B8B776}">
      <dgm:prSet/>
      <dgm:spPr/>
      <dgm:t>
        <a:bodyPr/>
        <a:lstStyle/>
        <a:p>
          <a:pPr algn="ctr"/>
          <a:endParaRPr lang="en-US" sz="3200"/>
        </a:p>
      </dgm:t>
    </dgm:pt>
    <dgm:pt modelId="{8F1458CD-C31E-484C-9074-22138103BB8D}" type="sibTrans" cxnId="{C51B8589-7021-4318-969E-C10C16B8B776}">
      <dgm:prSet/>
      <dgm:spPr/>
      <dgm:t>
        <a:bodyPr/>
        <a:lstStyle/>
        <a:p>
          <a:pPr algn="ctr"/>
          <a:endParaRPr lang="en-US" sz="3200"/>
        </a:p>
      </dgm:t>
    </dgm:pt>
    <dgm:pt modelId="{CE16B46F-3A7B-40F6-838B-0AE653605635}" type="pres">
      <dgm:prSet presAssocID="{8D12CF67-152F-4BF4-94D0-EA7B0A3A6BBB}" presName="linear" presStyleCnt="0">
        <dgm:presLayoutVars>
          <dgm:animLvl val="lvl"/>
          <dgm:resizeHandles val="exact"/>
        </dgm:presLayoutVars>
      </dgm:prSet>
      <dgm:spPr/>
    </dgm:pt>
    <dgm:pt modelId="{13204037-846B-4CB1-B1B4-DD12144360BD}" type="pres">
      <dgm:prSet presAssocID="{C8FB6261-82DD-4612-BB08-D4F29378D516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9CE0EC3B-DF13-4322-B46A-0785A421A789}" type="pres">
      <dgm:prSet presAssocID="{651E20F2-D242-47F9-9CA1-F5ED7EA3B06C}" presName="spacer" presStyleCnt="0"/>
      <dgm:spPr/>
    </dgm:pt>
    <dgm:pt modelId="{42CBB6DB-90CE-4CAE-A650-9E6E6DDC79C9}" type="pres">
      <dgm:prSet presAssocID="{0A56EB10-C710-4CAC-BA65-57DCFF294D9D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8FA074A-3976-4E7C-9C3C-798ED4541AFE}" type="pres">
      <dgm:prSet presAssocID="{B3763293-AFB8-44E8-A9B7-F999998768BB}" presName="spacer" presStyleCnt="0"/>
      <dgm:spPr/>
    </dgm:pt>
    <dgm:pt modelId="{AB27F253-6829-4178-A68F-7134DFDE722A}" type="pres">
      <dgm:prSet presAssocID="{6E7D2C73-A62B-47AB-B8F0-646141942251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74A5AFD-6A27-4D59-A5C4-753FC693B12A}" type="pres">
      <dgm:prSet presAssocID="{CBC0D8EC-162D-4E1E-B23A-2B456A6EDCEC}" presName="spacer" presStyleCnt="0"/>
      <dgm:spPr/>
    </dgm:pt>
    <dgm:pt modelId="{715BEFDF-53B6-4566-9D7E-116DF839FB8F}" type="pres">
      <dgm:prSet presAssocID="{B493A568-3F27-4C26-B2BB-94EC14CE5063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EEBDA629-FF59-4172-A819-F263F1419CD7}" srcId="{8D12CF67-152F-4BF4-94D0-EA7B0A3A6BBB}" destId="{6E7D2C73-A62B-47AB-B8F0-646141942251}" srcOrd="2" destOrd="0" parTransId="{4C26910D-B9DE-4FB6-B0CD-CCEFD4285753}" sibTransId="{CBC0D8EC-162D-4E1E-B23A-2B456A6EDCEC}"/>
    <dgm:cxn modelId="{A665793A-B1A0-41EF-99EC-20B066AEDEFF}" srcId="{8D12CF67-152F-4BF4-94D0-EA7B0A3A6BBB}" destId="{0A56EB10-C710-4CAC-BA65-57DCFF294D9D}" srcOrd="1" destOrd="0" parTransId="{ED7757D2-1DFF-49F4-8620-1073ADDF93EB}" sibTransId="{B3763293-AFB8-44E8-A9B7-F999998768BB}"/>
    <dgm:cxn modelId="{C528DB63-BB2D-49F1-AF8A-A3113B219C03}" type="presOf" srcId="{6E7D2C73-A62B-47AB-B8F0-646141942251}" destId="{AB27F253-6829-4178-A68F-7134DFDE722A}" srcOrd="0" destOrd="0" presId="urn:microsoft.com/office/officeart/2005/8/layout/vList2"/>
    <dgm:cxn modelId="{AC70A67A-9666-4C7E-80F1-FB88DFFFF1CC}" type="presOf" srcId="{C8FB6261-82DD-4612-BB08-D4F29378D516}" destId="{13204037-846B-4CB1-B1B4-DD12144360BD}" srcOrd="0" destOrd="0" presId="urn:microsoft.com/office/officeart/2005/8/layout/vList2"/>
    <dgm:cxn modelId="{9224D683-84F0-459E-9EFF-11B6E0337AC5}" type="presOf" srcId="{8D12CF67-152F-4BF4-94D0-EA7B0A3A6BBB}" destId="{CE16B46F-3A7B-40F6-838B-0AE653605635}" srcOrd="0" destOrd="0" presId="urn:microsoft.com/office/officeart/2005/8/layout/vList2"/>
    <dgm:cxn modelId="{C51B8589-7021-4318-969E-C10C16B8B776}" srcId="{8D12CF67-152F-4BF4-94D0-EA7B0A3A6BBB}" destId="{B493A568-3F27-4C26-B2BB-94EC14CE5063}" srcOrd="3" destOrd="0" parTransId="{07268B21-CB99-45A2-8BC6-C765B7734D18}" sibTransId="{8F1458CD-C31E-484C-9074-22138103BB8D}"/>
    <dgm:cxn modelId="{D5565EC5-B169-4FAB-BFB1-8C6B3A52EB7C}" srcId="{8D12CF67-152F-4BF4-94D0-EA7B0A3A6BBB}" destId="{C8FB6261-82DD-4612-BB08-D4F29378D516}" srcOrd="0" destOrd="0" parTransId="{B203A0B8-4086-40F5-A8E5-9029D698C61B}" sibTransId="{651E20F2-D242-47F9-9CA1-F5ED7EA3B06C}"/>
    <dgm:cxn modelId="{210815C8-906F-4EB8-AF9D-348F3A3989FC}" type="presOf" srcId="{0A56EB10-C710-4CAC-BA65-57DCFF294D9D}" destId="{42CBB6DB-90CE-4CAE-A650-9E6E6DDC79C9}" srcOrd="0" destOrd="0" presId="urn:microsoft.com/office/officeart/2005/8/layout/vList2"/>
    <dgm:cxn modelId="{349C21D8-F8E9-4B08-9CCD-3AE07D9C85C1}" type="presOf" srcId="{B493A568-3F27-4C26-B2BB-94EC14CE5063}" destId="{715BEFDF-53B6-4566-9D7E-116DF839FB8F}" srcOrd="0" destOrd="0" presId="urn:microsoft.com/office/officeart/2005/8/layout/vList2"/>
    <dgm:cxn modelId="{2A7C6051-E341-47DF-BFD8-3AEDB1B15806}" type="presParOf" srcId="{CE16B46F-3A7B-40F6-838B-0AE653605635}" destId="{13204037-846B-4CB1-B1B4-DD12144360BD}" srcOrd="0" destOrd="0" presId="urn:microsoft.com/office/officeart/2005/8/layout/vList2"/>
    <dgm:cxn modelId="{3D2CBB76-338A-49CA-9566-5BAB4831BEE1}" type="presParOf" srcId="{CE16B46F-3A7B-40F6-838B-0AE653605635}" destId="{9CE0EC3B-DF13-4322-B46A-0785A421A789}" srcOrd="1" destOrd="0" presId="urn:microsoft.com/office/officeart/2005/8/layout/vList2"/>
    <dgm:cxn modelId="{EA8A2530-6706-4CAF-8B01-1A8A356FCFB3}" type="presParOf" srcId="{CE16B46F-3A7B-40F6-838B-0AE653605635}" destId="{42CBB6DB-90CE-4CAE-A650-9E6E6DDC79C9}" srcOrd="2" destOrd="0" presId="urn:microsoft.com/office/officeart/2005/8/layout/vList2"/>
    <dgm:cxn modelId="{4D093E04-D368-473D-A4D4-36265CBD4283}" type="presParOf" srcId="{CE16B46F-3A7B-40F6-838B-0AE653605635}" destId="{38FA074A-3976-4E7C-9C3C-798ED4541AFE}" srcOrd="3" destOrd="0" presId="urn:microsoft.com/office/officeart/2005/8/layout/vList2"/>
    <dgm:cxn modelId="{F9D3519A-706E-4424-BFD0-FFA93436D69F}" type="presParOf" srcId="{CE16B46F-3A7B-40F6-838B-0AE653605635}" destId="{AB27F253-6829-4178-A68F-7134DFDE722A}" srcOrd="4" destOrd="0" presId="urn:microsoft.com/office/officeart/2005/8/layout/vList2"/>
    <dgm:cxn modelId="{2FE6A863-CDBF-4BFE-A90D-A012B0C90F13}" type="presParOf" srcId="{CE16B46F-3A7B-40F6-838B-0AE653605635}" destId="{F74A5AFD-6A27-4D59-A5C4-753FC693B12A}" srcOrd="5" destOrd="0" presId="urn:microsoft.com/office/officeart/2005/8/layout/vList2"/>
    <dgm:cxn modelId="{6961BD9B-12B7-4BE8-85E1-9831DFD242DE}" type="presParOf" srcId="{CE16B46F-3A7B-40F6-838B-0AE653605635}" destId="{715BEFDF-53B6-4566-9D7E-116DF839FB8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6B60BCC-3F17-451A-9FBB-730C6B64AA77}" type="doc">
      <dgm:prSet loTypeId="urn:microsoft.com/office/officeart/2005/8/layout/hProcess11" loCatId="process" qsTypeId="urn:microsoft.com/office/officeart/2005/8/quickstyle/simple1" qsCatId="simple" csTypeId="urn:microsoft.com/office/officeart/2005/8/colors/colorful3" csCatId="colorful"/>
      <dgm:spPr/>
      <dgm:t>
        <a:bodyPr/>
        <a:lstStyle/>
        <a:p>
          <a:endParaRPr lang="en-US"/>
        </a:p>
      </dgm:t>
    </dgm:pt>
    <dgm:pt modelId="{286295C8-E846-4725-920C-5280A2535CAD}">
      <dgm:prSet custT="1"/>
      <dgm:spPr/>
      <dgm:t>
        <a:bodyPr/>
        <a:lstStyle/>
        <a:p>
          <a:pPr rtl="0"/>
          <a:r>
            <a:rPr lang="az-Latn-AZ" sz="1600" dirty="0">
              <a:latin typeface="Arial" panose="020B0604020202020204" pitchFamily="34" charset="0"/>
              <a:cs typeface="Arial" panose="020B0604020202020204" pitchFamily="34" charset="0"/>
            </a:rPr>
            <a:t>Retension sistlər pankreas axacağının tutulması nəticəsində ortaya çıxa bilir. 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56B642-4B19-4682-89DC-5677B0052DB1}" type="parTrans" cxnId="{74F6C140-65AB-4653-8F9E-4F5D069BDE45}">
      <dgm:prSet/>
      <dgm:spPr/>
      <dgm:t>
        <a:bodyPr/>
        <a:lstStyle/>
        <a:p>
          <a:endParaRPr lang="en-US" sz="1800"/>
        </a:p>
      </dgm:t>
    </dgm:pt>
    <dgm:pt modelId="{3EB5FBAF-EF2E-41E6-8C95-01FD9AD5B7C4}" type="sibTrans" cxnId="{74F6C140-65AB-4653-8F9E-4F5D069BDE45}">
      <dgm:prSet/>
      <dgm:spPr/>
      <dgm:t>
        <a:bodyPr/>
        <a:lstStyle/>
        <a:p>
          <a:endParaRPr lang="en-US" sz="1800"/>
        </a:p>
      </dgm:t>
    </dgm:pt>
    <dgm:pt modelId="{ADB4BF68-5A5B-4586-AC20-6B1A431B53C7}">
      <dgm:prSet custT="1"/>
      <dgm:spPr/>
      <dgm:t>
        <a:bodyPr/>
        <a:lstStyle/>
        <a:p>
          <a:pPr rtl="0"/>
          <a:r>
            <a:rPr lang="az-Latn-AZ" sz="1600" dirty="0">
              <a:latin typeface="Arial" panose="020B0604020202020204" pitchFamily="34" charset="0"/>
              <a:cs typeface="Arial" panose="020B0604020202020204" pitchFamily="34" charset="0"/>
            </a:rPr>
            <a:t>Axacaq obstruksiyasını bəd və xoş təbiətli törəmələr törədə bilər.  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69490A-7F3D-4F6E-8EE3-E3874B635096}" type="parTrans" cxnId="{A2E55C81-0E22-4F8C-A605-F9CFBA735394}">
      <dgm:prSet/>
      <dgm:spPr/>
      <dgm:t>
        <a:bodyPr/>
        <a:lstStyle/>
        <a:p>
          <a:endParaRPr lang="en-US" sz="1800"/>
        </a:p>
      </dgm:t>
    </dgm:pt>
    <dgm:pt modelId="{B2DC1368-2B3E-4935-93B3-53451BE4C2CF}" type="sibTrans" cxnId="{A2E55C81-0E22-4F8C-A605-F9CFBA735394}">
      <dgm:prSet/>
      <dgm:spPr/>
      <dgm:t>
        <a:bodyPr/>
        <a:lstStyle/>
        <a:p>
          <a:endParaRPr lang="en-US" sz="1800"/>
        </a:p>
      </dgm:t>
    </dgm:pt>
    <dgm:pt modelId="{BBBA817C-D279-478F-A291-5374DEAFE079}">
      <dgm:prSet custT="1"/>
      <dgm:spPr/>
      <dgm:t>
        <a:bodyPr/>
        <a:lstStyle/>
        <a:p>
          <a:pPr rtl="0"/>
          <a:r>
            <a:rPr lang="az-Latn-AZ" sz="1600" dirty="0">
              <a:latin typeface="Arial" panose="020B0604020202020204" pitchFamily="34" charset="0"/>
              <a:cs typeface="Arial" panose="020B0604020202020204" pitchFamily="34" charset="0"/>
            </a:rPr>
            <a:t>Xronik pankreatitdə daşlar, striktur, duktal poliplər, adenokarsinoma, hətta psevdosistlər axacağa təzyiq edərək mənfəzini tıxaya bilərlər.  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33D7CF-576C-4327-8F13-B3B06758A974}" type="parTrans" cxnId="{A92275A9-C2B3-4BA3-AAF3-1650AD14E881}">
      <dgm:prSet/>
      <dgm:spPr/>
      <dgm:t>
        <a:bodyPr/>
        <a:lstStyle/>
        <a:p>
          <a:endParaRPr lang="en-US" sz="1800"/>
        </a:p>
      </dgm:t>
    </dgm:pt>
    <dgm:pt modelId="{6BFE45A2-5E2D-4721-A778-E1CDC6BE9911}" type="sibTrans" cxnId="{A92275A9-C2B3-4BA3-AAF3-1650AD14E881}">
      <dgm:prSet/>
      <dgm:spPr/>
      <dgm:t>
        <a:bodyPr/>
        <a:lstStyle/>
        <a:p>
          <a:endParaRPr lang="en-US" sz="1800"/>
        </a:p>
      </dgm:t>
    </dgm:pt>
    <dgm:pt modelId="{67FCBEC9-C2A4-473B-813B-B587A3D24CAB}">
      <dgm:prSet custT="1"/>
      <dgm:spPr/>
      <dgm:t>
        <a:bodyPr/>
        <a:lstStyle/>
        <a:p>
          <a:pPr rtl="0"/>
          <a:r>
            <a:rPr lang="az-Latn-AZ" sz="1600" dirty="0">
              <a:latin typeface="Arial" panose="020B0604020202020204" pitchFamily="34" charset="0"/>
              <a:cs typeface="Arial" panose="020B0604020202020204" pitchFamily="34" charset="0"/>
            </a:rPr>
            <a:t>Retension sistlər epitelin məhvi nəticəsində psevdosistə çevrilə bilər.  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FD2ECD-2FE7-43E1-81E9-DBFFDDD2DAE5}" type="parTrans" cxnId="{41F1D4A0-2810-4582-AE7E-385F8CCB470C}">
      <dgm:prSet/>
      <dgm:spPr/>
      <dgm:t>
        <a:bodyPr/>
        <a:lstStyle/>
        <a:p>
          <a:endParaRPr lang="en-US" sz="1800"/>
        </a:p>
      </dgm:t>
    </dgm:pt>
    <dgm:pt modelId="{87E35619-6483-4EC0-BB9C-6F9651709E0E}" type="sibTrans" cxnId="{41F1D4A0-2810-4582-AE7E-385F8CCB470C}">
      <dgm:prSet/>
      <dgm:spPr/>
      <dgm:t>
        <a:bodyPr/>
        <a:lstStyle/>
        <a:p>
          <a:endParaRPr lang="en-US" sz="1800"/>
        </a:p>
      </dgm:t>
    </dgm:pt>
    <dgm:pt modelId="{E00F6789-A79A-4112-8967-DD27E4B2DE53}">
      <dgm:prSet custT="1"/>
      <dgm:spPr/>
      <dgm:t>
        <a:bodyPr/>
        <a:lstStyle/>
        <a:p>
          <a:pPr rtl="0"/>
          <a:r>
            <a:rPr lang="az-Latn-AZ" sz="1600" dirty="0">
              <a:latin typeface="Arial" panose="020B0604020202020204" pitchFamily="34" charset="0"/>
              <a:cs typeface="Arial" panose="020B0604020202020204" pitchFamily="34" charset="0"/>
            </a:rPr>
            <a:t>Ona görə də, retension sistlərdə və psevdosistlərdə axacağı obstruksiya edən bədxassəli proseslər unudulmamalıdır.  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163524-863F-4F0D-9207-73C4F496CF22}" type="parTrans" cxnId="{D2A5B69E-22CB-4F07-B320-FF74E76E7123}">
      <dgm:prSet/>
      <dgm:spPr/>
      <dgm:t>
        <a:bodyPr/>
        <a:lstStyle/>
        <a:p>
          <a:endParaRPr lang="en-US" sz="1800"/>
        </a:p>
      </dgm:t>
    </dgm:pt>
    <dgm:pt modelId="{228B22D3-45E6-4F06-9012-F79F9ECBFB8B}" type="sibTrans" cxnId="{D2A5B69E-22CB-4F07-B320-FF74E76E7123}">
      <dgm:prSet/>
      <dgm:spPr/>
      <dgm:t>
        <a:bodyPr/>
        <a:lstStyle/>
        <a:p>
          <a:endParaRPr lang="en-US" sz="1800"/>
        </a:p>
      </dgm:t>
    </dgm:pt>
    <dgm:pt modelId="{95FBFFCF-84E4-45FC-88A9-0815CADD31A7}" type="pres">
      <dgm:prSet presAssocID="{E6B60BCC-3F17-451A-9FBB-730C6B64AA77}" presName="Name0" presStyleCnt="0">
        <dgm:presLayoutVars>
          <dgm:dir/>
          <dgm:resizeHandles val="exact"/>
        </dgm:presLayoutVars>
      </dgm:prSet>
      <dgm:spPr/>
    </dgm:pt>
    <dgm:pt modelId="{2A636081-BBBB-4788-A83E-0EF3B399F4B9}" type="pres">
      <dgm:prSet presAssocID="{E6B60BCC-3F17-451A-9FBB-730C6B64AA77}" presName="arrow" presStyleLbl="bgShp" presStyleIdx="0" presStyleCnt="1"/>
      <dgm:spPr/>
    </dgm:pt>
    <dgm:pt modelId="{DD987A99-35B7-4C89-AB19-B423BEF57E18}" type="pres">
      <dgm:prSet presAssocID="{E6B60BCC-3F17-451A-9FBB-730C6B64AA77}" presName="points" presStyleCnt="0"/>
      <dgm:spPr/>
    </dgm:pt>
    <dgm:pt modelId="{C0FB3FAE-D316-4308-ACD8-FC4F50CC7771}" type="pres">
      <dgm:prSet presAssocID="{286295C8-E846-4725-920C-5280A2535CAD}" presName="compositeA" presStyleCnt="0"/>
      <dgm:spPr/>
    </dgm:pt>
    <dgm:pt modelId="{6D05FB61-B824-4E00-B2A8-D1C32223AD60}" type="pres">
      <dgm:prSet presAssocID="{286295C8-E846-4725-920C-5280A2535CAD}" presName="textA" presStyleLbl="revTx" presStyleIdx="0" presStyleCnt="5">
        <dgm:presLayoutVars>
          <dgm:bulletEnabled val="1"/>
        </dgm:presLayoutVars>
      </dgm:prSet>
      <dgm:spPr/>
    </dgm:pt>
    <dgm:pt modelId="{0A7D95DB-1BA0-448D-AD65-E7A1A77D0B6F}" type="pres">
      <dgm:prSet presAssocID="{286295C8-E846-4725-920C-5280A2535CAD}" presName="circleA" presStyleLbl="node1" presStyleIdx="0" presStyleCnt="5"/>
      <dgm:spPr/>
    </dgm:pt>
    <dgm:pt modelId="{859C83C4-E643-4A4B-B3A9-2AB863798575}" type="pres">
      <dgm:prSet presAssocID="{286295C8-E846-4725-920C-5280A2535CAD}" presName="spaceA" presStyleCnt="0"/>
      <dgm:spPr/>
    </dgm:pt>
    <dgm:pt modelId="{AE611AE6-7691-47B7-8635-0C198E4D7215}" type="pres">
      <dgm:prSet presAssocID="{3EB5FBAF-EF2E-41E6-8C95-01FD9AD5B7C4}" presName="space" presStyleCnt="0"/>
      <dgm:spPr/>
    </dgm:pt>
    <dgm:pt modelId="{54AE2FCC-EFDB-4DFB-8F4E-AAE53AED6521}" type="pres">
      <dgm:prSet presAssocID="{ADB4BF68-5A5B-4586-AC20-6B1A431B53C7}" presName="compositeB" presStyleCnt="0"/>
      <dgm:spPr/>
    </dgm:pt>
    <dgm:pt modelId="{ADAFA3A9-1EA2-4E06-AFC6-ACD4A53691AD}" type="pres">
      <dgm:prSet presAssocID="{ADB4BF68-5A5B-4586-AC20-6B1A431B53C7}" presName="textB" presStyleLbl="revTx" presStyleIdx="1" presStyleCnt="5">
        <dgm:presLayoutVars>
          <dgm:bulletEnabled val="1"/>
        </dgm:presLayoutVars>
      </dgm:prSet>
      <dgm:spPr/>
    </dgm:pt>
    <dgm:pt modelId="{33309B50-FF6C-439A-A5C1-1683EA9DFE37}" type="pres">
      <dgm:prSet presAssocID="{ADB4BF68-5A5B-4586-AC20-6B1A431B53C7}" presName="circleB" presStyleLbl="node1" presStyleIdx="1" presStyleCnt="5"/>
      <dgm:spPr/>
    </dgm:pt>
    <dgm:pt modelId="{2DF74A85-A76B-4680-9B4D-2C3078597479}" type="pres">
      <dgm:prSet presAssocID="{ADB4BF68-5A5B-4586-AC20-6B1A431B53C7}" presName="spaceB" presStyleCnt="0"/>
      <dgm:spPr/>
    </dgm:pt>
    <dgm:pt modelId="{4D73FC0F-81D4-4F42-B6E1-F1D1F97BED70}" type="pres">
      <dgm:prSet presAssocID="{B2DC1368-2B3E-4935-93B3-53451BE4C2CF}" presName="space" presStyleCnt="0"/>
      <dgm:spPr/>
    </dgm:pt>
    <dgm:pt modelId="{BC2DCDDD-3A8C-49FE-9863-F535D2808319}" type="pres">
      <dgm:prSet presAssocID="{BBBA817C-D279-478F-A291-5374DEAFE079}" presName="compositeA" presStyleCnt="0"/>
      <dgm:spPr/>
    </dgm:pt>
    <dgm:pt modelId="{42134620-2F50-493C-B60A-9480E2955845}" type="pres">
      <dgm:prSet presAssocID="{BBBA817C-D279-478F-A291-5374DEAFE079}" presName="textA" presStyleLbl="revTx" presStyleIdx="2" presStyleCnt="5">
        <dgm:presLayoutVars>
          <dgm:bulletEnabled val="1"/>
        </dgm:presLayoutVars>
      </dgm:prSet>
      <dgm:spPr/>
    </dgm:pt>
    <dgm:pt modelId="{371E7268-6F72-44B9-A5A4-1905A6A50A0C}" type="pres">
      <dgm:prSet presAssocID="{BBBA817C-D279-478F-A291-5374DEAFE079}" presName="circleA" presStyleLbl="node1" presStyleIdx="2" presStyleCnt="5"/>
      <dgm:spPr/>
    </dgm:pt>
    <dgm:pt modelId="{1996BEFE-5EF5-4852-8916-BD14513D3F11}" type="pres">
      <dgm:prSet presAssocID="{BBBA817C-D279-478F-A291-5374DEAFE079}" presName="spaceA" presStyleCnt="0"/>
      <dgm:spPr/>
    </dgm:pt>
    <dgm:pt modelId="{FEF45F3E-E741-417B-BBCD-D54FF8339EDF}" type="pres">
      <dgm:prSet presAssocID="{6BFE45A2-5E2D-4721-A778-E1CDC6BE9911}" presName="space" presStyleCnt="0"/>
      <dgm:spPr/>
    </dgm:pt>
    <dgm:pt modelId="{B1EB1C62-25D2-4572-9551-8C1DE422BB6B}" type="pres">
      <dgm:prSet presAssocID="{67FCBEC9-C2A4-473B-813B-B587A3D24CAB}" presName="compositeB" presStyleCnt="0"/>
      <dgm:spPr/>
    </dgm:pt>
    <dgm:pt modelId="{57C0570B-2B99-42E9-B26C-9545A6FDCC5D}" type="pres">
      <dgm:prSet presAssocID="{67FCBEC9-C2A4-473B-813B-B587A3D24CAB}" presName="textB" presStyleLbl="revTx" presStyleIdx="3" presStyleCnt="5">
        <dgm:presLayoutVars>
          <dgm:bulletEnabled val="1"/>
        </dgm:presLayoutVars>
      </dgm:prSet>
      <dgm:spPr/>
    </dgm:pt>
    <dgm:pt modelId="{F5FEE19C-CA71-428D-A6C4-A6C8E0F1B0E7}" type="pres">
      <dgm:prSet presAssocID="{67FCBEC9-C2A4-473B-813B-B587A3D24CAB}" presName="circleB" presStyleLbl="node1" presStyleIdx="3" presStyleCnt="5"/>
      <dgm:spPr/>
    </dgm:pt>
    <dgm:pt modelId="{86ADB0AF-5F2B-449A-97EA-8668A46A8849}" type="pres">
      <dgm:prSet presAssocID="{67FCBEC9-C2A4-473B-813B-B587A3D24CAB}" presName="spaceB" presStyleCnt="0"/>
      <dgm:spPr/>
    </dgm:pt>
    <dgm:pt modelId="{DBF39FFC-045E-436B-A336-7BD169710E5B}" type="pres">
      <dgm:prSet presAssocID="{87E35619-6483-4EC0-BB9C-6F9651709E0E}" presName="space" presStyleCnt="0"/>
      <dgm:spPr/>
    </dgm:pt>
    <dgm:pt modelId="{B9F4B77A-CE98-43F9-B790-D36CCD17D55C}" type="pres">
      <dgm:prSet presAssocID="{E00F6789-A79A-4112-8967-DD27E4B2DE53}" presName="compositeA" presStyleCnt="0"/>
      <dgm:spPr/>
    </dgm:pt>
    <dgm:pt modelId="{AEBB21B7-F3EC-4721-82F8-8E7F6B5EE7A4}" type="pres">
      <dgm:prSet presAssocID="{E00F6789-A79A-4112-8967-DD27E4B2DE53}" presName="textA" presStyleLbl="revTx" presStyleIdx="4" presStyleCnt="5">
        <dgm:presLayoutVars>
          <dgm:bulletEnabled val="1"/>
        </dgm:presLayoutVars>
      </dgm:prSet>
      <dgm:spPr/>
    </dgm:pt>
    <dgm:pt modelId="{F385FDF4-CFFF-4C33-A871-9BFD97111560}" type="pres">
      <dgm:prSet presAssocID="{E00F6789-A79A-4112-8967-DD27E4B2DE53}" presName="circleA" presStyleLbl="node1" presStyleIdx="4" presStyleCnt="5"/>
      <dgm:spPr/>
    </dgm:pt>
    <dgm:pt modelId="{0560C67D-8166-4CB8-AB14-2E84B27DF8D0}" type="pres">
      <dgm:prSet presAssocID="{E00F6789-A79A-4112-8967-DD27E4B2DE53}" presName="spaceA" presStyleCnt="0"/>
      <dgm:spPr/>
    </dgm:pt>
  </dgm:ptLst>
  <dgm:cxnLst>
    <dgm:cxn modelId="{18015917-68C1-4A48-88C1-5728542F58C8}" type="presOf" srcId="{67FCBEC9-C2A4-473B-813B-B587A3D24CAB}" destId="{57C0570B-2B99-42E9-B26C-9545A6FDCC5D}" srcOrd="0" destOrd="0" presId="urn:microsoft.com/office/officeart/2005/8/layout/hProcess11"/>
    <dgm:cxn modelId="{74F6C140-65AB-4653-8F9E-4F5D069BDE45}" srcId="{E6B60BCC-3F17-451A-9FBB-730C6B64AA77}" destId="{286295C8-E846-4725-920C-5280A2535CAD}" srcOrd="0" destOrd="0" parTransId="{2656B642-4B19-4682-89DC-5677B0052DB1}" sibTransId="{3EB5FBAF-EF2E-41E6-8C95-01FD9AD5B7C4}"/>
    <dgm:cxn modelId="{CD050373-49CA-47E8-BCBA-97B2C7BF5164}" type="presOf" srcId="{E6B60BCC-3F17-451A-9FBB-730C6B64AA77}" destId="{95FBFFCF-84E4-45FC-88A9-0815CADD31A7}" srcOrd="0" destOrd="0" presId="urn:microsoft.com/office/officeart/2005/8/layout/hProcess11"/>
    <dgm:cxn modelId="{AD24BD7F-D028-4DD3-A8DE-36A5E34489A5}" type="presOf" srcId="{286295C8-E846-4725-920C-5280A2535CAD}" destId="{6D05FB61-B824-4E00-B2A8-D1C32223AD60}" srcOrd="0" destOrd="0" presId="urn:microsoft.com/office/officeart/2005/8/layout/hProcess11"/>
    <dgm:cxn modelId="{A2E55C81-0E22-4F8C-A605-F9CFBA735394}" srcId="{E6B60BCC-3F17-451A-9FBB-730C6B64AA77}" destId="{ADB4BF68-5A5B-4586-AC20-6B1A431B53C7}" srcOrd="1" destOrd="0" parTransId="{0E69490A-7F3D-4F6E-8EE3-E3874B635096}" sibTransId="{B2DC1368-2B3E-4935-93B3-53451BE4C2CF}"/>
    <dgm:cxn modelId="{B55D3A8F-92E2-458A-BC71-F37A9C4777FD}" type="presOf" srcId="{E00F6789-A79A-4112-8967-DD27E4B2DE53}" destId="{AEBB21B7-F3EC-4721-82F8-8E7F6B5EE7A4}" srcOrd="0" destOrd="0" presId="urn:microsoft.com/office/officeart/2005/8/layout/hProcess11"/>
    <dgm:cxn modelId="{D2A5B69E-22CB-4F07-B320-FF74E76E7123}" srcId="{E6B60BCC-3F17-451A-9FBB-730C6B64AA77}" destId="{E00F6789-A79A-4112-8967-DD27E4B2DE53}" srcOrd="4" destOrd="0" parTransId="{93163524-863F-4F0D-9207-73C4F496CF22}" sibTransId="{228B22D3-45E6-4F06-9012-F79F9ECBFB8B}"/>
    <dgm:cxn modelId="{41F1D4A0-2810-4582-AE7E-385F8CCB470C}" srcId="{E6B60BCC-3F17-451A-9FBB-730C6B64AA77}" destId="{67FCBEC9-C2A4-473B-813B-B587A3D24CAB}" srcOrd="3" destOrd="0" parTransId="{B4FD2ECD-2FE7-43E1-81E9-DBFFDDD2DAE5}" sibTransId="{87E35619-6483-4EC0-BB9C-6F9651709E0E}"/>
    <dgm:cxn modelId="{A92275A9-C2B3-4BA3-AAF3-1650AD14E881}" srcId="{E6B60BCC-3F17-451A-9FBB-730C6B64AA77}" destId="{BBBA817C-D279-478F-A291-5374DEAFE079}" srcOrd="2" destOrd="0" parTransId="{6733D7CF-576C-4327-8F13-B3B06758A974}" sibTransId="{6BFE45A2-5E2D-4721-A778-E1CDC6BE9911}"/>
    <dgm:cxn modelId="{EB0EE1E6-4ECA-47A0-9868-8AE78F28C61A}" type="presOf" srcId="{BBBA817C-D279-478F-A291-5374DEAFE079}" destId="{42134620-2F50-493C-B60A-9480E2955845}" srcOrd="0" destOrd="0" presId="urn:microsoft.com/office/officeart/2005/8/layout/hProcess11"/>
    <dgm:cxn modelId="{621F18E7-C7B7-4E37-80F6-4AA1A86EAA43}" type="presOf" srcId="{ADB4BF68-5A5B-4586-AC20-6B1A431B53C7}" destId="{ADAFA3A9-1EA2-4E06-AFC6-ACD4A53691AD}" srcOrd="0" destOrd="0" presId="urn:microsoft.com/office/officeart/2005/8/layout/hProcess11"/>
    <dgm:cxn modelId="{843000B6-B739-4B3E-AC3C-8C58445C9387}" type="presParOf" srcId="{95FBFFCF-84E4-45FC-88A9-0815CADD31A7}" destId="{2A636081-BBBB-4788-A83E-0EF3B399F4B9}" srcOrd="0" destOrd="0" presId="urn:microsoft.com/office/officeart/2005/8/layout/hProcess11"/>
    <dgm:cxn modelId="{7E05E534-0306-4C20-BEF3-054272EFD7DC}" type="presParOf" srcId="{95FBFFCF-84E4-45FC-88A9-0815CADD31A7}" destId="{DD987A99-35B7-4C89-AB19-B423BEF57E18}" srcOrd="1" destOrd="0" presId="urn:microsoft.com/office/officeart/2005/8/layout/hProcess11"/>
    <dgm:cxn modelId="{D27189A8-A3E3-4563-B38E-9D0B3433377F}" type="presParOf" srcId="{DD987A99-35B7-4C89-AB19-B423BEF57E18}" destId="{C0FB3FAE-D316-4308-ACD8-FC4F50CC7771}" srcOrd="0" destOrd="0" presId="urn:microsoft.com/office/officeart/2005/8/layout/hProcess11"/>
    <dgm:cxn modelId="{19301CEF-0EA4-4BA2-AE18-7B6BE4424932}" type="presParOf" srcId="{C0FB3FAE-D316-4308-ACD8-FC4F50CC7771}" destId="{6D05FB61-B824-4E00-B2A8-D1C32223AD60}" srcOrd="0" destOrd="0" presId="urn:microsoft.com/office/officeart/2005/8/layout/hProcess11"/>
    <dgm:cxn modelId="{846ED451-2E84-44DE-AE00-D9E45752D5EB}" type="presParOf" srcId="{C0FB3FAE-D316-4308-ACD8-FC4F50CC7771}" destId="{0A7D95DB-1BA0-448D-AD65-E7A1A77D0B6F}" srcOrd="1" destOrd="0" presId="urn:microsoft.com/office/officeart/2005/8/layout/hProcess11"/>
    <dgm:cxn modelId="{78424DFA-0892-4D56-99E7-0281534A0DE6}" type="presParOf" srcId="{C0FB3FAE-D316-4308-ACD8-FC4F50CC7771}" destId="{859C83C4-E643-4A4B-B3A9-2AB863798575}" srcOrd="2" destOrd="0" presId="urn:microsoft.com/office/officeart/2005/8/layout/hProcess11"/>
    <dgm:cxn modelId="{3B8EC8D4-D29B-4638-A2DA-B986347B3F8A}" type="presParOf" srcId="{DD987A99-35B7-4C89-AB19-B423BEF57E18}" destId="{AE611AE6-7691-47B7-8635-0C198E4D7215}" srcOrd="1" destOrd="0" presId="urn:microsoft.com/office/officeart/2005/8/layout/hProcess11"/>
    <dgm:cxn modelId="{02E5A383-8180-4154-89F0-7183FCE3FEC0}" type="presParOf" srcId="{DD987A99-35B7-4C89-AB19-B423BEF57E18}" destId="{54AE2FCC-EFDB-4DFB-8F4E-AAE53AED6521}" srcOrd="2" destOrd="0" presId="urn:microsoft.com/office/officeart/2005/8/layout/hProcess11"/>
    <dgm:cxn modelId="{ACC6545F-51BC-44C4-964E-1E4F6ED097DF}" type="presParOf" srcId="{54AE2FCC-EFDB-4DFB-8F4E-AAE53AED6521}" destId="{ADAFA3A9-1EA2-4E06-AFC6-ACD4A53691AD}" srcOrd="0" destOrd="0" presId="urn:microsoft.com/office/officeart/2005/8/layout/hProcess11"/>
    <dgm:cxn modelId="{738BAA51-7E6C-4F8B-A5C5-22CD17D2332A}" type="presParOf" srcId="{54AE2FCC-EFDB-4DFB-8F4E-AAE53AED6521}" destId="{33309B50-FF6C-439A-A5C1-1683EA9DFE37}" srcOrd="1" destOrd="0" presId="urn:microsoft.com/office/officeart/2005/8/layout/hProcess11"/>
    <dgm:cxn modelId="{D94CA1F4-5EAC-4D1F-B1F3-166B799B2D53}" type="presParOf" srcId="{54AE2FCC-EFDB-4DFB-8F4E-AAE53AED6521}" destId="{2DF74A85-A76B-4680-9B4D-2C3078597479}" srcOrd="2" destOrd="0" presId="urn:microsoft.com/office/officeart/2005/8/layout/hProcess11"/>
    <dgm:cxn modelId="{1B8A92AE-FC88-45C3-A10E-A79AB16EE43A}" type="presParOf" srcId="{DD987A99-35B7-4C89-AB19-B423BEF57E18}" destId="{4D73FC0F-81D4-4F42-B6E1-F1D1F97BED70}" srcOrd="3" destOrd="0" presId="urn:microsoft.com/office/officeart/2005/8/layout/hProcess11"/>
    <dgm:cxn modelId="{D0738E54-067A-4F6D-9EAF-5FA8AC537CC1}" type="presParOf" srcId="{DD987A99-35B7-4C89-AB19-B423BEF57E18}" destId="{BC2DCDDD-3A8C-49FE-9863-F535D2808319}" srcOrd="4" destOrd="0" presId="urn:microsoft.com/office/officeart/2005/8/layout/hProcess11"/>
    <dgm:cxn modelId="{46F237A2-ABB2-4290-8201-676B0FE2655F}" type="presParOf" srcId="{BC2DCDDD-3A8C-49FE-9863-F535D2808319}" destId="{42134620-2F50-493C-B60A-9480E2955845}" srcOrd="0" destOrd="0" presId="urn:microsoft.com/office/officeart/2005/8/layout/hProcess11"/>
    <dgm:cxn modelId="{075089D0-6D7F-4E06-9AF6-F732552E93E4}" type="presParOf" srcId="{BC2DCDDD-3A8C-49FE-9863-F535D2808319}" destId="{371E7268-6F72-44B9-A5A4-1905A6A50A0C}" srcOrd="1" destOrd="0" presId="urn:microsoft.com/office/officeart/2005/8/layout/hProcess11"/>
    <dgm:cxn modelId="{13C75BB4-5D29-4472-B6A8-891B015512EF}" type="presParOf" srcId="{BC2DCDDD-3A8C-49FE-9863-F535D2808319}" destId="{1996BEFE-5EF5-4852-8916-BD14513D3F11}" srcOrd="2" destOrd="0" presId="urn:microsoft.com/office/officeart/2005/8/layout/hProcess11"/>
    <dgm:cxn modelId="{71EFB853-CD24-47B9-A7D3-2C6EB55A3634}" type="presParOf" srcId="{DD987A99-35B7-4C89-AB19-B423BEF57E18}" destId="{FEF45F3E-E741-417B-BBCD-D54FF8339EDF}" srcOrd="5" destOrd="0" presId="urn:microsoft.com/office/officeart/2005/8/layout/hProcess11"/>
    <dgm:cxn modelId="{A6204CFC-35E0-4868-A4C1-7E7B2D1AAA81}" type="presParOf" srcId="{DD987A99-35B7-4C89-AB19-B423BEF57E18}" destId="{B1EB1C62-25D2-4572-9551-8C1DE422BB6B}" srcOrd="6" destOrd="0" presId="urn:microsoft.com/office/officeart/2005/8/layout/hProcess11"/>
    <dgm:cxn modelId="{09DCCAD5-6DC8-4309-9DB3-EA5A26A4BB94}" type="presParOf" srcId="{B1EB1C62-25D2-4572-9551-8C1DE422BB6B}" destId="{57C0570B-2B99-42E9-B26C-9545A6FDCC5D}" srcOrd="0" destOrd="0" presId="urn:microsoft.com/office/officeart/2005/8/layout/hProcess11"/>
    <dgm:cxn modelId="{B51745D4-E148-4042-A376-07861D5A9BF3}" type="presParOf" srcId="{B1EB1C62-25D2-4572-9551-8C1DE422BB6B}" destId="{F5FEE19C-CA71-428D-A6C4-A6C8E0F1B0E7}" srcOrd="1" destOrd="0" presId="urn:microsoft.com/office/officeart/2005/8/layout/hProcess11"/>
    <dgm:cxn modelId="{F69CCA3E-2352-4FD6-AAFF-01639AF4124A}" type="presParOf" srcId="{B1EB1C62-25D2-4572-9551-8C1DE422BB6B}" destId="{86ADB0AF-5F2B-449A-97EA-8668A46A8849}" srcOrd="2" destOrd="0" presId="urn:microsoft.com/office/officeart/2005/8/layout/hProcess11"/>
    <dgm:cxn modelId="{6D3B48D2-6F20-4586-A347-00AD89833863}" type="presParOf" srcId="{DD987A99-35B7-4C89-AB19-B423BEF57E18}" destId="{DBF39FFC-045E-436B-A336-7BD169710E5B}" srcOrd="7" destOrd="0" presId="urn:microsoft.com/office/officeart/2005/8/layout/hProcess11"/>
    <dgm:cxn modelId="{8BCA0818-9BB1-42E2-8C21-BC8967EE0481}" type="presParOf" srcId="{DD987A99-35B7-4C89-AB19-B423BEF57E18}" destId="{B9F4B77A-CE98-43F9-B790-D36CCD17D55C}" srcOrd="8" destOrd="0" presId="urn:microsoft.com/office/officeart/2005/8/layout/hProcess11"/>
    <dgm:cxn modelId="{C7BAD846-EE94-40B4-8A09-C1D9B6D1EF61}" type="presParOf" srcId="{B9F4B77A-CE98-43F9-B790-D36CCD17D55C}" destId="{AEBB21B7-F3EC-4721-82F8-8E7F6B5EE7A4}" srcOrd="0" destOrd="0" presId="urn:microsoft.com/office/officeart/2005/8/layout/hProcess11"/>
    <dgm:cxn modelId="{03E58A02-935F-41DC-8176-7A2329486C7B}" type="presParOf" srcId="{B9F4B77A-CE98-43F9-B790-D36CCD17D55C}" destId="{F385FDF4-CFFF-4C33-A871-9BFD97111560}" srcOrd="1" destOrd="0" presId="urn:microsoft.com/office/officeart/2005/8/layout/hProcess11"/>
    <dgm:cxn modelId="{69B303EF-666D-4A32-8938-776C38004F7E}" type="presParOf" srcId="{B9F4B77A-CE98-43F9-B790-D36CCD17D55C}" destId="{0560C67D-8166-4CB8-AB14-2E84B27DF8D0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190239-6F67-40E2-9902-0FD6B871C928}">
      <dsp:nvSpPr>
        <dsp:cNvPr id="0" name=""/>
        <dsp:cNvSpPr/>
      </dsp:nvSpPr>
      <dsp:spPr>
        <a:xfrm>
          <a:off x="0" y="0"/>
          <a:ext cx="4351338" cy="4351338"/>
        </a:xfrm>
        <a:prstGeom prst="ellipse">
          <a:avLst/>
        </a:prstGeom>
        <a:solidFill>
          <a:schemeClr val="accent2">
            <a:shade val="80000"/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 err="1">
              <a:latin typeface="Arial" panose="020B0604020202020204" pitchFamily="34" charset="0"/>
              <a:cs typeface="Arial" panose="020B0604020202020204" pitchFamily="34" charset="0"/>
            </a:rPr>
            <a:t>Pankreas</a:t>
          </a:r>
          <a:r>
            <a:rPr lang="en-GB" sz="3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3000" kern="1200" dirty="0" err="1">
              <a:latin typeface="Arial" panose="020B0604020202020204" pitchFamily="34" charset="0"/>
              <a:cs typeface="Arial" panose="020B0604020202020204" pitchFamily="34" charset="0"/>
            </a:rPr>
            <a:t>sistlər</a:t>
          </a:r>
          <a:r>
            <a:rPr lang="az-Latn-AZ" sz="3000" kern="1200" dirty="0">
              <a:latin typeface="Arial" panose="020B0604020202020204" pitchFamily="34" charset="0"/>
              <a:cs typeface="Arial" panose="020B0604020202020204" pitchFamily="34" charset="0"/>
            </a:rPr>
            <a:t>i (</a:t>
          </a:r>
          <a:r>
            <a:rPr lang="en-GB" sz="3000" kern="1200" dirty="0" err="1">
              <a:latin typeface="Arial" panose="020B0604020202020204" pitchFamily="34" charset="0"/>
              <a:cs typeface="Arial" panose="020B0604020202020204" pitchFamily="34" charset="0"/>
            </a:rPr>
            <a:t>suluqları</a:t>
          </a:r>
          <a:r>
            <a:rPr lang="en-GB" sz="3000" kern="1200" dirty="0">
              <a:latin typeface="Arial" panose="020B0604020202020204" pitchFamily="34" charset="0"/>
              <a:cs typeface="Arial" panose="020B0604020202020204" pitchFamily="34" charset="0"/>
            </a:rPr>
            <a:t>) </a:t>
          </a:r>
          <a:r>
            <a:rPr lang="en-GB" sz="3000" kern="1200" dirty="0" err="1">
              <a:latin typeface="Arial" panose="020B0604020202020204" pitchFamily="34" charset="0"/>
              <a:cs typeface="Arial" panose="020B0604020202020204" pitchFamily="34" charset="0"/>
            </a:rPr>
            <a:t>epitel</a:t>
          </a:r>
          <a:r>
            <a:rPr lang="en-GB" sz="3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3000" kern="1200" dirty="0" err="1">
              <a:latin typeface="Arial" panose="020B0604020202020204" pitchFamily="34" charset="0"/>
              <a:cs typeface="Arial" panose="020B0604020202020204" pitchFamily="34" charset="0"/>
            </a:rPr>
            <a:t>qatı</a:t>
          </a:r>
          <a:r>
            <a:rPr lang="en-GB" sz="3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3000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GB" sz="3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3000" kern="1200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en-GB" sz="3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3000" kern="1200" dirty="0" err="1">
              <a:latin typeface="Arial" panose="020B0604020202020204" pitchFamily="34" charset="0"/>
              <a:cs typeface="Arial" panose="020B0604020202020204" pitchFamily="34" charset="0"/>
            </a:rPr>
            <a:t>birləşdirici</a:t>
          </a:r>
          <a:r>
            <a:rPr lang="en-GB" sz="3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3000" kern="1200" dirty="0" err="1">
              <a:latin typeface="Arial" panose="020B0604020202020204" pitchFamily="34" charset="0"/>
              <a:cs typeface="Arial" panose="020B0604020202020204" pitchFamily="34" charset="0"/>
            </a:rPr>
            <a:t>toxuma</a:t>
          </a:r>
          <a:r>
            <a:rPr lang="en-GB" sz="3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3000" kern="1200" dirty="0" err="1">
              <a:latin typeface="Arial" panose="020B0604020202020204" pitchFamily="34" charset="0"/>
              <a:cs typeface="Arial" panose="020B0604020202020204" pitchFamily="34" charset="0"/>
            </a:rPr>
            <a:t>ilə</a:t>
          </a:r>
          <a:r>
            <a:rPr lang="en-GB" sz="3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3000" kern="1200" dirty="0" err="1">
              <a:latin typeface="Arial" panose="020B0604020202020204" pitchFamily="34" charset="0"/>
              <a:cs typeface="Arial" panose="020B0604020202020204" pitchFamily="34" charset="0"/>
            </a:rPr>
            <a:t>əhatə</a:t>
          </a:r>
          <a:r>
            <a:rPr lang="en-GB" sz="3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3000" kern="1200" dirty="0" err="1">
              <a:latin typeface="Arial" panose="020B0604020202020204" pitchFamily="34" charset="0"/>
              <a:cs typeface="Arial" panose="020B0604020202020204" pitchFamily="34" charset="0"/>
            </a:rPr>
            <a:t>olunan</a:t>
          </a:r>
          <a:r>
            <a:rPr lang="en-GB" sz="3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3000" kern="1200" dirty="0" err="1">
              <a:latin typeface="Arial" panose="020B0604020202020204" pitchFamily="34" charset="0"/>
              <a:cs typeface="Arial" panose="020B0604020202020204" pitchFamily="34" charset="0"/>
            </a:rPr>
            <a:t>maye</a:t>
          </a:r>
          <a:r>
            <a:rPr lang="en-GB" sz="3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3000" kern="1200" dirty="0" err="1">
              <a:latin typeface="Arial" panose="020B0604020202020204" pitchFamily="34" charset="0"/>
              <a:cs typeface="Arial" panose="020B0604020202020204" pitchFamily="34" charset="0"/>
            </a:rPr>
            <a:t>tərkibli</a:t>
          </a:r>
          <a:r>
            <a:rPr lang="en-GB" sz="3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3000" kern="1200" dirty="0" err="1">
              <a:latin typeface="Arial" panose="020B0604020202020204" pitchFamily="34" charset="0"/>
              <a:cs typeface="Arial" panose="020B0604020202020204" pitchFamily="34" charset="0"/>
            </a:rPr>
            <a:t>törəmələrdir</a:t>
          </a:r>
          <a:r>
            <a:rPr lang="en-GB" sz="3000" kern="1200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en-US" sz="3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37239" y="637239"/>
        <a:ext cx="3076860" cy="30768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3A5450-7983-4F21-8A1B-C99B20A3758F}">
      <dsp:nvSpPr>
        <dsp:cNvPr id="0" name=""/>
        <dsp:cNvSpPr/>
      </dsp:nvSpPr>
      <dsp:spPr>
        <a:xfrm>
          <a:off x="788669" y="0"/>
          <a:ext cx="8938260" cy="4351338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E7936C-3914-496F-9092-7D7AFE086D8D}">
      <dsp:nvSpPr>
        <dsp:cNvPr id="0" name=""/>
        <dsp:cNvSpPr/>
      </dsp:nvSpPr>
      <dsp:spPr>
        <a:xfrm>
          <a:off x="3594" y="1305401"/>
          <a:ext cx="2335202" cy="174053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 err="1"/>
            <a:t>Sistin</a:t>
          </a:r>
          <a:r>
            <a:rPr lang="en-GB" sz="1800" kern="1200" dirty="0"/>
            <a:t> </a:t>
          </a:r>
          <a:r>
            <a:rPr lang="en-GB" sz="1800" kern="1200" dirty="0" err="1"/>
            <a:t>gedişinə</a:t>
          </a:r>
          <a:r>
            <a:rPr lang="en-GB" sz="1800" kern="1200" dirty="0"/>
            <a:t> </a:t>
          </a:r>
          <a:r>
            <a:rPr lang="en-GB" sz="1800" kern="1200" dirty="0" err="1"/>
            <a:t>təsir</a:t>
          </a:r>
          <a:r>
            <a:rPr lang="en-GB" sz="1800" kern="1200" dirty="0"/>
            <a:t> </a:t>
          </a:r>
          <a:r>
            <a:rPr lang="en-GB" sz="1800" kern="1200" dirty="0" err="1"/>
            <a:t>edən</a:t>
          </a:r>
          <a:r>
            <a:rPr lang="en-GB" sz="1800" kern="1200" dirty="0"/>
            <a:t> </a:t>
          </a:r>
          <a:r>
            <a:rPr lang="en-GB" sz="1800" kern="1200" dirty="0" err="1"/>
            <a:t>amillər</a:t>
          </a:r>
          <a:r>
            <a:rPr lang="az-Latn-AZ" sz="1800" kern="1200" dirty="0"/>
            <a:t>: </a:t>
          </a:r>
          <a:r>
            <a:rPr lang="en-GB" sz="1800" kern="1200" dirty="0"/>
            <a:t>“</a:t>
          </a:r>
          <a:r>
            <a:rPr lang="en-GB" sz="1800" kern="1200" dirty="0" err="1"/>
            <a:t>sistin</a:t>
          </a:r>
          <a:r>
            <a:rPr lang="en-GB" sz="1800" kern="1200" dirty="0"/>
            <a:t> </a:t>
          </a:r>
          <a:r>
            <a:rPr lang="en-GB" sz="1800" kern="1200" dirty="0" err="1"/>
            <a:t>yaşı</a:t>
          </a:r>
          <a:r>
            <a:rPr lang="en-GB" sz="1800" kern="1200" dirty="0"/>
            <a:t>” </a:t>
          </a:r>
          <a:r>
            <a:rPr lang="en-GB" sz="1800" kern="1200" dirty="0" err="1"/>
            <a:t>və</a:t>
          </a:r>
          <a:r>
            <a:rPr lang="en-GB" sz="1800" kern="1200" dirty="0"/>
            <a:t> sist</a:t>
          </a:r>
          <a:r>
            <a:rPr lang="az-Latn-AZ" sz="1800" kern="1200" dirty="0"/>
            <a:t>in</a:t>
          </a:r>
          <a:r>
            <a:rPr lang="en-GB" sz="1800" kern="1200" dirty="0"/>
            <a:t> </a:t>
          </a:r>
          <a:r>
            <a:rPr lang="en-GB" sz="1800" kern="1200" dirty="0" err="1"/>
            <a:t>diametri</a:t>
          </a:r>
          <a:endParaRPr lang="en-US" sz="1800" kern="1200" dirty="0"/>
        </a:p>
      </dsp:txBody>
      <dsp:txXfrm>
        <a:off x="88560" y="1390367"/>
        <a:ext cx="2165270" cy="1570603"/>
      </dsp:txXfrm>
    </dsp:sp>
    <dsp:sp modelId="{21A8EFB8-D31E-4A90-899B-3A6FAC032E60}">
      <dsp:nvSpPr>
        <dsp:cNvPr id="0" name=""/>
        <dsp:cNvSpPr/>
      </dsp:nvSpPr>
      <dsp:spPr>
        <a:xfrm>
          <a:off x="2727997" y="1305401"/>
          <a:ext cx="2335202" cy="174053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 err="1"/>
            <a:t>Erkən</a:t>
          </a:r>
          <a:r>
            <a:rPr lang="en-GB" sz="1800" kern="1200" dirty="0"/>
            <a:t> </a:t>
          </a:r>
          <a:r>
            <a:rPr lang="en-GB" sz="1800" kern="1200" dirty="0" err="1"/>
            <a:t>psevdosistlər</a:t>
          </a:r>
          <a:r>
            <a:rPr lang="en-GB" sz="1800" kern="1200" dirty="0"/>
            <a:t> (&lt;6 </a:t>
          </a:r>
          <a:r>
            <a:rPr lang="en-GB" sz="1800" kern="1200" dirty="0" err="1"/>
            <a:t>həftə</a:t>
          </a:r>
          <a:r>
            <a:rPr lang="en-GB" sz="1800" kern="1200" dirty="0"/>
            <a:t>) </a:t>
          </a:r>
          <a:r>
            <a:rPr lang="az-Latn-AZ" sz="1800" kern="1200" dirty="0"/>
            <a:t>nazik</a:t>
          </a:r>
          <a:r>
            <a:rPr lang="en-GB" sz="1800" kern="1200" dirty="0"/>
            <a:t> </a:t>
          </a:r>
          <a:r>
            <a:rPr lang="en-GB" sz="1800" kern="1200" dirty="0" err="1"/>
            <a:t>divarlıdır</a:t>
          </a:r>
          <a:r>
            <a:rPr lang="en-GB" sz="1800" kern="1200" dirty="0"/>
            <a:t>, </a:t>
          </a:r>
          <a:r>
            <a:rPr lang="en-GB" sz="1800" kern="1200" dirty="0" err="1"/>
            <a:t>sorulmağa</a:t>
          </a:r>
          <a:r>
            <a:rPr lang="en-GB" sz="1800" kern="1200" dirty="0"/>
            <a:t> </a:t>
          </a:r>
          <a:r>
            <a:rPr lang="en-GB" sz="1800" kern="1200" dirty="0" err="1"/>
            <a:t>meyllidirlər</a:t>
          </a:r>
          <a:r>
            <a:rPr lang="en-GB" sz="1800" kern="1200" dirty="0"/>
            <a:t> (40%), </a:t>
          </a:r>
          <a:r>
            <a:rPr lang="en-GB" sz="1800" kern="1200" dirty="0" err="1"/>
            <a:t>ağırlaşma</a:t>
          </a:r>
          <a:r>
            <a:rPr lang="en-GB" sz="1800" kern="1200" dirty="0"/>
            <a:t> </a:t>
          </a:r>
          <a:r>
            <a:rPr lang="en-GB" sz="1800" kern="1200" dirty="0" err="1"/>
            <a:t>ehtimalları</a:t>
          </a:r>
          <a:r>
            <a:rPr lang="en-GB" sz="1800" kern="1200" dirty="0"/>
            <a:t> </a:t>
          </a:r>
          <a:r>
            <a:rPr lang="en-GB" sz="1800" kern="1200" dirty="0" err="1"/>
            <a:t>azdır</a:t>
          </a:r>
          <a:r>
            <a:rPr lang="en-GB" sz="1800" kern="1200" dirty="0"/>
            <a:t> (20%).  </a:t>
          </a:r>
          <a:endParaRPr lang="en-US" sz="1800" kern="1200" dirty="0"/>
        </a:p>
      </dsp:txBody>
      <dsp:txXfrm>
        <a:off x="2812963" y="1390367"/>
        <a:ext cx="2165270" cy="1570603"/>
      </dsp:txXfrm>
    </dsp:sp>
    <dsp:sp modelId="{C3DB313B-35DC-4F5A-A719-3867BF054490}">
      <dsp:nvSpPr>
        <dsp:cNvPr id="0" name=""/>
        <dsp:cNvSpPr/>
      </dsp:nvSpPr>
      <dsp:spPr>
        <a:xfrm>
          <a:off x="5452400" y="1305401"/>
          <a:ext cx="2335202" cy="174053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 err="1"/>
            <a:t>Yaşlı</a:t>
          </a:r>
          <a:r>
            <a:rPr lang="en-GB" sz="1800" kern="1200" dirty="0"/>
            <a:t> </a:t>
          </a:r>
          <a:r>
            <a:rPr lang="en-GB" sz="1800" kern="1200" dirty="0" err="1"/>
            <a:t>sistlərin</a:t>
          </a:r>
          <a:r>
            <a:rPr lang="en-GB" sz="1800" kern="1200" dirty="0"/>
            <a:t> (&gt;6 </a:t>
          </a:r>
          <a:r>
            <a:rPr lang="en-GB" sz="1800" kern="1200" dirty="0" err="1"/>
            <a:t>həftə</a:t>
          </a:r>
          <a:r>
            <a:rPr lang="en-GB" sz="1800" kern="1200" dirty="0"/>
            <a:t>) </a:t>
          </a:r>
          <a:r>
            <a:rPr lang="en-GB" sz="1800" kern="1200" dirty="0" err="1"/>
            <a:t>divarı</a:t>
          </a:r>
          <a:r>
            <a:rPr lang="en-GB" sz="1800" kern="1200" dirty="0"/>
            <a:t> </a:t>
          </a:r>
          <a:r>
            <a:rPr lang="en-GB" sz="1800" kern="1200" dirty="0" err="1"/>
            <a:t>formalaşmış</a:t>
          </a:r>
          <a:r>
            <a:rPr lang="en-GB" sz="1800" kern="1200" dirty="0"/>
            <a:t> (&gt;2 mm), </a:t>
          </a:r>
          <a:r>
            <a:rPr lang="en-GB" sz="1800" kern="1200" dirty="0" err="1"/>
            <a:t>sorulma</a:t>
          </a:r>
          <a:r>
            <a:rPr lang="en-GB" sz="1800" kern="1200" dirty="0"/>
            <a:t> </a:t>
          </a:r>
          <a:r>
            <a:rPr lang="en-GB" sz="1800" kern="1200" dirty="0" err="1"/>
            <a:t>ehtimalı</a:t>
          </a:r>
          <a:r>
            <a:rPr lang="en-GB" sz="1800" kern="1200" dirty="0"/>
            <a:t> </a:t>
          </a:r>
          <a:r>
            <a:rPr lang="en-GB" sz="1800" kern="1200" dirty="0" err="1"/>
            <a:t>az</a:t>
          </a:r>
          <a:r>
            <a:rPr lang="en-GB" sz="1800" kern="1200" dirty="0"/>
            <a:t>, </a:t>
          </a:r>
          <a:r>
            <a:rPr lang="en-GB" sz="1800" kern="1200" dirty="0" err="1"/>
            <a:t>ağırlaşma</a:t>
          </a:r>
          <a:r>
            <a:rPr lang="en-GB" sz="1800" kern="1200" dirty="0"/>
            <a:t> </a:t>
          </a:r>
          <a:r>
            <a:rPr lang="en-GB" sz="1800" kern="1200" dirty="0" err="1"/>
            <a:t>ehtimalı</a:t>
          </a:r>
          <a:r>
            <a:rPr lang="en-GB" sz="1800" kern="1200" dirty="0"/>
            <a:t> </a:t>
          </a:r>
          <a:r>
            <a:rPr lang="en-GB" sz="1800" kern="1200" dirty="0" err="1"/>
            <a:t>isə</a:t>
          </a:r>
          <a:r>
            <a:rPr lang="en-GB" sz="1800" kern="1200" dirty="0"/>
            <a:t>, </a:t>
          </a:r>
          <a:r>
            <a:rPr lang="en-GB" sz="1800" kern="1200" dirty="0" err="1"/>
            <a:t>yüksəkdir</a:t>
          </a:r>
          <a:r>
            <a:rPr lang="en-GB" sz="1800" kern="1200" dirty="0"/>
            <a:t> (60–70%).</a:t>
          </a:r>
          <a:endParaRPr lang="en-US" sz="1800" kern="1200" dirty="0"/>
        </a:p>
      </dsp:txBody>
      <dsp:txXfrm>
        <a:off x="5537366" y="1390367"/>
        <a:ext cx="2165270" cy="1570603"/>
      </dsp:txXfrm>
    </dsp:sp>
    <dsp:sp modelId="{AB9B2FE9-78CD-4E09-9D88-6B8A6BAE2911}">
      <dsp:nvSpPr>
        <dsp:cNvPr id="0" name=""/>
        <dsp:cNvSpPr/>
      </dsp:nvSpPr>
      <dsp:spPr>
        <a:xfrm>
          <a:off x="8176803" y="1305401"/>
          <a:ext cx="2335202" cy="174053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 err="1"/>
            <a:t>Ölçüləri</a:t>
          </a:r>
          <a:r>
            <a:rPr lang="en-GB" sz="1800" kern="1200" dirty="0"/>
            <a:t> &lt;6 </a:t>
          </a:r>
          <a:r>
            <a:rPr lang="az-Latn-AZ" sz="1800" kern="1200" dirty="0"/>
            <a:t>s</a:t>
          </a:r>
          <a:r>
            <a:rPr lang="en-GB" sz="1800" kern="1200" dirty="0"/>
            <a:t>m </a:t>
          </a:r>
          <a:r>
            <a:rPr lang="en-GB" sz="1800" kern="1200" dirty="0" err="1"/>
            <a:t>sistlər</a:t>
          </a:r>
          <a:r>
            <a:rPr lang="en-GB" sz="1800" kern="1200" dirty="0"/>
            <a:t> </a:t>
          </a:r>
          <a:r>
            <a:rPr lang="en-GB" sz="1800" kern="1200" dirty="0" err="1"/>
            <a:t>asimptomatik</a:t>
          </a:r>
          <a:r>
            <a:rPr lang="en-GB" sz="1800" kern="1200" dirty="0"/>
            <a:t> </a:t>
          </a:r>
          <a:r>
            <a:rPr lang="en-GB" sz="1800" kern="1200" dirty="0" err="1"/>
            <a:t>olmaqla</a:t>
          </a:r>
          <a:r>
            <a:rPr lang="en-GB" sz="1800" kern="1200" dirty="0"/>
            <a:t> </a:t>
          </a:r>
          <a:r>
            <a:rPr lang="en-GB" sz="1800" kern="1200" dirty="0" err="1"/>
            <a:t>yanaşı</a:t>
          </a:r>
          <a:r>
            <a:rPr lang="en-GB" sz="1800" kern="1200" dirty="0"/>
            <a:t> </a:t>
          </a:r>
          <a:r>
            <a:rPr lang="en-GB" sz="1800" kern="1200" dirty="0" err="1"/>
            <a:t>reqressiyaya</a:t>
          </a:r>
          <a:r>
            <a:rPr lang="en-GB" sz="1800" kern="1200" dirty="0"/>
            <a:t> </a:t>
          </a:r>
          <a:r>
            <a:rPr lang="en-GB" sz="1800" kern="1200" dirty="0" err="1"/>
            <a:t>meylli</a:t>
          </a:r>
          <a:r>
            <a:rPr lang="en-GB" sz="1800" kern="1200" dirty="0"/>
            <a:t> </a:t>
          </a:r>
          <a:r>
            <a:rPr lang="en-GB" sz="1800" kern="1200" dirty="0" err="1"/>
            <a:t>olurlar</a:t>
          </a:r>
          <a:r>
            <a:rPr lang="en-GB" sz="1800" kern="1200" dirty="0"/>
            <a:t>. </a:t>
          </a:r>
          <a:r>
            <a:rPr lang="en-GB" sz="1800" kern="1200" dirty="0" err="1"/>
            <a:t>Ölçüləri</a:t>
          </a:r>
          <a:r>
            <a:rPr lang="en-GB" sz="1800" kern="1200" dirty="0"/>
            <a:t> &gt;6 </a:t>
          </a:r>
          <a:r>
            <a:rPr lang="az-Latn-AZ" sz="1800" kern="1200" dirty="0"/>
            <a:t>s</a:t>
          </a:r>
          <a:r>
            <a:rPr lang="en-GB" sz="1800" kern="1200" dirty="0"/>
            <a:t>m </a:t>
          </a:r>
          <a:r>
            <a:rPr lang="en-GB" sz="1800" kern="1200" dirty="0" err="1"/>
            <a:t>sistlərin</a:t>
          </a:r>
          <a:r>
            <a:rPr lang="en-GB" sz="1800" kern="1200" dirty="0"/>
            <a:t> </a:t>
          </a:r>
          <a:r>
            <a:rPr lang="en-GB" sz="1800" kern="1200" dirty="0" err="1"/>
            <a:t>ağırlaşma</a:t>
          </a:r>
          <a:r>
            <a:rPr lang="en-GB" sz="1800" kern="1200" dirty="0"/>
            <a:t> </a:t>
          </a:r>
          <a:r>
            <a:rPr lang="en-GB" sz="1800" kern="1200" dirty="0" err="1"/>
            <a:t>ehtimalı</a:t>
          </a:r>
          <a:r>
            <a:rPr lang="en-GB" sz="1800" kern="1200" dirty="0"/>
            <a:t> </a:t>
          </a:r>
          <a:r>
            <a:rPr lang="en-GB" sz="1800" kern="1200" dirty="0" err="1"/>
            <a:t>yüksəkdir</a:t>
          </a:r>
          <a:r>
            <a:rPr lang="en-GB" sz="1800" kern="1200" dirty="0"/>
            <a:t>. </a:t>
          </a:r>
          <a:endParaRPr lang="en-US" sz="1800" kern="1200" dirty="0"/>
        </a:p>
      </dsp:txBody>
      <dsp:txXfrm>
        <a:off x="8261769" y="1390367"/>
        <a:ext cx="2165270" cy="15706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204037-846B-4CB1-B1B4-DD12144360BD}">
      <dsp:nvSpPr>
        <dsp:cNvPr id="0" name=""/>
        <dsp:cNvSpPr/>
      </dsp:nvSpPr>
      <dsp:spPr>
        <a:xfrm>
          <a:off x="0" y="228"/>
          <a:ext cx="10515600" cy="1078502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200" kern="1200" dirty="0"/>
            <a:t>Musinoz sist – divar epitelindəki hüceyrələrdə və sist mayesində musin tapılır</a:t>
          </a:r>
          <a:endParaRPr lang="en-US" sz="3200" kern="1200" dirty="0"/>
        </a:p>
      </dsp:txBody>
      <dsp:txXfrm>
        <a:off x="52648" y="52876"/>
        <a:ext cx="10410304" cy="973206"/>
      </dsp:txXfrm>
    </dsp:sp>
    <dsp:sp modelId="{42CBB6DB-90CE-4CAE-A650-9E6E6DDC79C9}">
      <dsp:nvSpPr>
        <dsp:cNvPr id="0" name=""/>
        <dsp:cNvSpPr/>
      </dsp:nvSpPr>
      <dsp:spPr>
        <a:xfrm>
          <a:off x="0" y="1091021"/>
          <a:ext cx="10515600" cy="1078502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200" kern="1200" dirty="0"/>
            <a:t>Musinoz sistlər böyük ölçüdə, arakəsməli, çox kameralı olur</a:t>
          </a:r>
          <a:endParaRPr lang="en-US" sz="3200" kern="1200" dirty="0"/>
        </a:p>
      </dsp:txBody>
      <dsp:txXfrm>
        <a:off x="52648" y="1143669"/>
        <a:ext cx="10410304" cy="973206"/>
      </dsp:txXfrm>
    </dsp:sp>
    <dsp:sp modelId="{AB27F253-6829-4178-A68F-7134DFDE722A}">
      <dsp:nvSpPr>
        <dsp:cNvPr id="0" name=""/>
        <dsp:cNvSpPr/>
      </dsp:nvSpPr>
      <dsp:spPr>
        <a:xfrm>
          <a:off x="0" y="2181814"/>
          <a:ext cx="10515600" cy="1078502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200" kern="1200" dirty="0"/>
            <a:t>Musinoz sistlər bədxassəli sistlərə keçə bilən sistlər hesab edilir. </a:t>
          </a:r>
          <a:endParaRPr lang="en-US" sz="3200" kern="1200" dirty="0"/>
        </a:p>
      </dsp:txBody>
      <dsp:txXfrm>
        <a:off x="52648" y="2234462"/>
        <a:ext cx="10410304" cy="973206"/>
      </dsp:txXfrm>
    </dsp:sp>
    <dsp:sp modelId="{715BEFDF-53B6-4566-9D7E-116DF839FB8F}">
      <dsp:nvSpPr>
        <dsp:cNvPr id="0" name=""/>
        <dsp:cNvSpPr/>
      </dsp:nvSpPr>
      <dsp:spPr>
        <a:xfrm>
          <a:off x="0" y="3272607"/>
          <a:ext cx="10515600" cy="1078502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200" kern="1200" dirty="0"/>
            <a:t>Musinoz sist şübhəsi olan suluqlar – radikal çıxarılmalıdırlar.  </a:t>
          </a:r>
          <a:endParaRPr lang="en-US" sz="3200" kern="1200" dirty="0"/>
        </a:p>
      </dsp:txBody>
      <dsp:txXfrm>
        <a:off x="52648" y="3325255"/>
        <a:ext cx="10410304" cy="97320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636081-BBBB-4788-A83E-0EF3B399F4B9}">
      <dsp:nvSpPr>
        <dsp:cNvPr id="0" name=""/>
        <dsp:cNvSpPr/>
      </dsp:nvSpPr>
      <dsp:spPr>
        <a:xfrm>
          <a:off x="0" y="1305401"/>
          <a:ext cx="10515600" cy="1740535"/>
        </a:xfrm>
        <a:prstGeom prst="notched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05FB61-B824-4E00-B2A8-D1C32223AD60}">
      <dsp:nvSpPr>
        <dsp:cNvPr id="0" name=""/>
        <dsp:cNvSpPr/>
      </dsp:nvSpPr>
      <dsp:spPr>
        <a:xfrm>
          <a:off x="4159" y="0"/>
          <a:ext cx="1818408" cy="17405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b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>
              <a:latin typeface="Arial" panose="020B0604020202020204" pitchFamily="34" charset="0"/>
              <a:cs typeface="Arial" panose="020B0604020202020204" pitchFamily="34" charset="0"/>
            </a:rPr>
            <a:t>Retension sistlər pankreas axacağının tutulması nəticəsində ortaya çıxa bilir. 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159" y="0"/>
        <a:ext cx="1818408" cy="1740535"/>
      </dsp:txXfrm>
    </dsp:sp>
    <dsp:sp modelId="{0A7D95DB-1BA0-448D-AD65-E7A1A77D0B6F}">
      <dsp:nvSpPr>
        <dsp:cNvPr id="0" name=""/>
        <dsp:cNvSpPr/>
      </dsp:nvSpPr>
      <dsp:spPr>
        <a:xfrm>
          <a:off x="695796" y="1958102"/>
          <a:ext cx="435133" cy="43513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AFA3A9-1EA2-4E06-AFC6-ACD4A53691AD}">
      <dsp:nvSpPr>
        <dsp:cNvPr id="0" name=""/>
        <dsp:cNvSpPr/>
      </dsp:nvSpPr>
      <dsp:spPr>
        <a:xfrm>
          <a:off x="1913487" y="2610802"/>
          <a:ext cx="1818408" cy="17405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>
              <a:latin typeface="Arial" panose="020B0604020202020204" pitchFamily="34" charset="0"/>
              <a:cs typeface="Arial" panose="020B0604020202020204" pitchFamily="34" charset="0"/>
            </a:rPr>
            <a:t>Axacaq obstruksiyasını bəd və xoş təbiətli törəmələr törədə bilər.  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913487" y="2610802"/>
        <a:ext cx="1818408" cy="1740535"/>
      </dsp:txXfrm>
    </dsp:sp>
    <dsp:sp modelId="{33309B50-FF6C-439A-A5C1-1683EA9DFE37}">
      <dsp:nvSpPr>
        <dsp:cNvPr id="0" name=""/>
        <dsp:cNvSpPr/>
      </dsp:nvSpPr>
      <dsp:spPr>
        <a:xfrm>
          <a:off x="2605124" y="1958102"/>
          <a:ext cx="435133" cy="435133"/>
        </a:xfrm>
        <a:prstGeom prst="ellipse">
          <a:avLst/>
        </a:prstGeom>
        <a:solidFill>
          <a:schemeClr val="accent3">
            <a:hueOff val="365030"/>
            <a:satOff val="-6791"/>
            <a:lumOff val="-205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134620-2F50-493C-B60A-9480E2955845}">
      <dsp:nvSpPr>
        <dsp:cNvPr id="0" name=""/>
        <dsp:cNvSpPr/>
      </dsp:nvSpPr>
      <dsp:spPr>
        <a:xfrm>
          <a:off x="3822815" y="0"/>
          <a:ext cx="1818408" cy="17405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b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>
              <a:latin typeface="Arial" panose="020B0604020202020204" pitchFamily="34" charset="0"/>
              <a:cs typeface="Arial" panose="020B0604020202020204" pitchFamily="34" charset="0"/>
            </a:rPr>
            <a:t>Xronik pankreatitdə daşlar, striktur, duktal poliplər, adenokarsinoma, hətta psevdosistlər axacağa təzyiq edərək mənfəzini tıxaya bilərlər.  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22815" y="0"/>
        <a:ext cx="1818408" cy="1740535"/>
      </dsp:txXfrm>
    </dsp:sp>
    <dsp:sp modelId="{371E7268-6F72-44B9-A5A4-1905A6A50A0C}">
      <dsp:nvSpPr>
        <dsp:cNvPr id="0" name=""/>
        <dsp:cNvSpPr/>
      </dsp:nvSpPr>
      <dsp:spPr>
        <a:xfrm>
          <a:off x="4514453" y="1958102"/>
          <a:ext cx="435133" cy="435133"/>
        </a:xfrm>
        <a:prstGeom prst="ellipse">
          <a:avLst/>
        </a:prstGeom>
        <a:solidFill>
          <a:schemeClr val="accent3">
            <a:hueOff val="730060"/>
            <a:satOff val="-13582"/>
            <a:lumOff val="-411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C0570B-2B99-42E9-B26C-9545A6FDCC5D}">
      <dsp:nvSpPr>
        <dsp:cNvPr id="0" name=""/>
        <dsp:cNvSpPr/>
      </dsp:nvSpPr>
      <dsp:spPr>
        <a:xfrm>
          <a:off x="5732144" y="2610802"/>
          <a:ext cx="1818408" cy="17405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>
              <a:latin typeface="Arial" panose="020B0604020202020204" pitchFamily="34" charset="0"/>
              <a:cs typeface="Arial" panose="020B0604020202020204" pitchFamily="34" charset="0"/>
            </a:rPr>
            <a:t>Retension sistlər epitelin məhvi nəticəsində psevdosistə çevrilə bilər.  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32144" y="2610802"/>
        <a:ext cx="1818408" cy="1740535"/>
      </dsp:txXfrm>
    </dsp:sp>
    <dsp:sp modelId="{F5FEE19C-CA71-428D-A6C4-A6C8E0F1B0E7}">
      <dsp:nvSpPr>
        <dsp:cNvPr id="0" name=""/>
        <dsp:cNvSpPr/>
      </dsp:nvSpPr>
      <dsp:spPr>
        <a:xfrm>
          <a:off x="6423781" y="1958102"/>
          <a:ext cx="435133" cy="435133"/>
        </a:xfrm>
        <a:prstGeom prst="ellipse">
          <a:avLst/>
        </a:prstGeom>
        <a:solidFill>
          <a:schemeClr val="accent3">
            <a:hueOff val="1095090"/>
            <a:satOff val="-20373"/>
            <a:lumOff val="-61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BB21B7-F3EC-4721-82F8-8E7F6B5EE7A4}">
      <dsp:nvSpPr>
        <dsp:cNvPr id="0" name=""/>
        <dsp:cNvSpPr/>
      </dsp:nvSpPr>
      <dsp:spPr>
        <a:xfrm>
          <a:off x="7641472" y="0"/>
          <a:ext cx="1818408" cy="17405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b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>
              <a:latin typeface="Arial" panose="020B0604020202020204" pitchFamily="34" charset="0"/>
              <a:cs typeface="Arial" panose="020B0604020202020204" pitchFamily="34" charset="0"/>
            </a:rPr>
            <a:t>Ona görə də, retension sistlərdə və psevdosistlərdə axacağı obstruksiya edən bədxassəli proseslər unudulmamalıdır.  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641472" y="0"/>
        <a:ext cx="1818408" cy="1740535"/>
      </dsp:txXfrm>
    </dsp:sp>
    <dsp:sp modelId="{F385FDF4-CFFF-4C33-A871-9BFD97111560}">
      <dsp:nvSpPr>
        <dsp:cNvPr id="0" name=""/>
        <dsp:cNvSpPr/>
      </dsp:nvSpPr>
      <dsp:spPr>
        <a:xfrm>
          <a:off x="8333110" y="1958102"/>
          <a:ext cx="435133" cy="435133"/>
        </a:xfrm>
        <a:prstGeom prst="ellipse">
          <a:avLst/>
        </a:prstGeom>
        <a:solidFill>
          <a:schemeClr val="accent3">
            <a:hueOff val="1460120"/>
            <a:satOff val="-27164"/>
            <a:lumOff val="-823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785736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670116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159493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717054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486522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64184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705346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733470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413133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848041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457657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620372673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571487130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T.ü.f.d T.İ.Ömərov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</a:t>
            </a:r>
            <a:endParaRPr lang="az-Latn-AZ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sistl</a:t>
            </a:r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əri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65531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hyperlink" Target="http://translate.googleusercontent.com/translate_c?depth=1&amp;hl=ru&amp;langpair=en|ru&amp;rurl=translate.google.az&amp;u=http://www.ajronline.org/content/181/3/885.2/F3.expansion.html&amp;usg=ALkJrhjoqz6x_YhVC-SkMkoVvCIywV8BxQ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gif"/><Relationship Id="rId4" Type="http://schemas.openxmlformats.org/officeDocument/2006/relationships/hyperlink" Target="http://translate.googleusercontent.com/translate_c?depth=1&amp;hl=ru&amp;langpair=en|ru&amp;rurl=translate.google.az&amp;u=http://www.ajronline.org/content/181/3/885.2/F2.expansion.html&amp;usg=ALkJrhiuSbRikUmRmE22op6J1fHcJtlNkg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z-Latn-AZ" altLang="en-US" sz="7200" dirty="0"/>
              <a:t>Mədəaltı vəzi sistləri (suluqları)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b="1" dirty="0"/>
              <a:t>Tibb ü.f.d. Taryel İsgəndər oğlu Ömərov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Tərifi</a:t>
            </a: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748625751"/>
              </p:ext>
            </p:extLst>
          </p:nvPr>
        </p:nvGraphicFramePr>
        <p:xfrm>
          <a:off x="767408" y="1233401"/>
          <a:ext cx="5181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Content Placeholder 9"/>
          <p:cNvPicPr>
            <a:picLocks noGrp="1" noChangeAspect="1"/>
          </p:cNvPicPr>
          <p:nvPr>
            <p:ph sz="half" idx="2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976" y="1412776"/>
            <a:ext cx="5691608" cy="453650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Təsnifatı</a:t>
            </a:r>
            <a:endParaRPr lang="en-US" alt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az-Latn-AZ" sz="1800" b="1" dirty="0">
                <a:cs typeface="Times New Roman" pitchFamily="18" charset="0"/>
              </a:rPr>
              <a:t>Həqiqi </a:t>
            </a:r>
            <a:r>
              <a:rPr lang="tr-TR" sz="1800" b="1" dirty="0">
                <a:cs typeface="Times New Roman" pitchFamily="18" charset="0"/>
              </a:rPr>
              <a:t>(</a:t>
            </a:r>
            <a:r>
              <a:rPr lang="az-Latn-AZ" sz="1800" b="1" dirty="0">
                <a:cs typeface="Times New Roman" pitchFamily="18" charset="0"/>
              </a:rPr>
              <a:t>daxili səthi </a:t>
            </a:r>
            <a:r>
              <a:rPr lang="tr-TR" sz="1800" b="1" dirty="0">
                <a:cs typeface="Times New Roman" pitchFamily="18" charset="0"/>
              </a:rPr>
              <a:t>epitel ile örtülüdür)</a:t>
            </a:r>
            <a:endParaRPr lang="az-Latn-AZ" sz="1800" b="1" dirty="0">
              <a:cs typeface="Times New Roman" pitchFamily="18" charset="0"/>
            </a:endParaRP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az-Latn-AZ" dirty="0">
                <a:cs typeface="Times New Roman" pitchFamily="18" charset="0"/>
              </a:rPr>
              <a:t>Anadan gəlmə</a:t>
            </a:r>
            <a:r>
              <a:rPr lang="tr-TR" dirty="0">
                <a:cs typeface="Times New Roman" pitchFamily="18" charset="0"/>
              </a:rPr>
              <a:t> olanlar</a:t>
            </a:r>
            <a:endParaRPr lang="az-Latn-AZ" dirty="0">
              <a:cs typeface="Times New Roman" pitchFamily="18" charset="0"/>
            </a:endParaRP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1800" dirty="0">
                <a:cs typeface="Times New Roman" pitchFamily="18" charset="0"/>
              </a:rPr>
              <a:t>Tək və ya bəsit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1800" dirty="0">
                <a:cs typeface="Times New Roman" pitchFamily="18" charset="0"/>
              </a:rPr>
              <a:t>Polisistoz xəstəliklər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1800" dirty="0">
                <a:cs typeface="Times New Roman" pitchFamily="18" charset="0"/>
              </a:rPr>
              <a:t>Sistik fibroz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1800" dirty="0">
                <a:cs typeface="Times New Roman" pitchFamily="18" charset="0"/>
              </a:rPr>
              <a:t>Dermoid </a:t>
            </a:r>
            <a:r>
              <a:rPr lang="en-US" sz="1800" dirty="0">
                <a:cs typeface="Times New Roman" pitchFamily="18" charset="0"/>
              </a:rPr>
              <a:t>s</a:t>
            </a:r>
            <a:r>
              <a:rPr lang="az-Latn-AZ" sz="1800" dirty="0">
                <a:cs typeface="Times New Roman" pitchFamily="18" charset="0"/>
              </a:rPr>
              <a:t>ist	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az-Latn-AZ" dirty="0">
                <a:cs typeface="Times New Roman" pitchFamily="18" charset="0"/>
              </a:rPr>
              <a:t>Qazanılmış</a:t>
            </a:r>
            <a:r>
              <a:rPr lang="tr-TR" dirty="0">
                <a:cs typeface="Times New Roman" pitchFamily="18" charset="0"/>
              </a:rPr>
              <a:t> olanlar</a:t>
            </a:r>
            <a:endParaRPr lang="az-Latn-AZ" dirty="0">
              <a:cs typeface="Times New Roman" pitchFamily="18" charset="0"/>
            </a:endParaRP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1800" dirty="0">
                <a:cs typeface="Times New Roman" pitchFamily="18" charset="0"/>
              </a:rPr>
              <a:t>Retension</a:t>
            </a:r>
          </a:p>
          <a:p>
            <a:pPr algn="just">
              <a:buFont typeface="Wingdings" pitchFamily="2" charset="2"/>
              <a:buChar char="v"/>
            </a:pPr>
            <a:endParaRPr lang="az-Latn-AZ" sz="1800" b="1" dirty="0">
              <a:cs typeface="Times New Roman" pitchFamily="18" charset="0"/>
            </a:endParaRPr>
          </a:p>
          <a:p>
            <a:pPr algn="just"/>
            <a:r>
              <a:rPr lang="tr-TR" sz="1800" b="1" dirty="0">
                <a:cs typeface="Times New Roman" pitchFamily="18" charset="0"/>
              </a:rPr>
              <a:t>Yalan</a:t>
            </a:r>
            <a:r>
              <a:rPr lang="az-Latn-AZ" sz="1800" b="1" dirty="0">
                <a:cs typeface="Times New Roman" pitchFamily="18" charset="0"/>
              </a:rPr>
              <a:t>ç</a:t>
            </a:r>
            <a:r>
              <a:rPr lang="tr-TR" sz="1800" b="1" dirty="0">
                <a:cs typeface="Times New Roman" pitchFamily="18" charset="0"/>
              </a:rPr>
              <a:t>ı (ps</a:t>
            </a:r>
            <a:r>
              <a:rPr lang="az-Latn-AZ" sz="1800" b="1" dirty="0">
                <a:cs typeface="Times New Roman" pitchFamily="18" charset="0"/>
              </a:rPr>
              <a:t>ev</a:t>
            </a:r>
            <a:r>
              <a:rPr lang="tr-TR" sz="1800" b="1" dirty="0">
                <a:cs typeface="Times New Roman" pitchFamily="18" charset="0"/>
              </a:rPr>
              <a:t>do</a:t>
            </a:r>
            <a:r>
              <a:rPr lang="az-Latn-AZ" sz="1800" b="1" dirty="0">
                <a:cs typeface="Times New Roman" pitchFamily="18" charset="0"/>
              </a:rPr>
              <a:t>-psevdopsevdo</a:t>
            </a:r>
            <a:r>
              <a:rPr lang="tr-TR" sz="1800" b="1" dirty="0">
                <a:cs typeface="Times New Roman" pitchFamily="18" charset="0"/>
              </a:rPr>
              <a:t>) </a:t>
            </a:r>
            <a:r>
              <a:rPr lang="en-US" sz="1800" b="1" dirty="0">
                <a:cs typeface="Times New Roman" pitchFamily="18" charset="0"/>
              </a:rPr>
              <a:t>s</a:t>
            </a:r>
            <a:r>
              <a:rPr lang="tr-TR" sz="1800" b="1" dirty="0">
                <a:cs typeface="Times New Roman" pitchFamily="18" charset="0"/>
              </a:rPr>
              <a:t>is</a:t>
            </a:r>
            <a:r>
              <a:rPr lang="az-Latn-AZ" sz="1800" b="1" dirty="0">
                <a:cs typeface="Times New Roman" pitchFamily="18" charset="0"/>
              </a:rPr>
              <a:t>t</a:t>
            </a:r>
            <a:r>
              <a:rPr lang="tr-TR" sz="1800" b="1" dirty="0">
                <a:cs typeface="Times New Roman" pitchFamily="18" charset="0"/>
              </a:rPr>
              <a:t>l</a:t>
            </a:r>
            <a:r>
              <a:rPr lang="az-Latn-AZ" sz="1800" b="1" dirty="0">
                <a:cs typeface="Times New Roman" pitchFamily="18" charset="0"/>
              </a:rPr>
              <a:t>ə</a:t>
            </a:r>
            <a:r>
              <a:rPr lang="tr-TR" sz="1800" b="1" dirty="0">
                <a:cs typeface="Times New Roman" pitchFamily="18" charset="0"/>
              </a:rPr>
              <a:t>r (</a:t>
            </a:r>
            <a:r>
              <a:rPr lang="az-Latn-AZ" sz="1800" b="1" dirty="0">
                <a:cs typeface="Times New Roman" pitchFamily="18" charset="0"/>
              </a:rPr>
              <a:t>daxili səthi </a:t>
            </a:r>
            <a:r>
              <a:rPr lang="tr-TR" sz="1800" b="1" dirty="0">
                <a:cs typeface="Times New Roman" pitchFamily="18" charset="0"/>
              </a:rPr>
              <a:t>fibr</a:t>
            </a:r>
            <a:r>
              <a:rPr lang="az-Latn-AZ" sz="1800" b="1" dirty="0">
                <a:cs typeface="Times New Roman" pitchFamily="18" charset="0"/>
              </a:rPr>
              <a:t>o</a:t>
            </a:r>
            <a:r>
              <a:rPr lang="tr-TR" sz="1800" b="1" dirty="0">
                <a:cs typeface="Times New Roman" pitchFamily="18" charset="0"/>
              </a:rPr>
              <a:t>z </a:t>
            </a:r>
            <a:r>
              <a:rPr lang="az-Latn-AZ" sz="1800" b="1" dirty="0">
                <a:cs typeface="Times New Roman" pitchFamily="18" charset="0"/>
              </a:rPr>
              <a:t>toxuma ilə örtülü</a:t>
            </a:r>
            <a:r>
              <a:rPr lang="tr-TR" sz="1800" b="1" dirty="0">
                <a:cs typeface="Times New Roman" pitchFamily="18" charset="0"/>
              </a:rPr>
              <a:t>)</a:t>
            </a:r>
            <a:r>
              <a:rPr lang="az-Latn-AZ" sz="1800" b="1" dirty="0">
                <a:cs typeface="Times New Roman" pitchFamily="18" charset="0"/>
              </a:rPr>
              <a:t> 75 %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az-Latn-AZ" dirty="0">
                <a:cs typeface="Times New Roman" pitchFamily="18" charset="0"/>
              </a:rPr>
              <a:t>Keçirilmiş infeksiyalara bağlı (kəskin və ya xroniki pankreatit)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az-Latn-AZ" dirty="0">
                <a:cs typeface="Times New Roman" pitchFamily="18" charset="0"/>
              </a:rPr>
              <a:t>Posttravmatik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az-Latn-AZ" dirty="0">
                <a:cs typeface="Times New Roman" pitchFamily="18" charset="0"/>
              </a:rPr>
              <a:t>Kanalların distalında yaranan bir törəmə ilə tıxanması səbəbindən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az-Latn-AZ" dirty="0">
                <a:cs typeface="Times New Roman" pitchFamily="18" charset="0"/>
              </a:rPr>
              <a:t>İdiopatik</a:t>
            </a:r>
          </a:p>
          <a:p>
            <a:pPr lvl="2" algn="just">
              <a:buFont typeface="Wingdings" pitchFamily="2" charset="2"/>
              <a:buChar char="v"/>
            </a:pPr>
            <a:endParaRPr lang="az-Latn-AZ" sz="1800" b="1" dirty="0">
              <a:cs typeface="Times New Roman" pitchFamily="18" charset="0"/>
            </a:endParaRPr>
          </a:p>
          <a:p>
            <a:pPr lvl="2" algn="just">
              <a:buFont typeface="Wingdings" pitchFamily="2" charset="2"/>
              <a:buChar char="v"/>
            </a:pPr>
            <a:endParaRPr lang="az-Latn-AZ" sz="1300" b="1" dirty="0">
              <a:cs typeface="Times New Roman" pitchFamily="18" charset="0"/>
            </a:endParaRPr>
          </a:p>
          <a:p>
            <a:pPr lvl="2" algn="just">
              <a:buFont typeface="Wingdings" pitchFamily="2" charset="2"/>
              <a:buChar char="v"/>
            </a:pPr>
            <a:endParaRPr lang="az-Latn-AZ" sz="1300" b="1" dirty="0">
              <a:cs typeface="Times New Roman" pitchFamily="18" charset="0"/>
            </a:endParaRPr>
          </a:p>
          <a:p>
            <a:pPr lvl="2" algn="just">
              <a:buFont typeface="Wingdings" pitchFamily="2" charset="2"/>
              <a:buChar char="v"/>
            </a:pPr>
            <a:endParaRPr lang="az-Latn-AZ" sz="1300" b="1" dirty="0">
              <a:cs typeface="Times New Roman" pitchFamily="18" charset="0"/>
            </a:endParaRPr>
          </a:p>
          <a:p>
            <a:pPr lvl="2" algn="just">
              <a:buFont typeface="Wingdings" pitchFamily="2" charset="2"/>
              <a:buChar char="v"/>
            </a:pPr>
            <a:endParaRPr lang="az-Latn-AZ" sz="1300" b="1" dirty="0">
              <a:cs typeface="Times New Roman" pitchFamily="18" charset="0"/>
            </a:endParaRPr>
          </a:p>
          <a:p>
            <a:pPr marL="685800" lvl="2" indent="0" algn="just">
              <a:buNone/>
            </a:pPr>
            <a:endParaRPr lang="az-Latn-AZ" dirty="0"/>
          </a:p>
        </p:txBody>
      </p:sp>
      <p:sp>
        <p:nvSpPr>
          <p:cNvPr id="5" name="Rectangle 4"/>
          <p:cNvSpPr/>
          <p:nvPr/>
        </p:nvSpPr>
        <p:spPr>
          <a:xfrm>
            <a:off x="5519936" y="1199946"/>
            <a:ext cx="6528048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0150" lvl="2" indent="-285750" algn="just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az-Latn-AZ" sz="1600" b="1" dirty="0">
                <a:cs typeface="Times New Roman" pitchFamily="18" charset="0"/>
              </a:rPr>
              <a:t>NEOPLASTİK </a:t>
            </a:r>
            <a:r>
              <a:rPr lang="en-US" sz="1600" b="1" dirty="0">
                <a:cs typeface="Times New Roman" pitchFamily="18" charset="0"/>
              </a:rPr>
              <a:t>S</a:t>
            </a:r>
            <a:r>
              <a:rPr lang="az-Latn-AZ" sz="1600" b="1" dirty="0">
                <a:cs typeface="Times New Roman" pitchFamily="18" charset="0"/>
              </a:rPr>
              <a:t>İSLƏR</a:t>
            </a:r>
          </a:p>
          <a:p>
            <a:pPr marL="1657350" lvl="3" indent="-285750" algn="just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az-Latn-AZ" sz="1600" dirty="0">
                <a:cs typeface="Times New Roman" pitchFamily="18" charset="0"/>
              </a:rPr>
              <a:t>Papillyar sistoadenoma</a:t>
            </a:r>
          </a:p>
          <a:p>
            <a:pPr marL="1657350" lvl="3" indent="-285750" algn="just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az-Latn-AZ" sz="1600" dirty="0">
                <a:cs typeface="Times New Roman" pitchFamily="18" charset="0"/>
              </a:rPr>
              <a:t>Sistoadenokarsinoma</a:t>
            </a:r>
          </a:p>
          <a:p>
            <a:pPr marL="1657350" lvl="3" indent="-285750" algn="just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Sistoz teratoma</a:t>
            </a:r>
          </a:p>
          <a:p>
            <a:pPr marL="1657350" lvl="3" indent="-285750" algn="just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Seroz və ya musinoz sistoadenoma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marL="1657350" lvl="3" indent="-285750" algn="just">
              <a:lnSpc>
                <a:spcPct val="90000"/>
              </a:lnSpc>
              <a:buFont typeface="Wingdings" panose="05000000000000000000" pitchFamily="2" charset="2"/>
              <a:buChar char="Ø"/>
            </a:pPr>
            <a:endParaRPr lang="az-Latn-AZ" sz="1600" dirty="0">
              <a:cs typeface="Times New Roman" pitchFamily="18" charset="0"/>
            </a:endParaRPr>
          </a:p>
          <a:p>
            <a:pPr marL="1657350" lvl="3" indent="-285750" algn="just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az-Latn-AZ" sz="1600" dirty="0">
                <a:cs typeface="Times New Roman" pitchFamily="18" charset="0"/>
              </a:rPr>
              <a:t>Metastatik                                                           </a:t>
            </a:r>
            <a:r>
              <a:rPr lang="en-US" sz="1600" dirty="0">
                <a:cs typeface="Times New Roman" pitchFamily="18" charset="0"/>
              </a:rPr>
              <a:t>  </a:t>
            </a:r>
            <a:r>
              <a:rPr lang="az-Latn-AZ" sz="1600" b="1" dirty="0">
                <a:cs typeface="Times New Roman" pitchFamily="18" charset="0"/>
              </a:rPr>
              <a:t>İKİNCİLİ</a:t>
            </a:r>
          </a:p>
        </p:txBody>
      </p:sp>
      <p:sp>
        <p:nvSpPr>
          <p:cNvPr id="6" name="Правая фигурная скобка 5"/>
          <p:cNvSpPr/>
          <p:nvPr/>
        </p:nvSpPr>
        <p:spPr>
          <a:xfrm>
            <a:off x="10107916" y="1491054"/>
            <a:ext cx="655514" cy="785818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10783499" y="1699297"/>
            <a:ext cx="96372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1600" b="1" dirty="0">
                <a:cs typeface="Times New Roman" pitchFamily="18" charset="0"/>
              </a:rPr>
              <a:t>BİRİNCİLİ</a:t>
            </a:r>
            <a:endParaRPr lang="en-US" sz="1600" dirty="0"/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8833606" y="2599014"/>
            <a:ext cx="1928826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6245618" y="3616862"/>
            <a:ext cx="439339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algn="just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az-Latn-AZ" sz="1600" b="1" dirty="0">
                <a:cs typeface="Times New Roman" pitchFamily="18" charset="0"/>
              </a:rPr>
              <a:t>Parazitar:</a:t>
            </a:r>
          </a:p>
          <a:p>
            <a:pPr marL="1257300" lvl="2" indent="-342900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az-Latn-AZ" sz="1600" dirty="0">
                <a:cs typeface="Times New Roman" pitchFamily="18" charset="0"/>
              </a:rPr>
              <a:t>Exinokokk, taenia solium</a:t>
            </a:r>
          </a:p>
        </p:txBody>
      </p:sp>
    </p:spTree>
    <p:extLst>
      <p:ext uri="{BB962C8B-B14F-4D97-AF65-F5344CB8AC3E}">
        <p14:creationId xmlns:p14="http://schemas.microsoft.com/office/powerpoint/2010/main" val="37346650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altLang="en-US" dirty="0"/>
              <a:t>Psevdosistlər (yalançı suluqlar)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45584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400" dirty="0"/>
              <a:t>Tərifi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623392" y="1268760"/>
            <a:ext cx="10515600" cy="4351338"/>
          </a:xfrm>
          <a:prstGeom prst="pentagon">
            <a:avLst/>
          </a:prstGeom>
          <a:solidFill>
            <a:schemeClr val="bg2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Psevdosistlərin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divarında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epitel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qatı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yoxdur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divarını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birləşdirici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toxuma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təşkil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edir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İçərisindəki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maye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pankreasdan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gəlir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555719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Təsnifatı</a:t>
            </a:r>
            <a:endParaRPr lang="en-US" altLang="en-US" sz="40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133492"/>
              </p:ext>
            </p:extLst>
          </p:nvPr>
        </p:nvGraphicFramePr>
        <p:xfrm>
          <a:off x="263350" y="1556792"/>
          <a:ext cx="11665297" cy="3816424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2664298">
                  <a:extLst>
                    <a:ext uri="{9D8B030D-6E8A-4147-A177-3AD203B41FA5}">
                      <a16:colId xmlns:a16="http://schemas.microsoft.com/office/drawing/2014/main" val="667027794"/>
                    </a:ext>
                  </a:extLst>
                </a:gridCol>
                <a:gridCol w="3528392">
                  <a:extLst>
                    <a:ext uri="{9D8B030D-6E8A-4147-A177-3AD203B41FA5}">
                      <a16:colId xmlns:a16="http://schemas.microsoft.com/office/drawing/2014/main" val="2790161765"/>
                    </a:ext>
                  </a:extLst>
                </a:gridCol>
                <a:gridCol w="3144891">
                  <a:extLst>
                    <a:ext uri="{9D8B030D-6E8A-4147-A177-3AD203B41FA5}">
                      <a16:colId xmlns:a16="http://schemas.microsoft.com/office/drawing/2014/main" val="930934524"/>
                    </a:ext>
                  </a:extLst>
                </a:gridCol>
                <a:gridCol w="2327716">
                  <a:extLst>
                    <a:ext uri="{9D8B030D-6E8A-4147-A177-3AD203B41FA5}">
                      <a16:colId xmlns:a16="http://schemas.microsoft.com/office/drawing/2014/main" val="299634833"/>
                    </a:ext>
                  </a:extLst>
                </a:gridCol>
              </a:tblGrid>
              <a:tr h="977826">
                <a:tc>
                  <a:txBody>
                    <a:bodyPr/>
                    <a:lstStyle/>
                    <a:p>
                      <a:pPr algn="ctr"/>
                      <a:r>
                        <a:rPr lang="az-Latn-AZ" sz="2000" dirty="0"/>
                        <a:t>Etiopatogenezinə görə </a:t>
                      </a:r>
                      <a:endParaRPr lang="en-US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000" dirty="0"/>
                        <a:t>Ölçüsünə görə</a:t>
                      </a:r>
                      <a:endParaRPr lang="en-US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000" dirty="0"/>
                        <a:t>“Yaşına” görə </a:t>
                      </a:r>
                      <a:endParaRPr lang="en-US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000" dirty="0"/>
                        <a:t>Gedişinə görə </a:t>
                      </a:r>
                      <a:endParaRPr lang="en-US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9757316"/>
                  </a:ext>
                </a:extLst>
              </a:tr>
              <a:tr h="2838598"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 err="1"/>
                        <a:t>Postpankreatitik</a:t>
                      </a:r>
                      <a:r>
                        <a:rPr lang="en-US" sz="2000" dirty="0"/>
                        <a:t> </a:t>
                      </a:r>
                      <a:endParaRPr lang="az-Latn-AZ" sz="20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 err="1"/>
                        <a:t>Posttravmatik</a:t>
                      </a:r>
                      <a:endParaRPr lang="az-Latn-AZ" sz="20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 err="1"/>
                        <a:t>Retension</a:t>
                      </a:r>
                      <a:r>
                        <a:rPr lang="en-US" sz="2000" dirty="0"/>
                        <a:t> </a:t>
                      </a:r>
                      <a:endParaRPr lang="en-US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 err="1"/>
                        <a:t>Kiçik</a:t>
                      </a:r>
                      <a:r>
                        <a:rPr lang="en-US" sz="2000" dirty="0"/>
                        <a:t> – </a:t>
                      </a:r>
                      <a:r>
                        <a:rPr lang="en-US" sz="2000" dirty="0" err="1"/>
                        <a:t>diametri</a:t>
                      </a:r>
                      <a:r>
                        <a:rPr lang="en-US" sz="2000" dirty="0"/>
                        <a:t> 6 </a:t>
                      </a:r>
                      <a:r>
                        <a:rPr lang="en-US" sz="2000" dirty="0" err="1"/>
                        <a:t>sm-dən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kiçik</a:t>
                      </a:r>
                      <a:r>
                        <a:rPr lang="en-US" sz="2000" dirty="0"/>
                        <a:t> </a:t>
                      </a:r>
                      <a:endParaRPr lang="az-Latn-AZ" sz="20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 err="1"/>
                        <a:t>Böyük</a:t>
                      </a:r>
                      <a:r>
                        <a:rPr lang="en-US" sz="2000" dirty="0"/>
                        <a:t> – </a:t>
                      </a:r>
                      <a:r>
                        <a:rPr lang="en-US" sz="2000" dirty="0" err="1"/>
                        <a:t>diametri</a:t>
                      </a:r>
                      <a:r>
                        <a:rPr lang="en-US" sz="2000" dirty="0"/>
                        <a:t> 6 </a:t>
                      </a:r>
                      <a:r>
                        <a:rPr lang="en-US" sz="2000" dirty="0" err="1"/>
                        <a:t>sm-dən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böyük</a:t>
                      </a:r>
                      <a:r>
                        <a:rPr lang="en-US" sz="2000" dirty="0"/>
                        <a:t> </a:t>
                      </a:r>
                      <a:endParaRPr lang="en-US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az-Latn-AZ" sz="2000" dirty="0"/>
                        <a:t>Erkən – 6 həftədən kiçik 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az-Latn-AZ" sz="2000" dirty="0"/>
                        <a:t>Yaşlı – 6 həftədən böyük </a:t>
                      </a:r>
                      <a:endParaRPr lang="en-US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az-Latn-AZ" sz="2000" dirty="0"/>
                        <a:t>Ağırlaşmasız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az-Latn-AZ" sz="2000" dirty="0"/>
                        <a:t>Ağırlaşmalı </a:t>
                      </a:r>
                      <a:endParaRPr lang="en-US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36522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937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Rastgəlmə tezliyi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Bu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sistlər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pankreasın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ən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çox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rast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gələn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(75%)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sistik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törəmələrdir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3434781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256857" y="858659"/>
            <a:ext cx="213391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tr-TR" b="1" dirty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kin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pankreatit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hangingPunct="0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Xr</a:t>
            </a:r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oniki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pankreatit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hangingPunct="0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Travma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hangingPunct="0"/>
            <a:r>
              <a:rPr lang="tr-TR" b="1" dirty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tr-TR" b="1" dirty="0">
                <a:latin typeface="Arial" panose="020B0604020202020204" pitchFamily="34" charset="0"/>
                <a:cs typeface="Arial" panose="020B0604020202020204" pitchFamily="34" charset="0"/>
              </a:rPr>
              <a:t>əl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iyat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9723944" y="905381"/>
            <a:ext cx="234872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Şi</a:t>
            </a:r>
            <a:r>
              <a:rPr lang="az-Latn-AZ" sz="2000" b="1" dirty="0">
                <a:latin typeface="Arial" panose="020B0604020202020204" pitchFamily="34" charset="0"/>
                <a:cs typeface="Arial" panose="020B0604020202020204" pitchFamily="34" charset="0"/>
              </a:rPr>
              <a:t>ş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tr-TR" sz="2000" b="1" dirty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</a:p>
          <a:p>
            <a:pPr eaLnBrk="0" hangingPunct="0"/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Xr</a:t>
            </a:r>
            <a:r>
              <a:rPr lang="az-Latn-AZ" sz="2000" b="1" dirty="0">
                <a:latin typeface="Arial" panose="020B0604020202020204" pitchFamily="34" charset="0"/>
                <a:cs typeface="Arial" panose="020B0604020202020204" pitchFamily="34" charset="0"/>
              </a:rPr>
              <a:t>oniki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pankreatit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544798" y="1700808"/>
            <a:ext cx="1895475" cy="6699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AXACAQ </a:t>
            </a:r>
          </a:p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tr-T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tr-T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tr-T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NM</a:t>
            </a:r>
            <a:r>
              <a:rPr lang="tr-T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Sİ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8024813" y="1700808"/>
            <a:ext cx="1504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AXACAQ </a:t>
            </a:r>
          </a:p>
          <a:p>
            <a:pPr eaLnBrk="0" hangingPunct="0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TUTULMASI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207568" y="2760104"/>
            <a:ext cx="256993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Şir</a:t>
            </a:r>
            <a:r>
              <a:rPr lang="tr-TR" b="1" dirty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nin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b="1" dirty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trafa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çıxması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52" name="AutoShape 8"/>
          <p:cNvSpPr>
            <a:spLocks noChangeArrowheads="1"/>
          </p:cNvSpPr>
          <p:nvPr/>
        </p:nvSpPr>
        <p:spPr bwMode="auto">
          <a:xfrm>
            <a:off x="7743050" y="2852936"/>
            <a:ext cx="2128660" cy="408623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RETENSİON </a:t>
            </a:r>
            <a:r>
              <a:rPr lang="az-Latn-AZ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İST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1077650" y="3614783"/>
            <a:ext cx="1543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Yet</a:t>
            </a:r>
            <a:r>
              <a:rPr lang="tr-TR" b="1" dirty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rsiz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eaLnBrk="0" hangingPunct="0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hüdudlanma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4038600" y="3614783"/>
            <a:ext cx="16081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İltihabi</a:t>
            </a:r>
          </a:p>
          <a:p>
            <a:pPr algn="ctr" eaLnBrk="0" hangingPunct="0"/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 hüdudlanma</a:t>
            </a:r>
          </a:p>
        </p:txBody>
      </p:sp>
      <p:cxnSp>
        <p:nvCxnSpPr>
          <p:cNvPr id="6155" name="AutoShape 11"/>
          <p:cNvCxnSpPr>
            <a:cxnSpLocks noChangeShapeType="1"/>
            <a:stCxn id="6147" idx="3"/>
            <a:endCxn id="6149" idx="0"/>
          </p:cNvCxnSpPr>
          <p:nvPr/>
        </p:nvCxnSpPr>
        <p:spPr bwMode="auto">
          <a:xfrm>
            <a:off x="2390775" y="1458824"/>
            <a:ext cx="1101761" cy="241984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6156" name="AutoShape 12"/>
          <p:cNvCxnSpPr>
            <a:cxnSpLocks noChangeShapeType="1"/>
            <a:stCxn id="6148" idx="1"/>
            <a:endCxn id="6150" idx="0"/>
          </p:cNvCxnSpPr>
          <p:nvPr/>
        </p:nvCxnSpPr>
        <p:spPr bwMode="auto">
          <a:xfrm rot="10800000" flipV="1">
            <a:off x="8777288" y="1259324"/>
            <a:ext cx="946656" cy="441484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6157" name="AutoShape 13"/>
          <p:cNvCxnSpPr>
            <a:cxnSpLocks noChangeShapeType="1"/>
            <a:stCxn id="6149" idx="2"/>
            <a:endCxn id="6151" idx="0"/>
          </p:cNvCxnSpPr>
          <p:nvPr/>
        </p:nvCxnSpPr>
        <p:spPr bwMode="auto">
          <a:xfrm rot="5400000">
            <a:off x="3297851" y="2565418"/>
            <a:ext cx="389371" cy="1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6158" name="AutoShape 14"/>
          <p:cNvCxnSpPr>
            <a:cxnSpLocks noChangeShapeType="1"/>
            <a:stCxn id="6150" idx="2"/>
            <a:endCxn id="6152" idx="0"/>
          </p:cNvCxnSpPr>
          <p:nvPr/>
        </p:nvCxnSpPr>
        <p:spPr bwMode="auto">
          <a:xfrm>
            <a:off x="8777288" y="2342158"/>
            <a:ext cx="30092" cy="510778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6160" name="AutoShape 16"/>
          <p:cNvCxnSpPr>
            <a:cxnSpLocks noChangeShapeType="1"/>
            <a:stCxn id="6151" idx="2"/>
            <a:endCxn id="6153" idx="0"/>
          </p:cNvCxnSpPr>
          <p:nvPr/>
        </p:nvCxnSpPr>
        <p:spPr bwMode="auto">
          <a:xfrm rot="5400000">
            <a:off x="2428182" y="2550429"/>
            <a:ext cx="485347" cy="1643360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6161" name="AutoShape 17"/>
          <p:cNvCxnSpPr>
            <a:cxnSpLocks noChangeShapeType="1"/>
            <a:stCxn id="6151" idx="2"/>
            <a:endCxn id="6154" idx="0"/>
          </p:cNvCxnSpPr>
          <p:nvPr/>
        </p:nvCxnSpPr>
        <p:spPr bwMode="auto">
          <a:xfrm rot="16200000" flipH="1">
            <a:off x="3924929" y="2697042"/>
            <a:ext cx="485347" cy="1350134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</p:cxnSp>
      <p:sp>
        <p:nvSpPr>
          <p:cNvPr id="6162" name="AutoShape 18"/>
          <p:cNvSpPr>
            <a:spLocks noChangeArrowheads="1"/>
          </p:cNvSpPr>
          <p:nvPr/>
        </p:nvSpPr>
        <p:spPr bwMode="auto">
          <a:xfrm>
            <a:off x="5553076" y="4581128"/>
            <a:ext cx="2523237" cy="578882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 eaLnBrk="0" hangingPunct="0"/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PSEVDO</a:t>
            </a:r>
            <a:r>
              <a:rPr lang="az-Latn-AZ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İST</a:t>
            </a:r>
          </a:p>
        </p:txBody>
      </p:sp>
      <p:sp>
        <p:nvSpPr>
          <p:cNvPr id="6163" name="Text Box 19"/>
          <p:cNvSpPr txBox="1">
            <a:spLocks noChangeArrowheads="1"/>
          </p:cNvSpPr>
          <p:nvPr/>
        </p:nvSpPr>
        <p:spPr bwMode="auto">
          <a:xfrm>
            <a:off x="7932782" y="3861048"/>
            <a:ext cx="174919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ist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epitelinin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eaLnBrk="0" hangingPunct="0"/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tr-TR" b="1" dirty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hv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olması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64" name="Text Box 20"/>
          <p:cNvSpPr txBox="1">
            <a:spLocks noChangeArrowheads="1"/>
          </p:cNvSpPr>
          <p:nvPr/>
        </p:nvSpPr>
        <p:spPr bwMode="auto">
          <a:xfrm>
            <a:off x="551384" y="4988480"/>
            <a:ext cx="259558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b="1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FİSTUL</a:t>
            </a:r>
          </a:p>
          <a:p>
            <a:pPr lvl="1" eaLnBrk="0" hangingPunct="0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Pankreatik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assit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0" hangingPunct="0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Hidrotoraks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0" hangingPunct="0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Pank</a:t>
            </a:r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reato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enterik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0" hangingPunct="0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Xarici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65" name="Text Box 21"/>
          <p:cNvSpPr txBox="1">
            <a:spLocks noChangeArrowheads="1"/>
          </p:cNvSpPr>
          <p:nvPr/>
        </p:nvSpPr>
        <p:spPr bwMode="auto">
          <a:xfrm>
            <a:off x="5789169" y="5600994"/>
            <a:ext cx="20510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Spontan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sorulma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hangingPunct="0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Davam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etm</a:t>
            </a:r>
            <a:r>
              <a:rPr lang="tr-TR" b="1" dirty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hangingPunct="0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Ağırlaşma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166" name="AutoShape 22"/>
          <p:cNvCxnSpPr>
            <a:cxnSpLocks noChangeShapeType="1"/>
            <a:stCxn id="6152" idx="2"/>
            <a:endCxn id="6163" idx="0"/>
          </p:cNvCxnSpPr>
          <p:nvPr/>
        </p:nvCxnSpPr>
        <p:spPr bwMode="auto">
          <a:xfrm rot="16200000" flipH="1">
            <a:off x="8507636" y="3561302"/>
            <a:ext cx="599489" cy="1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6167" name="AutoShape 23"/>
          <p:cNvCxnSpPr>
            <a:cxnSpLocks noChangeShapeType="1"/>
            <a:stCxn id="6163" idx="2"/>
            <a:endCxn id="6162" idx="3"/>
          </p:cNvCxnSpPr>
          <p:nvPr/>
        </p:nvCxnSpPr>
        <p:spPr bwMode="auto">
          <a:xfrm rot="5400000">
            <a:off x="8260252" y="4323440"/>
            <a:ext cx="363190" cy="731068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6168" name="AutoShape 24"/>
          <p:cNvCxnSpPr>
            <a:cxnSpLocks noChangeShapeType="1"/>
            <a:stCxn id="6154" idx="2"/>
            <a:endCxn id="6162" idx="1"/>
          </p:cNvCxnSpPr>
          <p:nvPr/>
        </p:nvCxnSpPr>
        <p:spPr bwMode="auto">
          <a:xfrm rot="16200000" flipH="1">
            <a:off x="4890654" y="4208147"/>
            <a:ext cx="614436" cy="710407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6169" name="AutoShape 25"/>
          <p:cNvCxnSpPr>
            <a:cxnSpLocks noChangeShapeType="1"/>
            <a:stCxn id="6153" idx="2"/>
            <a:endCxn id="6164" idx="0"/>
          </p:cNvCxnSpPr>
          <p:nvPr/>
        </p:nvCxnSpPr>
        <p:spPr bwMode="auto">
          <a:xfrm>
            <a:off x="1849175" y="4256133"/>
            <a:ext cx="0" cy="732347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sp>
        <p:nvSpPr>
          <p:cNvPr id="29" name="Footer Placeholder 1"/>
          <p:cNvSpPr txBox="1">
            <a:spLocks/>
          </p:cNvSpPr>
          <p:nvPr/>
        </p:nvSpPr>
        <p:spPr>
          <a:xfrm>
            <a:off x="9309349" y="5820862"/>
            <a:ext cx="2895600" cy="476250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900"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az-Latn-AZ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Prof.Dr. NYBay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782014" cy="835878"/>
          </a:xfrm>
        </p:spPr>
        <p:txBody>
          <a:bodyPr>
            <a:normAutofit/>
          </a:bodyPr>
          <a:lstStyle/>
          <a:p>
            <a:r>
              <a:rPr lang="az-Latn-AZ" dirty="0"/>
              <a:t>Yalançı sistlərin etio-patogenezi</a:t>
            </a:r>
            <a:endParaRPr lang="en-US" dirty="0"/>
          </a:p>
        </p:txBody>
      </p:sp>
      <p:cxnSp>
        <p:nvCxnSpPr>
          <p:cNvPr id="33" name="AutoShape 14">
            <a:extLst>
              <a:ext uri="{FF2B5EF4-FFF2-40B4-BE49-F238E27FC236}">
                <a16:creationId xmlns:a16="http://schemas.microsoft.com/office/drawing/2014/main" id="{F21C7517-5F53-452B-AA56-F966A8DE38E1}"/>
              </a:ext>
            </a:extLst>
          </p:cNvPr>
          <p:cNvCxnSpPr>
            <a:cxnSpLocks noChangeShapeType="1"/>
            <a:stCxn id="6162" idx="2"/>
            <a:endCxn id="6165" idx="0"/>
          </p:cNvCxnSpPr>
          <p:nvPr/>
        </p:nvCxnSpPr>
        <p:spPr bwMode="auto">
          <a:xfrm flipH="1">
            <a:off x="6814694" y="5160010"/>
            <a:ext cx="1" cy="440984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1439870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1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7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0" dur="2000"/>
                                        <p:tgtEl>
                                          <p:spTgt spid="6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9" dur="2000"/>
                                        <p:tgtEl>
                                          <p:spTgt spid="6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2" dur="2000"/>
                                        <p:tgtEl>
                                          <p:spTgt spid="6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5" dur="2000"/>
                                        <p:tgtEl>
                                          <p:spTgt spid="6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8" dur="2000"/>
                                        <p:tgtEl>
                                          <p:spTgt spid="6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 animBg="1"/>
      <p:bldP spid="6150" grpId="0"/>
      <p:bldP spid="6151" grpId="0"/>
      <p:bldP spid="6152" grpId="0" animBg="1"/>
      <p:bldP spid="6153" grpId="0"/>
      <p:bldP spid="6154" grpId="0"/>
      <p:bldP spid="6154" grpId="1"/>
      <p:bldP spid="6162" grpId="0" animBg="1"/>
      <p:bldP spid="6163" grpId="0"/>
      <p:bldP spid="6164" grpId="0"/>
      <p:bldP spid="616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5" name="AutoShape 17"/>
          <p:cNvSpPr>
            <a:spLocks noChangeArrowheads="1"/>
          </p:cNvSpPr>
          <p:nvPr/>
        </p:nvSpPr>
        <p:spPr bwMode="auto">
          <a:xfrm>
            <a:off x="3363261" y="1124744"/>
            <a:ext cx="4515956" cy="510778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92D050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PSEVDO</a:t>
            </a:r>
            <a:r>
              <a:rPr lang="az-Latn-AZ" sz="2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İST</a:t>
            </a:r>
            <a:r>
              <a:rPr lang="az-Latn-AZ" sz="2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İN TƏBİİ GEDİŞİ</a:t>
            </a:r>
            <a:endParaRPr lang="en-US" sz="24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88" name="Text Box 20"/>
          <p:cNvSpPr txBox="1">
            <a:spLocks noChangeArrowheads="1"/>
          </p:cNvSpPr>
          <p:nvPr/>
        </p:nvSpPr>
        <p:spPr bwMode="auto">
          <a:xfrm>
            <a:off x="7784156" y="2358979"/>
            <a:ext cx="199926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6  H</a:t>
            </a:r>
            <a:r>
              <a:rPr lang="tr-TR" sz="1600" b="1" dirty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FT</a:t>
            </a:r>
            <a:r>
              <a:rPr lang="tr-TR" sz="1600" b="1" dirty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tr-TR" sz="1600" b="1" dirty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N </a:t>
            </a:r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çox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0" hangingPunct="0"/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Formalaşmış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divar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193" name="AutoShape 25"/>
          <p:cNvCxnSpPr>
            <a:cxnSpLocks noChangeShapeType="1"/>
            <a:stCxn id="7185" idx="3"/>
            <a:endCxn id="7188" idx="0"/>
          </p:cNvCxnSpPr>
          <p:nvPr/>
        </p:nvCxnSpPr>
        <p:spPr bwMode="auto">
          <a:xfrm>
            <a:off x="7879217" y="1380133"/>
            <a:ext cx="904572" cy="978846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</p:cxnSp>
      <p:sp>
        <p:nvSpPr>
          <p:cNvPr id="7194" name="Text Box 26"/>
          <p:cNvSpPr txBox="1">
            <a:spLocks noChangeArrowheads="1"/>
          </p:cNvSpPr>
          <p:nvPr/>
        </p:nvSpPr>
        <p:spPr bwMode="auto">
          <a:xfrm>
            <a:off x="1854107" y="2430417"/>
            <a:ext cx="18277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6  H</a:t>
            </a:r>
            <a:r>
              <a:rPr lang="tr-TR" sz="1600" b="1" dirty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FT</a:t>
            </a:r>
            <a:r>
              <a:rPr lang="tr-TR" sz="1600" b="1" dirty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tr-TR" sz="1600" b="1" dirty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N </a:t>
            </a:r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az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0" hangingPunct="0"/>
            <a:r>
              <a:rPr lang="az-Latn-AZ" sz="1600" b="1" dirty="0">
                <a:latin typeface="Arial" panose="020B0604020202020204" pitchFamily="34" charset="0"/>
                <a:cs typeface="Arial" panose="020B0604020202020204" pitchFamily="34" charset="0"/>
              </a:rPr>
              <a:t>Nazik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divar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95" name="Text Box 27"/>
          <p:cNvSpPr txBox="1">
            <a:spLocks noChangeArrowheads="1"/>
          </p:cNvSpPr>
          <p:nvPr/>
        </p:nvSpPr>
        <p:spPr bwMode="auto">
          <a:xfrm>
            <a:off x="4524364" y="3144796"/>
            <a:ext cx="279134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b="1">
                <a:solidFill>
                  <a:schemeClr val="hlin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SPONTAN SORULMA</a:t>
            </a:r>
          </a:p>
        </p:txBody>
      </p:sp>
      <p:sp>
        <p:nvSpPr>
          <p:cNvPr id="7196" name="Text Box 28"/>
          <p:cNvSpPr txBox="1">
            <a:spLocks noChangeArrowheads="1"/>
          </p:cNvSpPr>
          <p:nvPr/>
        </p:nvSpPr>
        <p:spPr bwMode="auto">
          <a:xfrm>
            <a:off x="4810117" y="3644862"/>
            <a:ext cx="200502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sz="2000" b="1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DAVAM ETM</a:t>
            </a:r>
            <a:r>
              <a:rPr lang="tr-TR" sz="2000" b="1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endParaRPr lang="en-US" sz="2000" b="1" dirty="0">
              <a:solidFill>
                <a:srgbClr val="92D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97" name="Text Box 29"/>
          <p:cNvSpPr txBox="1">
            <a:spLocks noChangeArrowheads="1"/>
          </p:cNvSpPr>
          <p:nvPr/>
        </p:nvSpPr>
        <p:spPr bwMode="auto">
          <a:xfrm>
            <a:off x="4952993" y="4144928"/>
            <a:ext cx="173957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b="1" dirty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AĞIRLAŞMA</a:t>
            </a:r>
          </a:p>
        </p:txBody>
      </p:sp>
      <p:cxnSp>
        <p:nvCxnSpPr>
          <p:cNvPr id="7198" name="AutoShape 30"/>
          <p:cNvCxnSpPr>
            <a:cxnSpLocks noChangeShapeType="1"/>
            <a:stCxn id="7194" idx="2"/>
            <a:endCxn id="7195" idx="1"/>
          </p:cNvCxnSpPr>
          <p:nvPr/>
        </p:nvCxnSpPr>
        <p:spPr bwMode="auto">
          <a:xfrm rot="16200000" flipH="1">
            <a:off x="3481342" y="2301828"/>
            <a:ext cx="329659" cy="1756385"/>
          </a:xfrm>
          <a:prstGeom prst="bentConnector2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7201" name="AutoShape 33"/>
          <p:cNvCxnSpPr>
            <a:cxnSpLocks noChangeShapeType="1"/>
            <a:stCxn id="7194" idx="2"/>
            <a:endCxn id="7196" idx="1"/>
          </p:cNvCxnSpPr>
          <p:nvPr/>
        </p:nvCxnSpPr>
        <p:spPr bwMode="auto">
          <a:xfrm rot="16200000" flipH="1">
            <a:off x="3374186" y="2408985"/>
            <a:ext cx="829725" cy="2042138"/>
          </a:xfrm>
          <a:prstGeom prst="bentConnector2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7202" name="AutoShape 34"/>
          <p:cNvCxnSpPr>
            <a:cxnSpLocks noChangeShapeType="1"/>
            <a:stCxn id="7194" idx="2"/>
            <a:endCxn id="7197" idx="1"/>
          </p:cNvCxnSpPr>
          <p:nvPr/>
        </p:nvCxnSpPr>
        <p:spPr bwMode="auto">
          <a:xfrm rot="16200000" flipH="1">
            <a:off x="3195591" y="2587580"/>
            <a:ext cx="1329791" cy="2185014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7203" name="AutoShape 35"/>
          <p:cNvCxnSpPr>
            <a:cxnSpLocks noChangeShapeType="1"/>
            <a:stCxn id="7188" idx="2"/>
            <a:endCxn id="7195" idx="3"/>
          </p:cNvCxnSpPr>
          <p:nvPr/>
        </p:nvCxnSpPr>
        <p:spPr bwMode="auto">
          <a:xfrm rot="5400000">
            <a:off x="7849200" y="2410261"/>
            <a:ext cx="401097" cy="1468083"/>
          </a:xfrm>
          <a:prstGeom prst="bentConnector2">
            <a:avLst/>
          </a:prstGeom>
          <a:noFill/>
          <a:ln w="38100" cap="rnd">
            <a:solidFill>
              <a:srgbClr val="FFFF00"/>
            </a:solidFill>
            <a:prstDash val="sysDot"/>
            <a:miter lim="800000"/>
            <a:headEnd/>
            <a:tailEnd type="triangle" w="med" len="med"/>
          </a:ln>
          <a:effectLst/>
        </p:spPr>
      </p:cxnSp>
      <p:cxnSp>
        <p:nvCxnSpPr>
          <p:cNvPr id="7204" name="AutoShape 36"/>
          <p:cNvCxnSpPr>
            <a:cxnSpLocks noChangeShapeType="1"/>
            <a:stCxn id="7188" idx="2"/>
            <a:endCxn id="7196" idx="3"/>
          </p:cNvCxnSpPr>
          <p:nvPr/>
        </p:nvCxnSpPr>
        <p:spPr bwMode="auto">
          <a:xfrm rot="5400000">
            <a:off x="7348883" y="2410010"/>
            <a:ext cx="901163" cy="1968651"/>
          </a:xfrm>
          <a:prstGeom prst="bentConnector2">
            <a:avLst/>
          </a:prstGeom>
          <a:noFill/>
          <a:ln w="57150">
            <a:solidFill>
              <a:srgbClr val="FFFF00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7205" name="AutoShape 37"/>
          <p:cNvCxnSpPr>
            <a:cxnSpLocks noChangeShapeType="1"/>
            <a:stCxn id="7188" idx="2"/>
            <a:endCxn id="7197" idx="3"/>
          </p:cNvCxnSpPr>
          <p:nvPr/>
        </p:nvCxnSpPr>
        <p:spPr bwMode="auto">
          <a:xfrm rot="5400000">
            <a:off x="7037567" y="2598760"/>
            <a:ext cx="1401229" cy="2091217"/>
          </a:xfrm>
          <a:prstGeom prst="bentConnector2">
            <a:avLst/>
          </a:prstGeom>
          <a:noFill/>
          <a:ln w="76200">
            <a:solidFill>
              <a:srgbClr val="FFFF00"/>
            </a:solidFill>
            <a:miter lim="800000"/>
            <a:headEnd/>
            <a:tailEnd type="triangle" w="med" len="med"/>
          </a:ln>
          <a:effectLst/>
        </p:spPr>
      </p:cxnSp>
      <p:sp>
        <p:nvSpPr>
          <p:cNvPr id="7206" name="Text Box 38"/>
          <p:cNvSpPr txBox="1">
            <a:spLocks noChangeArrowheads="1"/>
          </p:cNvSpPr>
          <p:nvPr/>
        </p:nvSpPr>
        <p:spPr bwMode="auto">
          <a:xfrm>
            <a:off x="3249614" y="3001920"/>
            <a:ext cx="59503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40%</a:t>
            </a:r>
          </a:p>
        </p:txBody>
      </p:sp>
      <p:sp>
        <p:nvSpPr>
          <p:cNvPr id="7207" name="Text Box 39"/>
          <p:cNvSpPr txBox="1">
            <a:spLocks noChangeArrowheads="1"/>
          </p:cNvSpPr>
          <p:nvPr/>
        </p:nvSpPr>
        <p:spPr bwMode="auto">
          <a:xfrm>
            <a:off x="3238481" y="3501986"/>
            <a:ext cx="59503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40%</a:t>
            </a:r>
          </a:p>
        </p:txBody>
      </p:sp>
      <p:sp>
        <p:nvSpPr>
          <p:cNvPr id="7208" name="Text Box 40"/>
          <p:cNvSpPr txBox="1">
            <a:spLocks noChangeArrowheads="1"/>
          </p:cNvSpPr>
          <p:nvPr/>
        </p:nvSpPr>
        <p:spPr bwMode="auto">
          <a:xfrm>
            <a:off x="3238481" y="4002052"/>
            <a:ext cx="59503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600" dirty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20%</a:t>
            </a:r>
          </a:p>
        </p:txBody>
      </p:sp>
      <p:sp>
        <p:nvSpPr>
          <p:cNvPr id="7209" name="Text Box 41"/>
          <p:cNvSpPr txBox="1">
            <a:spLocks noChangeArrowheads="1"/>
          </p:cNvSpPr>
          <p:nvPr/>
        </p:nvSpPr>
        <p:spPr bwMode="auto">
          <a:xfrm>
            <a:off x="8239141" y="3001920"/>
            <a:ext cx="67037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0%+</a:t>
            </a:r>
            <a:r>
              <a:rPr lang="az-Latn-AZ" sz="16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10" name="Text Box 42"/>
          <p:cNvSpPr txBox="1">
            <a:spLocks noChangeArrowheads="1"/>
          </p:cNvSpPr>
          <p:nvPr/>
        </p:nvSpPr>
        <p:spPr bwMode="auto">
          <a:xfrm>
            <a:off x="8024827" y="3501986"/>
            <a:ext cx="89159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30-40%</a:t>
            </a:r>
          </a:p>
        </p:txBody>
      </p:sp>
      <p:sp>
        <p:nvSpPr>
          <p:cNvPr id="7211" name="Text Box 43"/>
          <p:cNvSpPr txBox="1">
            <a:spLocks noChangeArrowheads="1"/>
          </p:cNvSpPr>
          <p:nvPr/>
        </p:nvSpPr>
        <p:spPr bwMode="auto">
          <a:xfrm>
            <a:off x="7953389" y="4002052"/>
            <a:ext cx="89159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60-70%</a:t>
            </a:r>
          </a:p>
        </p:txBody>
      </p:sp>
      <p:cxnSp>
        <p:nvCxnSpPr>
          <p:cNvPr id="7212" name="AutoShape 44"/>
          <p:cNvCxnSpPr>
            <a:cxnSpLocks noChangeShapeType="1"/>
            <a:stCxn id="7185" idx="1"/>
          </p:cNvCxnSpPr>
          <p:nvPr/>
        </p:nvCxnSpPr>
        <p:spPr bwMode="auto">
          <a:xfrm rot="10800000" flipV="1">
            <a:off x="2666985" y="1380133"/>
            <a:ext cx="696277" cy="1050282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</p:cxnSp>
      <p:sp>
        <p:nvSpPr>
          <p:cNvPr id="7213" name="Text Box 45"/>
          <p:cNvSpPr txBox="1">
            <a:spLocks noChangeArrowheads="1"/>
          </p:cNvSpPr>
          <p:nvPr/>
        </p:nvSpPr>
        <p:spPr bwMode="auto">
          <a:xfrm>
            <a:off x="1301471" y="5445224"/>
            <a:ext cx="93660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1600" b="1" dirty="0" err="1">
                <a:solidFill>
                  <a:srgbClr val="CC6600"/>
                </a:solidFill>
              </a:rPr>
              <a:t>İnfeksiya</a:t>
            </a:r>
            <a:endParaRPr lang="en-US" sz="1600" b="1" dirty="0">
              <a:solidFill>
                <a:srgbClr val="CC6600"/>
              </a:solidFill>
            </a:endParaRPr>
          </a:p>
          <a:p>
            <a:pPr algn="ctr" eaLnBrk="0" hangingPunct="0"/>
            <a:r>
              <a:rPr lang="en-US" sz="1600" b="1" dirty="0">
                <a:solidFill>
                  <a:srgbClr val="CC6600"/>
                </a:solidFill>
              </a:rPr>
              <a:t>20%</a:t>
            </a:r>
          </a:p>
        </p:txBody>
      </p:sp>
      <p:sp>
        <p:nvSpPr>
          <p:cNvPr id="7214" name="Text Box 46"/>
          <p:cNvSpPr txBox="1">
            <a:spLocks noChangeArrowheads="1"/>
          </p:cNvSpPr>
          <p:nvPr/>
        </p:nvSpPr>
        <p:spPr bwMode="auto">
          <a:xfrm>
            <a:off x="3559244" y="5588100"/>
            <a:ext cx="110799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Qanaxma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0" hangingPunct="0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5%</a:t>
            </a:r>
          </a:p>
        </p:txBody>
      </p:sp>
      <p:sp>
        <p:nvSpPr>
          <p:cNvPr id="7215" name="Text Box 47"/>
          <p:cNvSpPr txBox="1">
            <a:spLocks noChangeArrowheads="1"/>
          </p:cNvSpPr>
          <p:nvPr/>
        </p:nvSpPr>
        <p:spPr bwMode="auto">
          <a:xfrm>
            <a:off x="6796814" y="5601371"/>
            <a:ext cx="13708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1600" b="1" dirty="0" err="1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Obstruksiya</a:t>
            </a:r>
            <a:endParaRPr lang="en-US" sz="1600" b="1" dirty="0">
              <a:solidFill>
                <a:srgbClr val="CC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0" hangingPunct="0"/>
            <a:r>
              <a:rPr lang="en-US" sz="1600" b="1" dirty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3%</a:t>
            </a:r>
          </a:p>
        </p:txBody>
      </p:sp>
      <p:sp>
        <p:nvSpPr>
          <p:cNvPr id="7216" name="Text Box 48"/>
          <p:cNvSpPr txBox="1">
            <a:spLocks noChangeArrowheads="1"/>
          </p:cNvSpPr>
          <p:nvPr/>
        </p:nvSpPr>
        <p:spPr bwMode="auto">
          <a:xfrm>
            <a:off x="9739338" y="5458495"/>
            <a:ext cx="105189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Partlama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0" hangingPunct="0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3%</a:t>
            </a:r>
          </a:p>
        </p:txBody>
      </p:sp>
      <p:cxnSp>
        <p:nvCxnSpPr>
          <p:cNvPr id="7218" name="AutoShape 50"/>
          <p:cNvCxnSpPr>
            <a:cxnSpLocks noChangeShapeType="1"/>
            <a:stCxn id="7197" idx="2"/>
            <a:endCxn id="7213" idx="0"/>
          </p:cNvCxnSpPr>
          <p:nvPr/>
        </p:nvCxnSpPr>
        <p:spPr bwMode="auto">
          <a:xfrm flipH="1">
            <a:off x="1769772" y="4545038"/>
            <a:ext cx="4053011" cy="900186"/>
          </a:xfrm>
          <a:prstGeom prst="straightConnector1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  <a:effectLst/>
        </p:spPr>
      </p:cxnSp>
      <p:cxnSp>
        <p:nvCxnSpPr>
          <p:cNvPr id="7219" name="AutoShape 51"/>
          <p:cNvCxnSpPr>
            <a:cxnSpLocks noChangeShapeType="1"/>
            <a:stCxn id="7197" idx="2"/>
            <a:endCxn id="7216" idx="0"/>
          </p:cNvCxnSpPr>
          <p:nvPr/>
        </p:nvCxnSpPr>
        <p:spPr bwMode="auto">
          <a:xfrm>
            <a:off x="5822783" y="4545038"/>
            <a:ext cx="4442501" cy="913457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7220" name="AutoShape 52"/>
          <p:cNvCxnSpPr>
            <a:cxnSpLocks noChangeShapeType="1"/>
            <a:stCxn id="7197" idx="2"/>
            <a:endCxn id="7214" idx="0"/>
          </p:cNvCxnSpPr>
          <p:nvPr/>
        </p:nvCxnSpPr>
        <p:spPr bwMode="auto">
          <a:xfrm flipH="1">
            <a:off x="4113243" y="4545038"/>
            <a:ext cx="1709540" cy="1043062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7221" name="AutoShape 53"/>
          <p:cNvCxnSpPr>
            <a:cxnSpLocks noChangeShapeType="1"/>
            <a:stCxn id="7197" idx="2"/>
            <a:endCxn id="7215" idx="0"/>
          </p:cNvCxnSpPr>
          <p:nvPr/>
        </p:nvCxnSpPr>
        <p:spPr bwMode="auto">
          <a:xfrm>
            <a:off x="5822783" y="4545038"/>
            <a:ext cx="1659475" cy="1056333"/>
          </a:xfrm>
          <a:prstGeom prst="straightConnector1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  <a:effectLst/>
        </p:spPr>
      </p:cxnSp>
      <p:sp>
        <p:nvSpPr>
          <p:cNvPr id="32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Gedişi</a:t>
            </a:r>
            <a:endParaRPr lang="en-US" altLang="en-US" sz="4000" dirty="0"/>
          </a:p>
        </p:txBody>
      </p:sp>
      <p:sp>
        <p:nvSpPr>
          <p:cNvPr id="33" name="Footer Placeholder 1"/>
          <p:cNvSpPr txBox="1">
            <a:spLocks/>
          </p:cNvSpPr>
          <p:nvPr/>
        </p:nvSpPr>
        <p:spPr>
          <a:xfrm>
            <a:off x="472793" y="6090132"/>
            <a:ext cx="2895600" cy="476250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900"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az-Latn-AZ" altLang="en-US" sz="1200" dirty="0">
                <a:solidFill>
                  <a:schemeClr val="bg1">
                    <a:lumMod val="50000"/>
                  </a:schemeClr>
                </a:solidFill>
              </a:rPr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717769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7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7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7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7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2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2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0" dur="2000"/>
                                        <p:tgtEl>
                                          <p:spTgt spid="7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3" dur="2000"/>
                                        <p:tgtEl>
                                          <p:spTgt spid="7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8" dur="2000"/>
                                        <p:tgtEl>
                                          <p:spTgt spid="7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1" dur="2000"/>
                                        <p:tgtEl>
                                          <p:spTgt spid="7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72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7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72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7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7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7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7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7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7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7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7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7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7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7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7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7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7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7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7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7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7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7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8" grpId="0"/>
      <p:bldP spid="7194" grpId="0"/>
      <p:bldP spid="7195" grpId="0"/>
      <p:bldP spid="7196" grpId="0"/>
      <p:bldP spid="7197" grpId="0"/>
      <p:bldP spid="7206" grpId="0"/>
      <p:bldP spid="7207" grpId="0"/>
      <p:bldP spid="7208" grpId="0"/>
      <p:bldP spid="7209" grpId="0"/>
      <p:bldP spid="7210" grpId="0"/>
      <p:bldP spid="7211" grpId="0"/>
      <p:bldP spid="7213" grpId="0"/>
      <p:bldP spid="7214" grpId="0"/>
      <p:bldP spid="7215" grpId="0"/>
      <p:bldP spid="72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Gedişi</a:t>
            </a: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880488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3600" dirty="0"/>
              <a:t>Ağırlaşmaları</a:t>
            </a:r>
            <a:endParaRPr lang="az-Latn-AZ" altLang="en-US" sz="4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z-Latn-AZ" altLang="en-US" dirty="0"/>
              <a:t>İnfeksiyalaşma (5–20%) 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z-Latn-AZ" altLang="en-US" dirty="0"/>
              <a:t>Qanaxma (5–7%) 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z-Latn-AZ" altLang="en-US" dirty="0"/>
              <a:t>Obstruksiya (3%)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z-Latn-AZ" altLang="en-US" dirty="0"/>
              <a:t>Partlama (3%) </a:t>
            </a:r>
            <a:endParaRPr lang="en-GB" alt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6563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Klinikası</a:t>
            </a:r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EA4DBD97-39C3-4C3F-B897-C8E9E72DF4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9416" y="1556792"/>
            <a:ext cx="10515600" cy="4351338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Kiçik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sistlər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adətən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simptom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törətmirlər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endParaRPr lang="az-Latn-AZ" alt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Böyük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sistlər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(&gt;6 </a:t>
            </a:r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m)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ağrı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ətrafa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təzyiq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əlamətləri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ilə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ortaya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çıxırlar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endParaRPr lang="az-Latn-AZ" alt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baş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tərəfdə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yerləşən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sistlərdə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sarılıq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duodenal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keçməzlik</a:t>
            </a:r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</a:rPr>
              <a:t>;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 </a:t>
            </a:r>
            <a:endParaRPr lang="az-Latn-AZ" alt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cisim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quyruqda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yerləşənlərdə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mədəyə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təzyiq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hətta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hidronefroz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çox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rast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gəlir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endParaRPr lang="az-Latn-AZ" alt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Ağırlaşmış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sistlər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uyğun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klinik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əlamətlər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400" dirty="0" err="1">
                <a:solidFill>
                  <a:schemeClr val="accent1">
                    <a:lumMod val="75000"/>
                  </a:schemeClr>
                </a:solidFill>
              </a:rPr>
              <a:t>törədirlər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</a:rPr>
              <a:t>.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Diaqnostikası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az-Latn-AZ" altLang="en-US" sz="3200" b="1" i="1" dirty="0">
                <a:solidFill>
                  <a:srgbClr val="002060"/>
                </a:solidFill>
              </a:rPr>
              <a:t>Şübhə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Aşağıdakı əlamətlərdən hər hansı biri olarsa, psevdosistdən şübhələnmək olar: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Kəskin və xroniki pankreatit keçirmiş xəstə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Qarında ağrı, tez doyma hissi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Qarında şişkinilik, ürəkbulanm, bəzən qusma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Görüntüləmədə MAV-da sist 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355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Diaqnostikası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az-Latn-AZ" altLang="en-US" sz="3200" b="1" i="1" dirty="0">
                <a:solidFill>
                  <a:srgbClr val="002060"/>
                </a:solidFill>
              </a:rPr>
              <a:t>Dəqiqləşdirmə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Sistlərin müəyyən edilməsi üçün USM (85%), KT/MRT (100%) həssas üsullardır.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Sistlərin təbiətini müəyyənləşdirmək üçün anamnez, görüntüləmə və sist mayesinin tədqiqatı (amilaza, lipaza, CA-19-9, sitologiya) nəzərə alınmalıdır.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Sist mayesini götürmək üçün perkutan və ya endoskopik USM altında punksiya edilir. </a:t>
            </a:r>
            <a:endParaRPr lang="az-Latn-AZ" altLang="en-US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9013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Diaqnostikası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z-Latn-AZ" b="1" i="1" dirty="0"/>
              <a:t>Diaqnostik meyarları: </a:t>
            </a:r>
            <a:endParaRPr lang="en-US" dirty="0"/>
          </a:p>
          <a:p>
            <a:pPr lvl="1"/>
            <a:r>
              <a:rPr lang="az-Latn-AZ" dirty="0"/>
              <a:t>anamnezdə pankreatit və ya travma</a:t>
            </a:r>
            <a:endParaRPr lang="en-US" dirty="0"/>
          </a:p>
          <a:p>
            <a:pPr lvl="1"/>
            <a:r>
              <a:rPr lang="az-Latn-AZ" dirty="0"/>
              <a:t>görüntüləmədə arakəsməsiz və toxumasız sist  </a:t>
            </a:r>
            <a:endParaRPr lang="en-US" dirty="0"/>
          </a:p>
          <a:p>
            <a:pPr lvl="1"/>
            <a:r>
              <a:rPr lang="az-Latn-AZ" dirty="0"/>
              <a:t>mayedəki amilaza və lipazanın plazmadan yüksək olması </a:t>
            </a:r>
          </a:p>
          <a:p>
            <a:pPr lvl="1"/>
            <a:endParaRPr lang="az-Latn-AZ" dirty="0"/>
          </a:p>
          <a:p>
            <a:pPr lvl="1"/>
            <a:endParaRPr lang="en-US" dirty="0"/>
          </a:p>
          <a:p>
            <a:pPr lvl="0"/>
            <a:r>
              <a:rPr lang="az-Latn-AZ" i="1" dirty="0"/>
              <a:t>Bu müayinələr yalnız 40-45% hallarda sistin təbiətini ortaya çıxarır. Bütün hallarda, xüsusən də, anamnezdə pankreatit olmadıqda sist divarından biopsiya etmək mütləqdir. </a:t>
            </a:r>
            <a:endParaRPr lang="en-US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6264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Diaqnostikası</a:t>
            </a:r>
            <a:endParaRPr lang="en-US" sz="3600" dirty="0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1628800"/>
            <a:ext cx="10730653" cy="4392488"/>
          </a:xfrm>
        </p:spPr>
      </p:pic>
    </p:spTree>
    <p:extLst>
      <p:ext uri="{BB962C8B-B14F-4D97-AF65-F5344CB8AC3E}">
        <p14:creationId xmlns:p14="http://schemas.microsoft.com/office/powerpoint/2010/main" val="1747784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295800" y="-146534"/>
            <a:ext cx="5544616" cy="835878"/>
          </a:xfrm>
        </p:spPr>
        <p:txBody>
          <a:bodyPr>
            <a:noAutofit/>
          </a:bodyPr>
          <a:lstStyle/>
          <a:p>
            <a:pPr algn="l"/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MÜALİC</a:t>
            </a:r>
            <a:r>
              <a:rPr lang="tr-T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Ə</a:t>
            </a:r>
            <a:r>
              <a:rPr lang="az-Latn-A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TAKTİKASI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263352" y="2931835"/>
            <a:ext cx="1491819" cy="40011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eaLnBrk="0" hangingPunct="0"/>
            <a:r>
              <a:rPr lang="en-US" sz="2000" b="1" dirty="0">
                <a:solidFill>
                  <a:schemeClr val="bg1"/>
                </a:solidFill>
              </a:rPr>
              <a:t>PSEVDO</a:t>
            </a:r>
            <a:r>
              <a:rPr lang="az-Latn-AZ" sz="2000" b="1" dirty="0">
                <a:solidFill>
                  <a:schemeClr val="bg1"/>
                </a:solidFill>
              </a:rPr>
              <a:t>S</a:t>
            </a:r>
            <a:r>
              <a:rPr lang="en-US" sz="2000" b="1" dirty="0">
                <a:solidFill>
                  <a:schemeClr val="bg1"/>
                </a:solidFill>
              </a:rPr>
              <a:t>İST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228981" y="2777947"/>
            <a:ext cx="181344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tr-TR" sz="2000" b="1" dirty="0"/>
              <a:t>Böyük  (&gt; 6 sm)</a:t>
            </a:r>
            <a:endParaRPr lang="az-Latn-AZ" sz="2000" b="1" dirty="0"/>
          </a:p>
          <a:p>
            <a:pPr eaLnBrk="0" hangingPunct="0"/>
            <a:r>
              <a:rPr lang="az-Latn-AZ" sz="2000" b="1" dirty="0"/>
              <a:t>Y</a:t>
            </a:r>
            <a:r>
              <a:rPr lang="tr-TR" sz="2000" b="1" dirty="0"/>
              <a:t>aşlı (&gt;6 həftə) </a:t>
            </a:r>
            <a:endParaRPr lang="az-Latn-AZ" sz="2000" b="1" dirty="0"/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3228981" y="5167064"/>
            <a:ext cx="13003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b="1" dirty="0" err="1">
                <a:cs typeface="Arial" panose="020B0604020202020204" pitchFamily="34" charset="0"/>
              </a:rPr>
              <a:t>Ağırlaşma</a:t>
            </a:r>
            <a:r>
              <a:rPr lang="en-US" sz="2000" b="1" dirty="0">
                <a:cs typeface="Arial" panose="020B0604020202020204" pitchFamily="34" charset="0"/>
              </a:rPr>
              <a:t> </a:t>
            </a: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8695114" y="2624059"/>
            <a:ext cx="186538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az-Latn-AZ" sz="2000" b="1" dirty="0">
                <a:solidFill>
                  <a:srgbClr val="0070C0"/>
                </a:solidFill>
                <a:cs typeface="Arial" panose="020B0604020202020204" pitchFamily="34" charset="0"/>
              </a:rPr>
              <a:t>Daxili drenaj</a:t>
            </a:r>
          </a:p>
          <a:p>
            <a:pPr lvl="1" eaLnBrk="0" hangingPunct="0"/>
            <a:r>
              <a:rPr lang="az-Latn-AZ" sz="2000" b="1" dirty="0">
                <a:solidFill>
                  <a:srgbClr val="0070C0"/>
                </a:solidFill>
                <a:cs typeface="Arial" panose="020B0604020202020204" pitchFamily="34" charset="0"/>
              </a:rPr>
              <a:t>Cərrahi </a:t>
            </a:r>
          </a:p>
          <a:p>
            <a:pPr lvl="1" eaLnBrk="0" hangingPunct="0"/>
            <a:r>
              <a:rPr lang="en-US" sz="2000" b="1" dirty="0" err="1">
                <a:solidFill>
                  <a:srgbClr val="0070C0"/>
                </a:solidFill>
                <a:cs typeface="Arial" panose="020B0604020202020204" pitchFamily="34" charset="0"/>
              </a:rPr>
              <a:t>Endoskopik</a:t>
            </a:r>
            <a:endParaRPr lang="en-US" sz="2000" b="1" dirty="0">
              <a:solidFill>
                <a:srgbClr val="0070C0"/>
              </a:solidFill>
              <a:cs typeface="Arial" panose="020B0604020202020204" pitchFamily="34" charset="0"/>
            </a:endParaRPr>
          </a:p>
        </p:txBody>
      </p:sp>
      <p:sp>
        <p:nvSpPr>
          <p:cNvPr id="12300" name="Text Box 12"/>
          <p:cNvSpPr txBox="1">
            <a:spLocks noChangeArrowheads="1"/>
          </p:cNvSpPr>
          <p:nvPr/>
        </p:nvSpPr>
        <p:spPr bwMode="auto">
          <a:xfrm>
            <a:off x="5753100" y="5952767"/>
            <a:ext cx="114627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b="1">
                <a:cs typeface="Arial" panose="020B0604020202020204" pitchFamily="34" charset="0"/>
              </a:rPr>
              <a:t>Partlama</a:t>
            </a:r>
          </a:p>
        </p:txBody>
      </p:sp>
      <p:cxnSp>
        <p:nvCxnSpPr>
          <p:cNvPr id="12308" name="AutoShape 20"/>
          <p:cNvCxnSpPr>
            <a:cxnSpLocks noChangeShapeType="1"/>
            <a:stCxn id="12294" idx="3"/>
            <a:endCxn id="12300" idx="1"/>
          </p:cNvCxnSpPr>
          <p:nvPr/>
        </p:nvCxnSpPr>
        <p:spPr bwMode="auto">
          <a:xfrm>
            <a:off x="4529337" y="5367119"/>
            <a:ext cx="1223763" cy="785703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sp>
        <p:nvSpPr>
          <p:cNvPr id="12314" name="Text Box 26"/>
          <p:cNvSpPr txBox="1">
            <a:spLocks noChangeArrowheads="1"/>
          </p:cNvSpPr>
          <p:nvPr/>
        </p:nvSpPr>
        <p:spPr bwMode="auto">
          <a:xfrm>
            <a:off x="8695114" y="1012509"/>
            <a:ext cx="101021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az-Latn-AZ" sz="2000" b="1" dirty="0">
                <a:solidFill>
                  <a:srgbClr val="0070C0"/>
                </a:solidFill>
                <a:cs typeface="Arial" panose="020B0604020202020204" pitchFamily="34" charset="0"/>
              </a:rPr>
              <a:t>İzləmək</a:t>
            </a:r>
            <a:endParaRPr lang="en-US" sz="2000" b="1" dirty="0">
              <a:solidFill>
                <a:srgbClr val="0070C0"/>
              </a:solidFill>
              <a:cs typeface="Arial" panose="020B0604020202020204" pitchFamily="34" charset="0"/>
            </a:endParaRPr>
          </a:p>
        </p:txBody>
      </p:sp>
      <p:sp>
        <p:nvSpPr>
          <p:cNvPr id="12316" name="Text Box 28"/>
          <p:cNvSpPr txBox="1">
            <a:spLocks noChangeArrowheads="1"/>
          </p:cNvSpPr>
          <p:nvPr/>
        </p:nvSpPr>
        <p:spPr bwMode="auto">
          <a:xfrm>
            <a:off x="5753101" y="4325034"/>
            <a:ext cx="112819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b="1" dirty="0" err="1">
                <a:cs typeface="Arial" panose="020B0604020202020204" pitchFamily="34" charset="0"/>
              </a:rPr>
              <a:t>İnfeksiya</a:t>
            </a:r>
            <a:endParaRPr lang="en-US" sz="2000" b="1" dirty="0">
              <a:cs typeface="Arial" panose="020B0604020202020204" pitchFamily="34" charset="0"/>
            </a:endParaRPr>
          </a:p>
        </p:txBody>
      </p:sp>
      <p:sp>
        <p:nvSpPr>
          <p:cNvPr id="12317" name="Text Box 29"/>
          <p:cNvSpPr txBox="1">
            <a:spLocks noChangeArrowheads="1"/>
          </p:cNvSpPr>
          <p:nvPr/>
        </p:nvSpPr>
        <p:spPr bwMode="auto">
          <a:xfrm>
            <a:off x="5753101" y="5167064"/>
            <a:ext cx="120340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b="1">
                <a:cs typeface="Arial" panose="020B0604020202020204" pitchFamily="34" charset="0"/>
              </a:rPr>
              <a:t>Qanaxma</a:t>
            </a:r>
          </a:p>
        </p:txBody>
      </p:sp>
      <p:sp>
        <p:nvSpPr>
          <p:cNvPr id="12318" name="Text Box 30"/>
          <p:cNvSpPr txBox="1">
            <a:spLocks noChangeArrowheads="1"/>
          </p:cNvSpPr>
          <p:nvPr/>
        </p:nvSpPr>
        <p:spPr bwMode="auto">
          <a:xfrm>
            <a:off x="8695114" y="5013176"/>
            <a:ext cx="155446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b="1" dirty="0" err="1">
                <a:solidFill>
                  <a:srgbClr val="0070C0"/>
                </a:solidFill>
                <a:cs typeface="Arial" panose="020B0604020202020204" pitchFamily="34" charset="0"/>
              </a:rPr>
              <a:t>Embolizasiya</a:t>
            </a:r>
            <a:endParaRPr lang="en-US" sz="2000" b="1" dirty="0">
              <a:solidFill>
                <a:srgbClr val="0070C0"/>
              </a:solidFill>
              <a:cs typeface="Arial" panose="020B0604020202020204" pitchFamily="34" charset="0"/>
            </a:endParaRPr>
          </a:p>
          <a:p>
            <a:pPr eaLnBrk="0" hangingPunct="0"/>
            <a:r>
              <a:rPr lang="az-Latn-AZ" sz="2000" b="1" dirty="0">
                <a:solidFill>
                  <a:srgbClr val="0070C0"/>
                </a:solidFill>
                <a:cs typeface="Arial" panose="020B0604020202020204" pitchFamily="34" charset="0"/>
              </a:rPr>
              <a:t>S</a:t>
            </a:r>
            <a:r>
              <a:rPr lang="en-US" sz="2000" b="1" dirty="0" err="1">
                <a:solidFill>
                  <a:srgbClr val="0070C0"/>
                </a:solidFill>
                <a:cs typeface="Arial" panose="020B0604020202020204" pitchFamily="34" charset="0"/>
              </a:rPr>
              <a:t>istotomiya</a:t>
            </a:r>
            <a:endParaRPr lang="en-US" sz="2000" b="1" dirty="0">
              <a:solidFill>
                <a:srgbClr val="0070C0"/>
              </a:solidFill>
              <a:cs typeface="Arial" panose="020B0604020202020204" pitchFamily="34" charset="0"/>
            </a:endParaRPr>
          </a:p>
        </p:txBody>
      </p:sp>
      <p:cxnSp>
        <p:nvCxnSpPr>
          <p:cNvPr id="12321" name="AutoShape 33"/>
          <p:cNvCxnSpPr>
            <a:cxnSpLocks noChangeShapeType="1"/>
            <a:stCxn id="12294" idx="3"/>
            <a:endCxn id="12316" idx="1"/>
          </p:cNvCxnSpPr>
          <p:nvPr/>
        </p:nvCxnSpPr>
        <p:spPr bwMode="auto">
          <a:xfrm flipV="1">
            <a:off x="4529337" y="4525089"/>
            <a:ext cx="1223764" cy="84203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12322" name="AutoShape 34"/>
          <p:cNvCxnSpPr>
            <a:cxnSpLocks noChangeShapeType="1"/>
            <a:stCxn id="12294" idx="3"/>
            <a:endCxn id="12317" idx="1"/>
          </p:cNvCxnSpPr>
          <p:nvPr/>
        </p:nvCxnSpPr>
        <p:spPr bwMode="auto">
          <a:xfrm>
            <a:off x="4529337" y="5367119"/>
            <a:ext cx="1223764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12325" name="AutoShape 37"/>
          <p:cNvCxnSpPr>
            <a:cxnSpLocks noChangeShapeType="1"/>
            <a:stCxn id="12291" idx="3"/>
            <a:endCxn id="49" idx="1"/>
          </p:cNvCxnSpPr>
          <p:nvPr/>
        </p:nvCxnSpPr>
        <p:spPr bwMode="auto">
          <a:xfrm flipV="1">
            <a:off x="1755171" y="1197176"/>
            <a:ext cx="1473810" cy="1934714"/>
          </a:xfrm>
          <a:prstGeom prst="straightConnector1">
            <a:avLst/>
          </a:prstGeom>
          <a:noFill/>
          <a:ln w="38100">
            <a:solidFill>
              <a:schemeClr val="accent6">
                <a:lumMod val="75000"/>
              </a:schemeClr>
            </a:solidFill>
            <a:round/>
            <a:headEnd/>
            <a:tailEnd type="triangle" w="med" len="med"/>
          </a:ln>
          <a:effectLst/>
        </p:spPr>
      </p:cxnSp>
      <p:sp>
        <p:nvSpPr>
          <p:cNvPr id="12327" name="Text Box 39"/>
          <p:cNvSpPr txBox="1">
            <a:spLocks noChangeArrowheads="1"/>
          </p:cNvSpPr>
          <p:nvPr/>
        </p:nvSpPr>
        <p:spPr bwMode="auto">
          <a:xfrm>
            <a:off x="8695114" y="5949280"/>
            <a:ext cx="16498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b="1" dirty="0" err="1">
                <a:solidFill>
                  <a:srgbClr val="0070C0"/>
                </a:solidFill>
                <a:cs typeface="Arial" panose="020B0604020202020204" pitchFamily="34" charset="0"/>
              </a:rPr>
              <a:t>Laparotomiya</a:t>
            </a:r>
            <a:endParaRPr lang="en-US" sz="2000" b="1" dirty="0">
              <a:solidFill>
                <a:srgbClr val="0070C0"/>
              </a:solidFill>
              <a:cs typeface="Arial" panose="020B0604020202020204" pitchFamily="34" charset="0"/>
            </a:endParaRPr>
          </a:p>
        </p:txBody>
      </p:sp>
      <p:sp>
        <p:nvSpPr>
          <p:cNvPr id="48" name="Footer Placeholder 1"/>
          <p:cNvSpPr txBox="1">
            <a:spLocks/>
          </p:cNvSpPr>
          <p:nvPr/>
        </p:nvSpPr>
        <p:spPr>
          <a:xfrm>
            <a:off x="263352" y="6171518"/>
            <a:ext cx="1690936" cy="269184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900"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az-Latn-AZ" altLang="en-US" sz="1200" i="1">
                <a:solidFill>
                  <a:schemeClr val="bg1">
                    <a:lumMod val="50000"/>
                  </a:schemeClr>
                </a:solidFill>
              </a:rPr>
              <a:t>Prof.Dr. NYBay</a:t>
            </a:r>
            <a:endParaRPr lang="az-Latn-AZ" altLang="en-US" sz="1200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9" name="Text Box 5">
            <a:extLst>
              <a:ext uri="{FF2B5EF4-FFF2-40B4-BE49-F238E27FC236}">
                <a16:creationId xmlns:a16="http://schemas.microsoft.com/office/drawing/2014/main" id="{8ABDDEA8-FFF9-4D5A-9A25-9EFADCC4D4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8981" y="689344"/>
            <a:ext cx="195117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tr-TR" sz="2000" b="1" dirty="0"/>
              <a:t>Kiçik (&lt; 6 sm)</a:t>
            </a:r>
            <a:endParaRPr lang="az-Latn-AZ" sz="2000" b="1" dirty="0"/>
          </a:p>
          <a:p>
            <a:pPr eaLnBrk="0" hangingPunct="0"/>
            <a:r>
              <a:rPr lang="az-Latn-AZ" sz="2000" b="1" dirty="0"/>
              <a:t>E</a:t>
            </a:r>
            <a:r>
              <a:rPr lang="tr-TR" sz="2000" b="1" dirty="0"/>
              <a:t>rkən (&lt; 6 həftə)</a:t>
            </a:r>
            <a:endParaRPr lang="az-Latn-AZ" sz="2000" b="1" dirty="0"/>
          </a:p>
          <a:p>
            <a:pPr eaLnBrk="0" hangingPunct="0"/>
            <a:r>
              <a:rPr lang="az-Latn-AZ" sz="2000" b="1" dirty="0"/>
              <a:t>Ağırlaşma yox </a:t>
            </a:r>
            <a:endParaRPr lang="en-US" sz="2000" b="1" dirty="0">
              <a:cs typeface="Arial" panose="020B0604020202020204" pitchFamily="34" charset="0"/>
            </a:endParaRPr>
          </a:p>
        </p:txBody>
      </p:sp>
      <p:cxnSp>
        <p:nvCxnSpPr>
          <p:cNvPr id="70" name="AutoShape 37">
            <a:extLst>
              <a:ext uri="{FF2B5EF4-FFF2-40B4-BE49-F238E27FC236}">
                <a16:creationId xmlns:a16="http://schemas.microsoft.com/office/drawing/2014/main" id="{E58BEC35-4F58-4E48-9C86-A7F2874677AA}"/>
              </a:ext>
            </a:extLst>
          </p:cNvPr>
          <p:cNvCxnSpPr>
            <a:cxnSpLocks noChangeShapeType="1"/>
            <a:stCxn id="49" idx="3"/>
            <a:endCxn id="12314" idx="1"/>
          </p:cNvCxnSpPr>
          <p:nvPr/>
        </p:nvCxnSpPr>
        <p:spPr bwMode="auto">
          <a:xfrm>
            <a:off x="5180156" y="1197176"/>
            <a:ext cx="3514958" cy="15388"/>
          </a:xfrm>
          <a:prstGeom prst="straightConnector1">
            <a:avLst/>
          </a:prstGeom>
          <a:noFill/>
          <a:ln w="38100">
            <a:solidFill>
              <a:schemeClr val="accent6">
                <a:lumMod val="75000"/>
              </a:schemeClr>
            </a:solidFill>
            <a:round/>
            <a:headEnd/>
            <a:tailEnd type="triangle" w="med" len="med"/>
          </a:ln>
          <a:effectLst/>
        </p:spPr>
      </p:cxnSp>
      <p:cxnSp>
        <p:nvCxnSpPr>
          <p:cNvPr id="73" name="AutoShape 37">
            <a:extLst>
              <a:ext uri="{FF2B5EF4-FFF2-40B4-BE49-F238E27FC236}">
                <a16:creationId xmlns:a16="http://schemas.microsoft.com/office/drawing/2014/main" id="{2711BAF8-D0B6-4918-96A2-F718E71C610D}"/>
              </a:ext>
            </a:extLst>
          </p:cNvPr>
          <p:cNvCxnSpPr>
            <a:cxnSpLocks noChangeShapeType="1"/>
            <a:stCxn id="12293" idx="3"/>
            <a:endCxn id="12298" idx="1"/>
          </p:cNvCxnSpPr>
          <p:nvPr/>
        </p:nvCxnSpPr>
        <p:spPr bwMode="auto">
          <a:xfrm>
            <a:off x="5042426" y="3131890"/>
            <a:ext cx="3652688" cy="1"/>
          </a:xfrm>
          <a:prstGeom prst="straightConnector1">
            <a:avLst/>
          </a:prstGeom>
          <a:noFill/>
          <a:ln w="38100">
            <a:solidFill>
              <a:schemeClr val="accent6">
                <a:lumMod val="75000"/>
              </a:schemeClr>
            </a:solidFill>
            <a:round/>
            <a:headEnd/>
            <a:tailEnd type="triangle" w="med" len="med"/>
          </a:ln>
          <a:effectLst/>
        </p:spPr>
      </p:cxnSp>
      <p:cxnSp>
        <p:nvCxnSpPr>
          <p:cNvPr id="76" name="AutoShape 37">
            <a:extLst>
              <a:ext uri="{FF2B5EF4-FFF2-40B4-BE49-F238E27FC236}">
                <a16:creationId xmlns:a16="http://schemas.microsoft.com/office/drawing/2014/main" id="{A284BD2B-7FD1-4239-826A-C1B1DDA1AAB1}"/>
              </a:ext>
            </a:extLst>
          </p:cNvPr>
          <p:cNvCxnSpPr>
            <a:cxnSpLocks noChangeShapeType="1"/>
            <a:stCxn id="12291" idx="3"/>
            <a:endCxn id="12293" idx="1"/>
          </p:cNvCxnSpPr>
          <p:nvPr/>
        </p:nvCxnSpPr>
        <p:spPr bwMode="auto">
          <a:xfrm>
            <a:off x="1755171" y="3131890"/>
            <a:ext cx="1473810" cy="0"/>
          </a:xfrm>
          <a:prstGeom prst="straightConnector1">
            <a:avLst/>
          </a:prstGeom>
          <a:noFill/>
          <a:ln w="38100">
            <a:solidFill>
              <a:schemeClr val="accent6">
                <a:lumMod val="75000"/>
              </a:schemeClr>
            </a:solidFill>
            <a:round/>
            <a:headEnd/>
            <a:tailEnd type="triangle" w="med" len="med"/>
          </a:ln>
          <a:effectLst/>
        </p:spPr>
      </p:cxnSp>
      <p:cxnSp>
        <p:nvCxnSpPr>
          <p:cNvPr id="79" name="AutoShape 37">
            <a:extLst>
              <a:ext uri="{FF2B5EF4-FFF2-40B4-BE49-F238E27FC236}">
                <a16:creationId xmlns:a16="http://schemas.microsoft.com/office/drawing/2014/main" id="{E4981F66-8CA8-4228-A4FA-23D95651E6AA}"/>
              </a:ext>
            </a:extLst>
          </p:cNvPr>
          <p:cNvCxnSpPr>
            <a:cxnSpLocks noChangeShapeType="1"/>
            <a:stCxn id="12291" idx="3"/>
            <a:endCxn id="12294" idx="1"/>
          </p:cNvCxnSpPr>
          <p:nvPr/>
        </p:nvCxnSpPr>
        <p:spPr bwMode="auto">
          <a:xfrm>
            <a:off x="1755171" y="3131890"/>
            <a:ext cx="1473810" cy="2235229"/>
          </a:xfrm>
          <a:prstGeom prst="straightConnector1">
            <a:avLst/>
          </a:prstGeom>
          <a:noFill/>
          <a:ln w="38100">
            <a:solidFill>
              <a:schemeClr val="accent6">
                <a:lumMod val="75000"/>
              </a:schemeClr>
            </a:solidFill>
            <a:round/>
            <a:headEnd/>
            <a:tailEnd type="triangle" w="med" len="med"/>
          </a:ln>
          <a:effectLst/>
        </p:spPr>
      </p:cxnSp>
      <p:cxnSp>
        <p:nvCxnSpPr>
          <p:cNvPr id="90" name="AutoShape 37">
            <a:extLst>
              <a:ext uri="{FF2B5EF4-FFF2-40B4-BE49-F238E27FC236}">
                <a16:creationId xmlns:a16="http://schemas.microsoft.com/office/drawing/2014/main" id="{7CC1F8DB-E00E-48DA-93BB-0E79347100C4}"/>
              </a:ext>
            </a:extLst>
          </p:cNvPr>
          <p:cNvCxnSpPr>
            <a:cxnSpLocks noChangeShapeType="1"/>
            <a:stCxn id="12316" idx="3"/>
            <a:endCxn id="100" idx="1"/>
          </p:cNvCxnSpPr>
          <p:nvPr/>
        </p:nvCxnSpPr>
        <p:spPr bwMode="auto">
          <a:xfrm>
            <a:off x="6881295" y="4525089"/>
            <a:ext cx="1813819" cy="0"/>
          </a:xfrm>
          <a:prstGeom prst="straightConnector1">
            <a:avLst/>
          </a:prstGeom>
          <a:noFill/>
          <a:ln w="38100">
            <a:solidFill>
              <a:schemeClr val="accent6">
                <a:lumMod val="75000"/>
              </a:schemeClr>
            </a:solidFill>
            <a:round/>
            <a:headEnd/>
            <a:tailEnd type="triangle" w="med" len="med"/>
          </a:ln>
          <a:effectLst/>
        </p:spPr>
      </p:cxnSp>
      <p:cxnSp>
        <p:nvCxnSpPr>
          <p:cNvPr id="93" name="AutoShape 37">
            <a:extLst>
              <a:ext uri="{FF2B5EF4-FFF2-40B4-BE49-F238E27FC236}">
                <a16:creationId xmlns:a16="http://schemas.microsoft.com/office/drawing/2014/main" id="{1E706B03-E13A-4B28-A5B6-9683614C1BAE}"/>
              </a:ext>
            </a:extLst>
          </p:cNvPr>
          <p:cNvCxnSpPr>
            <a:cxnSpLocks noChangeShapeType="1"/>
            <a:stCxn id="12317" idx="3"/>
            <a:endCxn id="12318" idx="1"/>
          </p:cNvCxnSpPr>
          <p:nvPr/>
        </p:nvCxnSpPr>
        <p:spPr bwMode="auto">
          <a:xfrm>
            <a:off x="6956507" y="5367119"/>
            <a:ext cx="1738607" cy="0"/>
          </a:xfrm>
          <a:prstGeom prst="straightConnector1">
            <a:avLst/>
          </a:prstGeom>
          <a:noFill/>
          <a:ln w="38100">
            <a:solidFill>
              <a:schemeClr val="accent6">
                <a:lumMod val="75000"/>
              </a:schemeClr>
            </a:solidFill>
            <a:round/>
            <a:headEnd/>
            <a:tailEnd type="triangle" w="med" len="med"/>
          </a:ln>
          <a:effectLst/>
        </p:spPr>
      </p:cxnSp>
      <p:cxnSp>
        <p:nvCxnSpPr>
          <p:cNvPr id="96" name="AutoShape 37">
            <a:extLst>
              <a:ext uri="{FF2B5EF4-FFF2-40B4-BE49-F238E27FC236}">
                <a16:creationId xmlns:a16="http://schemas.microsoft.com/office/drawing/2014/main" id="{EA8673C7-1569-436A-BD45-E67DDA210B18}"/>
              </a:ext>
            </a:extLst>
          </p:cNvPr>
          <p:cNvCxnSpPr>
            <a:cxnSpLocks noChangeShapeType="1"/>
            <a:stCxn id="12300" idx="3"/>
            <a:endCxn id="12327" idx="1"/>
          </p:cNvCxnSpPr>
          <p:nvPr/>
        </p:nvCxnSpPr>
        <p:spPr bwMode="auto">
          <a:xfrm flipV="1">
            <a:off x="6899376" y="6149335"/>
            <a:ext cx="1795738" cy="3487"/>
          </a:xfrm>
          <a:prstGeom prst="straightConnector1">
            <a:avLst/>
          </a:prstGeom>
          <a:noFill/>
          <a:ln w="38100">
            <a:solidFill>
              <a:schemeClr val="accent6">
                <a:lumMod val="75000"/>
              </a:schemeClr>
            </a:solidFill>
            <a:round/>
            <a:headEnd/>
            <a:tailEnd type="triangle" w="med" len="med"/>
          </a:ln>
          <a:effectLst/>
        </p:spPr>
      </p:cxnSp>
      <p:sp>
        <p:nvSpPr>
          <p:cNvPr id="100" name="Text Box 39">
            <a:extLst>
              <a:ext uri="{FF2B5EF4-FFF2-40B4-BE49-F238E27FC236}">
                <a16:creationId xmlns:a16="http://schemas.microsoft.com/office/drawing/2014/main" id="{6720D947-3677-404E-B557-94037C73AB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95114" y="4325034"/>
            <a:ext cx="15202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az-Latn-AZ" sz="2000" b="1" dirty="0">
                <a:solidFill>
                  <a:srgbClr val="0070C0"/>
                </a:solidFill>
                <a:cs typeface="Arial" panose="020B0604020202020204" pitchFamily="34" charset="0"/>
              </a:rPr>
              <a:t>Xarici drenaj</a:t>
            </a:r>
            <a:endParaRPr lang="en-US" sz="2000" b="1" dirty="0">
              <a:solidFill>
                <a:srgbClr val="0070C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7860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2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12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12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1000"/>
                                        <p:tgtEl>
                                          <p:spTgt spid="12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12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1000"/>
                                        <p:tgtEl>
                                          <p:spTgt spid="12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12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12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0" dur="1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5" dur="1000"/>
                                        <p:tgtEl>
                                          <p:spTgt spid="12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4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8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5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2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9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4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4" grpId="0"/>
      <p:bldP spid="12298" grpId="0"/>
      <p:bldP spid="12300" grpId="0"/>
      <p:bldP spid="12314" grpId="0"/>
      <p:bldP spid="12316" grpId="0"/>
      <p:bldP spid="12317" grpId="0"/>
      <p:bldP spid="12318" grpId="0"/>
      <p:bldP spid="12327" grpId="0"/>
      <p:bldP spid="49" grpId="0"/>
      <p:bldP spid="10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79576" y="2132856"/>
            <a:ext cx="7375019" cy="2492062"/>
          </a:xfrm>
        </p:spPr>
        <p:txBody>
          <a:bodyPr>
            <a:noAutofit/>
          </a:bodyPr>
          <a:lstStyle/>
          <a:p>
            <a:r>
              <a:rPr lang="az-Latn-AZ" altLang="en-US" sz="8000" dirty="0"/>
              <a:t>Neoplastik sistlər</a:t>
            </a:r>
            <a:endParaRPr lang="en-US" sz="8000" dirty="0"/>
          </a:p>
        </p:txBody>
      </p:sp>
    </p:spTree>
    <p:extLst>
      <p:ext uri="{BB962C8B-B14F-4D97-AF65-F5344CB8AC3E}">
        <p14:creationId xmlns:p14="http://schemas.microsoft.com/office/powerpoint/2010/main" val="23004674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Tərifi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Neoplastik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sistlərin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divarını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şiş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təbiətli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vəzi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ya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endokrin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hüceyrələr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təşkil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edir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r>
              <a:rPr lang="az-Latn-AZ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b="1" i="1" dirty="0" err="1">
                <a:solidFill>
                  <a:schemeClr val="accent1">
                    <a:lumMod val="75000"/>
                  </a:schemeClr>
                </a:solidFill>
              </a:rPr>
              <a:t>Birincili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neoplastik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sistlərə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seroz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sistoadenoma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musinoz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sistik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neoplazma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sistoz</a:t>
            </a:r>
            <a:r>
              <a:rPr lang="az-Latn-AZ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adenokarsinoma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endokrin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sistlər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aiddir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r>
              <a:rPr lang="az-Latn-AZ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Birincili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sistlərə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pankreasın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adenokarsinomasının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axacağa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təzyiqi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nəticəsində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əmələ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gələn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retension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sistlər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də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aid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edilir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Bədxassəlli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sistşəkilli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şişlərin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yumurtalıq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şişləri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s</a:t>
            </a:r>
            <a:r>
              <a:rPr lang="az-Latn-AZ" altLang="en-US" sz="2800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)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mədəaltı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vəziyə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yayılması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nəticəsində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metastatik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şişlər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ortaya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çıxa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accent1">
                    <a:lumMod val="75000"/>
                  </a:schemeClr>
                </a:solidFill>
              </a:rPr>
              <a:t>bilir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584696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3672" y="-99392"/>
            <a:ext cx="5862851" cy="835878"/>
          </a:xfrm>
        </p:spPr>
        <p:txBody>
          <a:bodyPr>
            <a:normAutofit/>
          </a:bodyPr>
          <a:lstStyle/>
          <a:p>
            <a:r>
              <a:rPr lang="az-Latn-AZ" sz="3600" dirty="0"/>
              <a:t>Seroz sistoadenoma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400" y="1700808"/>
            <a:ext cx="10515600" cy="4351338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Seroz sistoadenoma ədəbiyyatdə mikrosistik adenoma da adlanır.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Sistlər arasında 30% rast gəlir, daha çox qadınlarda (60%) və pankreas başında görünür.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Seroz sistoadenoma ümumi kapsulu olan və fibroz arakəsmələrlə ayrılmış, 0,1-2 sm-lik kiçik sistlərdən təşkil olunmuşdur.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Sistin kəsik səthi arı pətəyinə və ya ağciyərin alveolyar quruluşuna bənzəyir. Kiçik sistlərin divarlarında təkqatlı epitel olur.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Xoşxassəli hesab edilir, bədxassəliyə keçməsi haqqındə nadir məlumatlar var.  </a:t>
            </a:r>
          </a:p>
        </p:txBody>
      </p:sp>
    </p:spTree>
    <p:extLst>
      <p:ext uri="{BB962C8B-B14F-4D97-AF65-F5344CB8AC3E}">
        <p14:creationId xmlns:p14="http://schemas.microsoft.com/office/powerpoint/2010/main" val="30941130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Seroz sistoadenoma</a:t>
            </a:r>
            <a:endParaRPr lang="en-US" alt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3352" y="1597942"/>
            <a:ext cx="5181600" cy="4351338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Ağrı və təzyiq əlamətləri verə bilir. Böyük törəmələr palpasiya oluna bilir. Sist görüntüləmə ilə təyin edilir (USM, MRT), biopsiya ilə dəqiqləşdirilir.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Asimptomatik və diaqnozu dəqiqləşdirilmiş seroz sistoadenomaları izləmək olar.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Diaqnostik çətinlikdə, simptomatik və distal yerləşən sistləri çıxarmaq tövsiyə olunur. 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n-US" dirty="0"/>
          </a:p>
        </p:txBody>
      </p:sp>
      <p:pic>
        <p:nvPicPr>
          <p:cNvPr id="9" name="Content Placeholder 8" descr="image017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172200" y="1628800"/>
            <a:ext cx="5181600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282594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7524714" cy="835878"/>
          </a:xfrm>
        </p:spPr>
        <p:txBody>
          <a:bodyPr>
            <a:noAutofit/>
          </a:bodyPr>
          <a:lstStyle/>
          <a:p>
            <a:r>
              <a:rPr lang="az-Latn-AZ" altLang="en-US" sz="2400" dirty="0"/>
              <a:t>Seroz sistoadenoma-KT görünüşü</a:t>
            </a:r>
            <a:endParaRPr lang="en-US" altLang="en-US" sz="2400" dirty="0"/>
          </a:p>
        </p:txBody>
      </p:sp>
      <p:pic>
        <p:nvPicPr>
          <p:cNvPr id="3" name="Content Placeholder 2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556792"/>
            <a:ext cx="8856983" cy="4756316"/>
          </a:xfrm>
        </p:spPr>
      </p:pic>
    </p:spTree>
    <p:extLst>
      <p:ext uri="{BB962C8B-B14F-4D97-AF65-F5344CB8AC3E}">
        <p14:creationId xmlns:p14="http://schemas.microsoft.com/office/powerpoint/2010/main" val="5917828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sz="3600" dirty="0"/>
              <a:t>Musinoz sistoz neoplaziya 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559297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49476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6804635" cy="835878"/>
          </a:xfrm>
        </p:spPr>
        <p:txBody>
          <a:bodyPr>
            <a:noAutofit/>
          </a:bodyPr>
          <a:lstStyle/>
          <a:p>
            <a:r>
              <a:rPr lang="az-Latn-AZ" altLang="en-US" dirty="0"/>
              <a:t>Musinoz sistoz neoplaziya</a:t>
            </a:r>
            <a:endParaRPr lang="en-US" altLang="en-US" dirty="0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722" y="1556792"/>
            <a:ext cx="8136904" cy="4158872"/>
          </a:xfrm>
        </p:spPr>
      </p:pic>
    </p:spTree>
    <p:extLst>
      <p:ext uri="{BB962C8B-B14F-4D97-AF65-F5344CB8AC3E}">
        <p14:creationId xmlns:p14="http://schemas.microsoft.com/office/powerpoint/2010/main" val="2423902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dirty="0"/>
              <a:t>Musinoz sistoz neoplaziya</a:t>
            </a:r>
            <a:endParaRPr lang="en-US" altLang="en-US" dirty="0"/>
          </a:p>
        </p:txBody>
      </p:sp>
      <p:pic>
        <p:nvPicPr>
          <p:cNvPr id="5" name="Content Placeholder 4" descr="image019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559496" y="1556792"/>
            <a:ext cx="9030752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850648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dirty="0"/>
              <a:t>Sistoadenokarsinoma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z-Latn-AZ" dirty="0"/>
              <a:t>Sistoadenokarsinoma, axacaq epitelindən inkişaf edən bədxassəli sistlərdir. </a:t>
            </a:r>
            <a:endParaRPr lang="en-US" dirty="0"/>
          </a:p>
          <a:p>
            <a:pPr lvl="0"/>
            <a:r>
              <a:rPr lang="az-Latn-AZ" dirty="0"/>
              <a:t>Çoxkameralı, böyük və toxuma komponentləri ola bilir.  </a:t>
            </a:r>
            <a:endParaRPr lang="en-US" dirty="0"/>
          </a:p>
          <a:p>
            <a:pPr lvl="0"/>
            <a:r>
              <a:rPr lang="az-Latn-AZ" dirty="0"/>
              <a:t>Mayedə CA-19-9 yüksək olur. </a:t>
            </a:r>
            <a:endParaRPr lang="en-US" dirty="0"/>
          </a:p>
          <a:p>
            <a:pPr lvl="0"/>
            <a:r>
              <a:rPr lang="az-Latn-AZ" dirty="0"/>
              <a:t>Gediş xüsusiyyəti pankreas adenokarsenomalarına yaxındır.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64145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7164675" cy="835878"/>
          </a:xfrm>
        </p:spPr>
        <p:txBody>
          <a:bodyPr>
            <a:noAutofit/>
          </a:bodyPr>
          <a:lstStyle/>
          <a:p>
            <a:r>
              <a:rPr lang="az-Latn-AZ" sz="2400" dirty="0"/>
              <a:t>Endokrin mənşəli sistik törəmələr  </a:t>
            </a: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Endokrin mənşəli sistik törəmələr insulinomalarda, qastrinomalarda rast gəlir. 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Nadir rast gələn bu törəmələr adətən çoxkameralı kiçik sistlərdən təşkil olunur.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Diaqnozu adətən histopatoloji müayinədə dəqiqləşir. 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Gedişləri bəd və xoşxassəli ola bilir.  </a:t>
            </a:r>
          </a:p>
        </p:txBody>
      </p:sp>
    </p:spTree>
    <p:extLst>
      <p:ext uri="{BB962C8B-B14F-4D97-AF65-F5344CB8AC3E}">
        <p14:creationId xmlns:p14="http://schemas.microsoft.com/office/powerpoint/2010/main" val="605002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Metastatik sistlər  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az-Latn-AZ" altLang="en-US" sz="2800" dirty="0">
                <a:solidFill>
                  <a:schemeClr val="accent1">
                    <a:lumMod val="75000"/>
                  </a:schemeClr>
                </a:solidFill>
              </a:rPr>
              <a:t>Metastatik şişlər digər orqanların bədxassəli sistik törəmələrində rast gəlinir.  </a:t>
            </a:r>
          </a:p>
          <a:p>
            <a:pPr algn="just">
              <a:lnSpc>
                <a:spcPct val="100000"/>
              </a:lnSpc>
            </a:pPr>
            <a:r>
              <a:rPr lang="az-Latn-AZ" altLang="en-US" sz="2800" dirty="0">
                <a:solidFill>
                  <a:schemeClr val="accent1">
                    <a:lumMod val="75000"/>
                  </a:schemeClr>
                </a:solidFill>
              </a:rPr>
              <a:t>Yumurtalığın, qaraciyərin, yoğun bağırsağın, böyrəyin bədxassəli sistləri metastaz törədə bilir. 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Content Placeholder 5" descr="Screen Clippi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834" y="1268760"/>
            <a:ext cx="5544806" cy="4752528"/>
          </a:xfrm>
        </p:spPr>
      </p:pic>
    </p:spTree>
    <p:extLst>
      <p:ext uri="{BB962C8B-B14F-4D97-AF65-F5344CB8AC3E}">
        <p14:creationId xmlns:p14="http://schemas.microsoft.com/office/powerpoint/2010/main" val="13462788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Retension sistlər  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081042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391732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Parazitar sistlər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z-Latn-AZ" dirty="0"/>
              <a:t>Parazitar sistlərdən exinokokk, Tenia solium mənşəli sistləri rast gələ bilir.  </a:t>
            </a:r>
            <a:endParaRPr lang="en-US" dirty="0"/>
          </a:p>
          <a:p>
            <a:pPr lvl="0"/>
            <a:r>
              <a:rPr lang="az-Latn-AZ" dirty="0"/>
              <a:t>Exinokokk sistləri əksər hallarda qaraciyər sistləri ilə birlikdə və ya təkbaşına olur</a:t>
            </a:r>
            <a:endParaRPr lang="en-US" dirty="0"/>
          </a:p>
          <a:p>
            <a:pPr lvl="0"/>
            <a:r>
              <a:rPr lang="az-Latn-AZ" dirty="0"/>
              <a:t>Pankreasın exinokokk sistlərini görüntüləmə ilə dəqiqləşdirmək çətindir.</a:t>
            </a:r>
            <a:endParaRPr lang="en-US" dirty="0"/>
          </a:p>
          <a:p>
            <a:pPr lvl="0"/>
            <a:r>
              <a:rPr lang="az-Latn-AZ" dirty="0"/>
              <a:t>Pankreasın exinokokk sistlərinin müalicəsi – cərrahi və antihelmint müalicə kombinasiyası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995125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Parazitar sistlər </a:t>
            </a:r>
            <a:endParaRPr lang="en-US" dirty="0"/>
          </a:p>
        </p:txBody>
      </p:sp>
      <p:pic>
        <p:nvPicPr>
          <p:cNvPr id="13" name="Рисунок 6" descr="Рис. 1С.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055440" y="1412776"/>
            <a:ext cx="4483596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5" descr="Рис. 1В.">
            <a:hlinkClick r:id="rId4"/>
          </p:cNvPr>
          <p:cNvPicPr>
            <a:picLocks noGrp="1"/>
          </p:cNvPicPr>
          <p:nvPr>
            <p:ph sz="half" idx="2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6528048" y="1412776"/>
            <a:ext cx="4464496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445856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5600" y="2492896"/>
            <a:ext cx="6366907" cy="1699974"/>
          </a:xfrm>
        </p:spPr>
        <p:txBody>
          <a:bodyPr/>
          <a:lstStyle/>
          <a:p>
            <a:r>
              <a:rPr lang="az-Latn-AZ" dirty="0"/>
              <a:t>Diqqətinizə görə təşəkkür.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531737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6544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2474</TotalTime>
  <Words>1170</Words>
  <Application>Microsoft Office PowerPoint</Application>
  <PresentationFormat>Widescreen</PresentationFormat>
  <Paragraphs>212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Arial</vt:lpstr>
      <vt:lpstr>Calibri</vt:lpstr>
      <vt:lpstr>Times New Roman</vt:lpstr>
      <vt:lpstr>Wingdings</vt:lpstr>
      <vt:lpstr>Praktiki dərs şablonu 7</vt:lpstr>
      <vt:lpstr>Mədəaltı vəzi sistləri (suluqları)</vt:lpstr>
      <vt:lpstr>Tərifi</vt:lpstr>
      <vt:lpstr>Təsnifatı</vt:lpstr>
      <vt:lpstr>Psevdosistlər (yalançı suluqlar)</vt:lpstr>
      <vt:lpstr>Tərifi</vt:lpstr>
      <vt:lpstr>Təsnifatı</vt:lpstr>
      <vt:lpstr>Rastgəlmə tezliyi</vt:lpstr>
      <vt:lpstr>Yalançı sistlərin etio-patogenezi</vt:lpstr>
      <vt:lpstr>Gedişi</vt:lpstr>
      <vt:lpstr>Gedişi</vt:lpstr>
      <vt:lpstr>Ağırlaşmaları</vt:lpstr>
      <vt:lpstr>Klinikası</vt:lpstr>
      <vt:lpstr>Diaqnostikası</vt:lpstr>
      <vt:lpstr>Diaqnostikası</vt:lpstr>
      <vt:lpstr>Diaqnostikası</vt:lpstr>
      <vt:lpstr>Diaqnostikası</vt:lpstr>
      <vt:lpstr>MÜALİCƏ TAKTİKASI</vt:lpstr>
      <vt:lpstr>Neoplastik sistlər</vt:lpstr>
      <vt:lpstr>Tərifi</vt:lpstr>
      <vt:lpstr>Seroz sistoadenoma</vt:lpstr>
      <vt:lpstr>Seroz sistoadenoma</vt:lpstr>
      <vt:lpstr>Seroz sistoadenoma-KT görünüşü</vt:lpstr>
      <vt:lpstr>Musinoz sistoz neoplaziya </vt:lpstr>
      <vt:lpstr>Musinoz sistoz neoplaziya</vt:lpstr>
      <vt:lpstr>Musinoz sistoz neoplaziya</vt:lpstr>
      <vt:lpstr>Sistoadenokarsinoma </vt:lpstr>
      <vt:lpstr>Endokrin mənşəli sistik törəmələr  </vt:lpstr>
      <vt:lpstr>Metastatik sistlər  </vt:lpstr>
      <vt:lpstr>Retension sistlər  </vt:lpstr>
      <vt:lpstr>Parazitar sistlər </vt:lpstr>
      <vt:lpstr>Parazitar sistlər </vt:lpstr>
      <vt:lpstr>Diqqətinizə görə təşəkkür.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199</cp:revision>
  <dcterms:created xsi:type="dcterms:W3CDTF">2001-04-16T20:54:45Z</dcterms:created>
  <dcterms:modified xsi:type="dcterms:W3CDTF">2021-06-22T17:11:22Z</dcterms:modified>
</cp:coreProperties>
</file>