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91" r:id="rId2"/>
    <p:sldId id="259" r:id="rId3"/>
    <p:sldId id="260" r:id="rId4"/>
    <p:sldId id="261" r:id="rId5"/>
    <p:sldId id="256" r:id="rId6"/>
    <p:sldId id="270" r:id="rId7"/>
    <p:sldId id="293" r:id="rId8"/>
    <p:sldId id="271" r:id="rId9"/>
    <p:sldId id="272" r:id="rId10"/>
    <p:sldId id="273" r:id="rId11"/>
    <p:sldId id="274" r:id="rId12"/>
    <p:sldId id="275" r:id="rId13"/>
    <p:sldId id="276" r:id="rId14"/>
    <p:sldId id="277" r:id="rId15"/>
    <p:sldId id="279" r:id="rId16"/>
    <p:sldId id="258" r:id="rId17"/>
    <p:sldId id="278" r:id="rId18"/>
    <p:sldId id="280" r:id="rId19"/>
    <p:sldId id="282" r:id="rId20"/>
    <p:sldId id="281" r:id="rId21"/>
    <p:sldId id="284" r:id="rId22"/>
    <p:sldId id="257" r:id="rId23"/>
    <p:sldId id="285" r:id="rId24"/>
    <p:sldId id="286" r:id="rId25"/>
    <p:sldId id="287" r:id="rId26"/>
    <p:sldId id="288" r:id="rId27"/>
    <p:sldId id="289" r:id="rId28"/>
    <p:sldId id="292" r:id="rId2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MasterView">
  <p:normalViewPr horzBarState="maximized">
    <p:restoredLeft sz="14996" autoAdjust="0"/>
    <p:restoredTop sz="94660"/>
  </p:normalViewPr>
  <p:slideViewPr>
    <p:cSldViewPr snapToGrid="0">
      <p:cViewPr varScale="1">
        <p:scale>
          <a:sx n="73" d="100"/>
          <a:sy n="73" d="100"/>
        </p:scale>
        <p:origin x="618" y="5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 Id="rId8" Type="http://schemas.openxmlformats.org/officeDocument/2006/relationships/slide" Target="slides/slide7.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hukufa Musayeva" userId="925d085fcd50c50b" providerId="LiveId" clId="{65330E8E-4F5C-452F-BEC8-6B6D1E8DDBAC}"/>
    <pc:docChg chg="custSel modMainMaster">
      <pc:chgData name="Shukufa Musayeva" userId="925d085fcd50c50b" providerId="LiveId" clId="{65330E8E-4F5C-452F-BEC8-6B6D1E8DDBAC}" dt="2023-09-17T17:21:03.579" v="48" actId="114"/>
      <pc:docMkLst>
        <pc:docMk/>
      </pc:docMkLst>
      <pc:sldMasterChg chg="addSp modSp mod modSldLayout sldLayoutOrd">
        <pc:chgData name="Shukufa Musayeva" userId="925d085fcd50c50b" providerId="LiveId" clId="{65330E8E-4F5C-452F-BEC8-6B6D1E8DDBAC}" dt="2023-09-17T17:21:03.579" v="48" actId="114"/>
        <pc:sldMasterMkLst>
          <pc:docMk/>
          <pc:sldMasterMk cId="2944639081" sldId="2147483660"/>
        </pc:sldMasterMkLst>
        <pc:spChg chg="add mod">
          <ac:chgData name="Shukufa Musayeva" userId="925d085fcd50c50b" providerId="LiveId" clId="{65330E8E-4F5C-452F-BEC8-6B6D1E8DDBAC}" dt="2023-09-17T17:21:03.579" v="48" actId="114"/>
          <ac:spMkLst>
            <pc:docMk/>
            <pc:sldMasterMk cId="2944639081" sldId="2147483660"/>
            <ac:spMk id="4" creationId="{393C9622-77A5-1A84-14B3-993BD201F29B}"/>
          </ac:spMkLst>
        </pc:spChg>
        <pc:sldLayoutChg chg="addSp delSp modSp mod ord">
          <pc:chgData name="Shukufa Musayeva" userId="925d085fcd50c50b" providerId="LiveId" clId="{65330E8E-4F5C-452F-BEC8-6B6D1E8DDBAC}" dt="2023-09-17T17:20:35.712" v="41" actId="478"/>
          <pc:sldLayoutMkLst>
            <pc:docMk/>
            <pc:sldMasterMk cId="2944639081" sldId="2147483660"/>
            <pc:sldLayoutMk cId="3026582272" sldId="2147483661"/>
          </pc:sldLayoutMkLst>
          <pc:spChg chg="add del">
            <ac:chgData name="Shukufa Musayeva" userId="925d085fcd50c50b" providerId="LiveId" clId="{65330E8E-4F5C-452F-BEC8-6B6D1E8DDBAC}" dt="2023-09-17T17:19:34.960" v="2" actId="11529"/>
            <ac:spMkLst>
              <pc:docMk/>
              <pc:sldMasterMk cId="2944639081" sldId="2147483660"/>
              <pc:sldLayoutMk cId="3026582272" sldId="2147483661"/>
              <ac:spMk id="4" creationId="{114EE3F0-13AD-0F82-3A5E-0C234A10A986}"/>
            </ac:spMkLst>
          </pc:spChg>
          <pc:spChg chg="add del mod">
            <ac:chgData name="Shukufa Musayeva" userId="925d085fcd50c50b" providerId="LiveId" clId="{65330E8E-4F5C-452F-BEC8-6B6D1E8DDBAC}" dt="2023-09-17T17:20:35.712" v="41" actId="478"/>
            <ac:spMkLst>
              <pc:docMk/>
              <pc:sldMasterMk cId="2944639081" sldId="2147483660"/>
              <pc:sldLayoutMk cId="3026582272" sldId="2147483661"/>
              <ac:spMk id="6" creationId="{495D138C-1E90-F3FF-3C3B-270E78425543}"/>
            </ac:spMkLst>
          </pc:spChg>
        </pc:sldLayoutChg>
      </pc:sldMasterChg>
    </pc:docChg>
  </pc:docChgLst>
</pc:chgInfo>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106BB1-656F-4E66-A0CB-522F204C57F9}"/>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613B4F23-CB75-4709-9ED2-A40C1BC74DD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7" name="Rectangle: Diagonal Corners Rounded 6">
            <a:extLst>
              <a:ext uri="{FF2B5EF4-FFF2-40B4-BE49-F238E27FC236}">
                <a16:creationId xmlns:a16="http://schemas.microsoft.com/office/drawing/2014/main" id="{BC20240E-781F-47CB-B424-3657CCE612C2}"/>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Logo, company name&#10;&#10;Description automatically generated">
            <a:extLst>
              <a:ext uri="{FF2B5EF4-FFF2-40B4-BE49-F238E27FC236}">
                <a16:creationId xmlns:a16="http://schemas.microsoft.com/office/drawing/2014/main" id="{735A0C76-18BA-4FA5-9A10-AC3161BA260F}"/>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9" name="Rectangle: Diagonal Corners Rounded 8">
            <a:extLst>
              <a:ext uri="{FF2B5EF4-FFF2-40B4-BE49-F238E27FC236}">
                <a16:creationId xmlns:a16="http://schemas.microsoft.com/office/drawing/2014/main" id="{850FF8DB-6AC1-4ED8-BB77-2A2907316800}"/>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Footer Placeholder 4">
            <a:extLst>
              <a:ext uri="{FF2B5EF4-FFF2-40B4-BE49-F238E27FC236}">
                <a16:creationId xmlns:a16="http://schemas.microsoft.com/office/drawing/2014/main" id="{25612154-3091-4428-9E11-7C68CF70DF33}"/>
              </a:ext>
            </a:extLst>
          </p:cNvPr>
          <p:cNvSpPr>
            <a:spLocks noGrp="1"/>
          </p:cNvSpPr>
          <p:nvPr>
            <p:ph type="ftr" sz="quarter" idx="11"/>
          </p:nvPr>
        </p:nvSpPr>
        <p:spPr>
          <a:xfrm>
            <a:off x="3904445" y="6533836"/>
            <a:ext cx="4114800" cy="365125"/>
          </a:xfrm>
          <a:prstGeom prst="rect">
            <a:avLst/>
          </a:prstGeom>
        </p:spPr>
        <p:txBody>
          <a:bodyPr/>
          <a:lstStyle/>
          <a:p>
            <a:endParaRPr lang="az-Latn-AZ"/>
          </a:p>
        </p:txBody>
      </p:sp>
    </p:spTree>
    <p:extLst>
      <p:ext uri="{BB962C8B-B14F-4D97-AF65-F5344CB8AC3E}">
        <p14:creationId xmlns:p14="http://schemas.microsoft.com/office/powerpoint/2010/main" val="302658227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30E8-8EEE-4692-BB4E-1D79115AD78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FC0F335E-27D6-43C3-BEEA-F6F88B69DD1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7304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4D3FE7-6093-45FC-BDAD-053E00755B2B}"/>
              </a:ext>
            </a:extLst>
          </p:cNvPr>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85865DD8-7339-4127-BCB8-957D396DC31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5" name="Footer Placeholder 4">
            <a:extLst>
              <a:ext uri="{FF2B5EF4-FFF2-40B4-BE49-F238E27FC236}">
                <a16:creationId xmlns:a16="http://schemas.microsoft.com/office/drawing/2014/main" id="{45690858-7F53-4513-A757-8235282E5FAA}"/>
              </a:ext>
            </a:extLst>
          </p:cNvPr>
          <p:cNvSpPr>
            <a:spLocks noGrp="1"/>
          </p:cNvSpPr>
          <p:nvPr>
            <p:ph type="ftr" sz="quarter" idx="11"/>
          </p:nvPr>
        </p:nvSpPr>
        <p:spPr>
          <a:xfrm>
            <a:off x="4038600" y="6451886"/>
            <a:ext cx="4114800" cy="365125"/>
          </a:xfrm>
          <a:prstGeom prst="rect">
            <a:avLst/>
          </a:prstGeom>
        </p:spPr>
        <p:txBody>
          <a:bodyPr/>
          <a:lstStyle/>
          <a:p>
            <a:endParaRPr lang="az-Latn-AZ"/>
          </a:p>
        </p:txBody>
      </p:sp>
    </p:spTree>
    <p:extLst>
      <p:ext uri="{BB962C8B-B14F-4D97-AF65-F5344CB8AC3E}">
        <p14:creationId xmlns:p14="http://schemas.microsoft.com/office/powerpoint/2010/main" val="235016621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96C3718-0579-4350-9D51-F8F23CE5EF3D}"/>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Content Placeholder 2">
            <a:extLst>
              <a:ext uri="{FF2B5EF4-FFF2-40B4-BE49-F238E27FC236}">
                <a16:creationId xmlns:a16="http://schemas.microsoft.com/office/drawing/2014/main" id="{9092470C-4639-4E9E-9D7C-DE3040D2AF1C}"/>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D0388E69-3C4B-425A-9FF3-CE41F06AD6C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BCDB09D4-83F9-4C4D-B666-8CCAC862341F}"/>
              </a:ext>
            </a:extLst>
          </p:cNvPr>
          <p:cNvSpPr>
            <a:spLocks noGrp="1"/>
          </p:cNvSpPr>
          <p:nvPr>
            <p:ph type="ftr" sz="quarter" idx="11"/>
          </p:nvPr>
        </p:nvSpPr>
        <p:spPr>
          <a:xfrm>
            <a:off x="4038600" y="6479182"/>
            <a:ext cx="4114800" cy="365125"/>
          </a:xfrm>
          <a:prstGeom prst="rect">
            <a:avLst/>
          </a:prstGeom>
        </p:spPr>
        <p:txBody>
          <a:bodyPr/>
          <a:lstStyle/>
          <a:p>
            <a:endParaRPr lang="az-Latn-AZ"/>
          </a:p>
        </p:txBody>
      </p:sp>
    </p:spTree>
    <p:extLst>
      <p:ext uri="{BB962C8B-B14F-4D97-AF65-F5344CB8AC3E}">
        <p14:creationId xmlns:p14="http://schemas.microsoft.com/office/powerpoint/2010/main" val="2615905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75F69-658F-44ED-A4B6-92BA7B5E22B8}"/>
              </a:ext>
            </a:extLst>
          </p:cNvPr>
          <p:cNvSpPr>
            <a:spLocks noGrp="1"/>
          </p:cNvSpPr>
          <p:nvPr>
            <p:ph type="title"/>
          </p:nvPr>
        </p:nvSpPr>
        <p:spPr>
          <a:xfrm>
            <a:off x="839788" y="365125"/>
            <a:ext cx="10515600" cy="1325563"/>
          </a:xfrm>
          <a:prstGeom prst="rect">
            <a:avLst/>
          </a:prstGeom>
        </p:spPr>
        <p:txBody>
          <a:bodyPr/>
          <a:lstStyle/>
          <a:p>
            <a:r>
              <a:rPr lang="en-US"/>
              <a:t>Click to edit Master title style</a:t>
            </a:r>
          </a:p>
        </p:txBody>
      </p:sp>
      <p:sp>
        <p:nvSpPr>
          <p:cNvPr id="3" name="Text Placeholder 2">
            <a:extLst>
              <a:ext uri="{FF2B5EF4-FFF2-40B4-BE49-F238E27FC236}">
                <a16:creationId xmlns:a16="http://schemas.microsoft.com/office/drawing/2014/main" id="{3A7787D5-5B4D-4F28-A5E0-6253E3ED2BB9}"/>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5BD09DEE-B53C-4BF4-ACA7-F8338B1F3AA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D4D07C3E-B5D4-4D54-A58D-61EAA17A1AA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EB5D4903-8E6D-4ED8-A6AA-C23AF4401C6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Footer Placeholder 7">
            <a:extLst>
              <a:ext uri="{FF2B5EF4-FFF2-40B4-BE49-F238E27FC236}">
                <a16:creationId xmlns:a16="http://schemas.microsoft.com/office/drawing/2014/main" id="{65CF9A0E-E6D6-4282-BA9A-8BBEC5D00A67}"/>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23386129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075744-9BF8-411A-8823-47122040FB86}"/>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4" name="Footer Placeholder 3">
            <a:extLst>
              <a:ext uri="{FF2B5EF4-FFF2-40B4-BE49-F238E27FC236}">
                <a16:creationId xmlns:a16="http://schemas.microsoft.com/office/drawing/2014/main" id="{BA1E465F-81C5-4655-A07C-6BB4E99F59F4}"/>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3159530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CB41DF10-B88B-4A72-AA02-F4240E0391E8}"/>
              </a:ext>
            </a:extLst>
          </p:cNvPr>
          <p:cNvSpPr>
            <a:spLocks noGrp="1"/>
          </p:cNvSpPr>
          <p:nvPr>
            <p:ph type="ftr" sz="quarter" idx="11"/>
          </p:nvPr>
        </p:nvSpPr>
        <p:spPr>
          <a:xfrm>
            <a:off x="4038600" y="6492830"/>
            <a:ext cx="4114800" cy="365125"/>
          </a:xfrm>
          <a:prstGeom prst="rect">
            <a:avLst/>
          </a:prstGeom>
        </p:spPr>
        <p:txBody>
          <a:bodyPr/>
          <a:lstStyle/>
          <a:p>
            <a:endParaRPr lang="az-Latn-AZ"/>
          </a:p>
        </p:txBody>
      </p:sp>
    </p:spTree>
    <p:extLst>
      <p:ext uri="{BB962C8B-B14F-4D97-AF65-F5344CB8AC3E}">
        <p14:creationId xmlns:p14="http://schemas.microsoft.com/office/powerpoint/2010/main" val="214429546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F1E8A5-A49F-4F63-BB7F-D9626E266F04}"/>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F50A78EE-AA02-4B8F-97A1-234E8061F8E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C9EF486-FBFD-461B-9102-E161DF7A28C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99108975-190B-44D4-A51C-F431D79D9F88}"/>
              </a:ext>
            </a:extLst>
          </p:cNvPr>
          <p:cNvSpPr>
            <a:spLocks noGrp="1"/>
          </p:cNvSpPr>
          <p:nvPr>
            <p:ph type="ftr" sz="quarter" idx="11"/>
          </p:nvPr>
        </p:nvSpPr>
        <p:spPr>
          <a:xfrm>
            <a:off x="4038600" y="6465534"/>
            <a:ext cx="4114800" cy="365125"/>
          </a:xfrm>
          <a:prstGeom prst="rect">
            <a:avLst/>
          </a:prstGeom>
        </p:spPr>
        <p:txBody>
          <a:bodyPr/>
          <a:lstStyle/>
          <a:p>
            <a:endParaRPr lang="az-Latn-AZ"/>
          </a:p>
        </p:txBody>
      </p:sp>
    </p:spTree>
    <p:extLst>
      <p:ext uri="{BB962C8B-B14F-4D97-AF65-F5344CB8AC3E}">
        <p14:creationId xmlns:p14="http://schemas.microsoft.com/office/powerpoint/2010/main" val="395286405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6C2573-B0CF-48B1-9E7F-2427EFAA651E}"/>
              </a:ext>
            </a:extLst>
          </p:cNvPr>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2023C489-4B5F-49B3-9503-171DA0B749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90DFF43-F0A3-4F60-B3F2-05CB0C799C3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6" name="Footer Placeholder 5">
            <a:extLst>
              <a:ext uri="{FF2B5EF4-FFF2-40B4-BE49-F238E27FC236}">
                <a16:creationId xmlns:a16="http://schemas.microsoft.com/office/drawing/2014/main" id="{24348229-9151-4720-B081-EBA35B1AA3C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200012963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082401-1B74-4740-89EC-FB2A4F329662}"/>
              </a:ext>
            </a:extLst>
          </p:cNvPr>
          <p:cNvSpPr>
            <a:spLocks noGrp="1"/>
          </p:cNvSpPr>
          <p:nvPr>
            <p:ph type="title"/>
          </p:nvPr>
        </p:nvSpPr>
        <p:spPr>
          <a:xfrm>
            <a:off x="2747749" y="-146534"/>
            <a:ext cx="5862851" cy="835878"/>
          </a:xfrm>
          <a:prstGeom prst="rect">
            <a:avLst/>
          </a:prstGeom>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4F28B3CF-5439-42BE-955E-9FBA6462276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398EFDEB-AA1C-42DD-9F08-809A7CA1B6A4}"/>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9242501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164D4F63-C9F4-49B5-BD9F-4E941F994094}"/>
              </a:ext>
            </a:extLst>
          </p:cNvPr>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E64A64AB-55BC-43CB-8D5E-14D929360C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Footer Placeholder 4">
            <a:extLst>
              <a:ext uri="{FF2B5EF4-FFF2-40B4-BE49-F238E27FC236}">
                <a16:creationId xmlns:a16="http://schemas.microsoft.com/office/drawing/2014/main" id="{656669A3-57E8-4ED1-AD67-69586AA3C495}"/>
              </a:ext>
            </a:extLst>
          </p:cNvPr>
          <p:cNvSpPr>
            <a:spLocks noGrp="1"/>
          </p:cNvSpPr>
          <p:nvPr>
            <p:ph type="ftr" sz="quarter" idx="11"/>
          </p:nvPr>
        </p:nvSpPr>
        <p:spPr>
          <a:xfrm>
            <a:off x="4038600" y="6356350"/>
            <a:ext cx="4114800" cy="365125"/>
          </a:xfrm>
          <a:prstGeom prst="rect">
            <a:avLst/>
          </a:prstGeom>
        </p:spPr>
        <p:txBody>
          <a:bodyPr/>
          <a:lstStyle/>
          <a:p>
            <a:endParaRPr lang="az-Latn-AZ"/>
          </a:p>
        </p:txBody>
      </p:sp>
    </p:spTree>
    <p:extLst>
      <p:ext uri="{BB962C8B-B14F-4D97-AF65-F5344CB8AC3E}">
        <p14:creationId xmlns:p14="http://schemas.microsoft.com/office/powerpoint/2010/main" val="14522810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Diagonal Corners Rounded 8">
            <a:extLst>
              <a:ext uri="{FF2B5EF4-FFF2-40B4-BE49-F238E27FC236}">
                <a16:creationId xmlns:a16="http://schemas.microsoft.com/office/drawing/2014/main" id="{C3516C28-3E65-4AAB-A130-1AED07BD90AB}"/>
              </a:ext>
            </a:extLst>
          </p:cNvPr>
          <p:cNvSpPr/>
          <p:nvPr/>
        </p:nvSpPr>
        <p:spPr>
          <a:xfrm>
            <a:off x="19374" y="6603999"/>
            <a:ext cx="12176436" cy="254001"/>
          </a:xfrm>
          <a:prstGeom prst="round2DiagRect">
            <a:avLst>
              <a:gd name="adj1" fmla="val 50000"/>
              <a:gd name="adj2" fmla="val 0"/>
            </a:avLst>
          </a:prstGeom>
          <a:solidFill>
            <a:schemeClr val="accent2"/>
          </a:soli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z-Latn-AZ" sz="1600" b="1" dirty="0">
                <a:solidFill>
                  <a:srgbClr val="002060"/>
                </a:solidFill>
              </a:rPr>
              <a:t>Dr. N. Süleymanova</a:t>
            </a:r>
          </a:p>
        </p:txBody>
      </p:sp>
      <p:sp>
        <p:nvSpPr>
          <p:cNvPr id="3" name="Text Placeholder 2">
            <a:extLst>
              <a:ext uri="{FF2B5EF4-FFF2-40B4-BE49-F238E27FC236}">
                <a16:creationId xmlns:a16="http://schemas.microsoft.com/office/drawing/2014/main" id="{306CB555-D002-40FF-AE51-AD57A9C7C7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Rectangle: Diagonal Corners Rounded 6">
            <a:extLst>
              <a:ext uri="{FF2B5EF4-FFF2-40B4-BE49-F238E27FC236}">
                <a16:creationId xmlns:a16="http://schemas.microsoft.com/office/drawing/2014/main" id="{9ADBCA96-9AA2-4CB2-854D-FBB7057F6260}"/>
              </a:ext>
            </a:extLst>
          </p:cNvPr>
          <p:cNvSpPr/>
          <p:nvPr/>
        </p:nvSpPr>
        <p:spPr>
          <a:xfrm>
            <a:off x="15564" y="-3282"/>
            <a:ext cx="12176436" cy="552531"/>
          </a:xfrm>
          <a:prstGeom prst="round2DiagRect">
            <a:avLst>
              <a:gd name="adj1" fmla="val 50000"/>
              <a:gd name="adj2" fmla="val 0"/>
            </a:avLst>
          </a:prstGeom>
          <a:gradFill flip="none" rotWithShape="1">
            <a:gsLst>
              <a:gs pos="34000">
                <a:schemeClr val="accent1">
                  <a:lumMod val="5000"/>
                  <a:lumOff val="95000"/>
                </a:schemeClr>
              </a:gs>
              <a:gs pos="100000">
                <a:schemeClr val="accent1">
                  <a:lumMod val="45000"/>
                  <a:lumOff val="55000"/>
                </a:schemeClr>
              </a:gs>
              <a:gs pos="73000">
                <a:schemeClr val="accent1">
                  <a:lumMod val="30000"/>
                  <a:lumOff val="70000"/>
                </a:schemeClr>
              </a:gs>
            </a:gsLst>
            <a:lin ang="0" scaled="1"/>
            <a:tileRect/>
          </a:gradFill>
          <a:ln>
            <a:noFill/>
          </a:ln>
          <a:effectLst>
            <a:softEdge rad="127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sz="1400" b="1" dirty="0">
              <a:solidFill>
                <a:srgbClr val="002060"/>
              </a:solidFill>
            </a:endParaRPr>
          </a:p>
        </p:txBody>
      </p:sp>
      <p:pic>
        <p:nvPicPr>
          <p:cNvPr id="8" name="Picture 7" descr="Logo, company name&#10;&#10;Description automatically generated">
            <a:extLst>
              <a:ext uri="{FF2B5EF4-FFF2-40B4-BE49-F238E27FC236}">
                <a16:creationId xmlns:a16="http://schemas.microsoft.com/office/drawing/2014/main" id="{F4306628-D2D9-440A-B9D6-95AD2CCD5EA7}"/>
              </a:ext>
            </a:extLst>
          </p:cNvPr>
          <p:cNvPicPr>
            <a:picLocks noChangeAspect="1"/>
          </p:cNvPicPr>
          <p:nvPr/>
        </p:nvPicPr>
        <p:blipFill>
          <a:blip r:embed="rId13" cstate="hqprint">
            <a:extLst>
              <a:ext uri="{28A0092B-C50C-407E-A947-70E740481C1C}">
                <a14:useLocalDpi xmlns:a14="http://schemas.microsoft.com/office/drawing/2010/main" val="0"/>
              </a:ext>
            </a:extLst>
          </a:blip>
          <a:stretch>
            <a:fillRect/>
          </a:stretch>
        </p:blipFill>
        <p:spPr>
          <a:xfrm>
            <a:off x="15565" y="-3282"/>
            <a:ext cx="2142420" cy="549374"/>
          </a:xfrm>
          <a:prstGeom prst="rect">
            <a:avLst/>
          </a:prstGeom>
        </p:spPr>
      </p:pic>
      <p:sp>
        <p:nvSpPr>
          <p:cNvPr id="4" name="TextBox 3">
            <a:extLst>
              <a:ext uri="{FF2B5EF4-FFF2-40B4-BE49-F238E27FC236}">
                <a16:creationId xmlns:a16="http://schemas.microsoft.com/office/drawing/2014/main" id="{393C9622-77A5-1A84-14B3-993BD201F29B}"/>
              </a:ext>
            </a:extLst>
          </p:cNvPr>
          <p:cNvSpPr txBox="1"/>
          <p:nvPr userDrawn="1"/>
        </p:nvSpPr>
        <p:spPr>
          <a:xfrm>
            <a:off x="9333411" y="71350"/>
            <a:ext cx="3154680" cy="400110"/>
          </a:xfrm>
          <a:prstGeom prst="rect">
            <a:avLst/>
          </a:prstGeom>
          <a:noFill/>
        </p:spPr>
        <p:txBody>
          <a:bodyPr wrap="square">
            <a:spAutoFit/>
          </a:bodyPr>
          <a:lstStyle/>
          <a:p>
            <a:r>
              <a:rPr lang="en-US" sz="2000" b="1" i="1" dirty="0" err="1">
                <a:solidFill>
                  <a:schemeClr val="accent1">
                    <a:lumMod val="75000"/>
                  </a:schemeClr>
                </a:solidFill>
              </a:rPr>
              <a:t>Kəskin</a:t>
            </a:r>
            <a:r>
              <a:rPr lang="en-US" sz="2000" b="1" i="1" dirty="0">
                <a:solidFill>
                  <a:schemeClr val="accent1">
                    <a:lumMod val="75000"/>
                  </a:schemeClr>
                </a:solidFill>
              </a:rPr>
              <a:t> </a:t>
            </a:r>
            <a:r>
              <a:rPr lang="en-US" sz="2000" b="1" i="1" dirty="0" err="1">
                <a:solidFill>
                  <a:schemeClr val="accent1">
                    <a:lumMod val="75000"/>
                  </a:schemeClr>
                </a:solidFill>
              </a:rPr>
              <a:t>ürək</a:t>
            </a:r>
            <a:r>
              <a:rPr lang="en-US" sz="2000" b="1" i="1" dirty="0">
                <a:solidFill>
                  <a:schemeClr val="accent1">
                    <a:lumMod val="75000"/>
                  </a:schemeClr>
                </a:solidFill>
              </a:rPr>
              <a:t> </a:t>
            </a:r>
            <a:r>
              <a:rPr lang="en-US" sz="2000" b="1" i="1" dirty="0" err="1">
                <a:solidFill>
                  <a:schemeClr val="accent1">
                    <a:lumMod val="75000"/>
                  </a:schemeClr>
                </a:solidFill>
              </a:rPr>
              <a:t>çatışmazlığı</a:t>
            </a:r>
            <a:endParaRPr lang="en-US" sz="2000" b="1" i="1" dirty="0">
              <a:solidFill>
                <a:schemeClr val="accent1">
                  <a:lumMod val="75000"/>
                </a:schemeClr>
              </a:solidFill>
            </a:endParaRPr>
          </a:p>
        </p:txBody>
      </p:sp>
    </p:spTree>
    <p:extLst>
      <p:ext uri="{BB962C8B-B14F-4D97-AF65-F5344CB8AC3E}">
        <p14:creationId xmlns:p14="http://schemas.microsoft.com/office/powerpoint/2010/main" val="2944639081"/>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lnSpc>
          <a:spcPct val="90000"/>
        </a:lnSpc>
        <a:spcBef>
          <a:spcPct val="0"/>
        </a:spcBef>
        <a:buNone/>
        <a:defRPr sz="3200" b="1" kern="1200">
          <a:solidFill>
            <a:srgbClr val="7030A0"/>
          </a:solidFill>
          <a:latin typeface="+mn-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A30428-36A6-F9AA-1603-EDD826D23840}"/>
              </a:ext>
            </a:extLst>
          </p:cNvPr>
          <p:cNvSpPr>
            <a:spLocks noGrp="1"/>
          </p:cNvSpPr>
          <p:nvPr>
            <p:ph type="ctrTitle"/>
          </p:nvPr>
        </p:nvSpPr>
        <p:spPr/>
        <p:txBody>
          <a:bodyPr/>
          <a:lstStyle/>
          <a:p>
            <a:br>
              <a:rPr lang="az-Latn-AZ" dirty="0"/>
            </a:br>
            <a:br>
              <a:rPr lang="az-Latn-AZ" dirty="0"/>
            </a:br>
            <a:br>
              <a:rPr lang="az-Latn-AZ" dirty="0"/>
            </a:br>
            <a:r>
              <a:rPr lang="az-Latn-AZ" dirty="0"/>
              <a:t>  Kəskin ürək çatışmazlığı</a:t>
            </a:r>
          </a:p>
        </p:txBody>
      </p:sp>
      <p:sp>
        <p:nvSpPr>
          <p:cNvPr id="3" name="Subtitle 2">
            <a:extLst>
              <a:ext uri="{FF2B5EF4-FFF2-40B4-BE49-F238E27FC236}">
                <a16:creationId xmlns:a16="http://schemas.microsoft.com/office/drawing/2014/main" id="{B495664F-5609-F1C6-F4B8-3778176D7B65}"/>
              </a:ext>
            </a:extLst>
          </p:cNvPr>
          <p:cNvSpPr>
            <a:spLocks noGrp="1"/>
          </p:cNvSpPr>
          <p:nvPr>
            <p:ph type="subTitle" idx="1"/>
          </p:nvPr>
        </p:nvSpPr>
        <p:spPr/>
        <p:txBody>
          <a:bodyPr/>
          <a:lstStyle/>
          <a:p>
            <a:r>
              <a:rPr lang="az-Latn-AZ" b="1" dirty="0"/>
              <a:t>Dr. Nuranə Süleymanova,</a:t>
            </a:r>
          </a:p>
          <a:p>
            <a:r>
              <a:rPr lang="az-Latn-AZ" b="1" dirty="0"/>
              <a:t>ATU, I Cərrahi xəstəliklər kafedrası</a:t>
            </a:r>
          </a:p>
        </p:txBody>
      </p:sp>
    </p:spTree>
    <p:extLst>
      <p:ext uri="{BB962C8B-B14F-4D97-AF65-F5344CB8AC3E}">
        <p14:creationId xmlns:p14="http://schemas.microsoft.com/office/powerpoint/2010/main" val="2154251385"/>
      </p:ext>
    </p:extLst>
  </p:cSld>
  <p:clrMapOvr>
    <a:overrideClrMapping bg1="lt1" tx1="dk1" bg2="lt2" tx2="dk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52549" y="0"/>
            <a:ext cx="5862851" cy="835878"/>
          </a:xfrm>
        </p:spPr>
        <p:txBody>
          <a:bodyPr>
            <a:noAutofit/>
          </a:bodyPr>
          <a:lstStyle/>
          <a:p>
            <a:r>
              <a:rPr lang="az-Latn-AZ" dirty="0"/>
              <a:t>Tərifi</a:t>
            </a:r>
            <a:endParaRPr lang="az-Latn-AZ" sz="2400" dirty="0"/>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38656"/>
            <a:ext cx="10515600" cy="4738307"/>
          </a:xfrm>
        </p:spPr>
        <p:txBody>
          <a:bodyPr>
            <a:normAutofit/>
          </a:bodyPr>
          <a:lstStyle/>
          <a:p>
            <a:r>
              <a:rPr lang="az-Latn-AZ" sz="2000" b="1" dirty="0"/>
              <a:t>Kəskin ürək çatışmazlığı (KÜÇ), ürəyin körük funksiyasının (qanla dolma və qanı qovma) kəskin azalmasına bağlı vücudda meydana gələn hipoperfuziya, hipoksiya və qan dövranı durğunluğudur, tənginəfəslik, halsızlıq və orqanların disfunksiyası ilə özünü biruzə verir. </a:t>
            </a:r>
          </a:p>
          <a:p>
            <a:endParaRPr lang="en-US" sz="2000" b="1" dirty="0"/>
          </a:p>
          <a:p>
            <a:r>
              <a:rPr lang="az-Latn-AZ" sz="2000" b="1" dirty="0"/>
              <a:t>Bu sindrom ürəyin ağır dərəcəli disfunksiyalarında meydana gəlir, </a:t>
            </a:r>
            <a:r>
              <a:rPr lang="az-Latn-AZ" sz="2000" b="1" dirty="0">
                <a:solidFill>
                  <a:srgbClr val="FF0000"/>
                </a:solidFill>
              </a:rPr>
              <a:t>ürək orqanizmə kifayət qədər qan körükləyə bilmir</a:t>
            </a:r>
            <a:r>
              <a:rPr lang="az-Latn-AZ" sz="2000" b="1" dirty="0"/>
              <a:t>. </a:t>
            </a:r>
          </a:p>
          <a:p>
            <a:endParaRPr lang="az-Latn-AZ" sz="2000" b="1" dirty="0"/>
          </a:p>
          <a:p>
            <a:r>
              <a:rPr lang="az-Latn-AZ" sz="2000" b="1" dirty="0">
                <a:solidFill>
                  <a:srgbClr val="002060"/>
                </a:solidFill>
              </a:rPr>
              <a:t>Ədəbiyyatlarda kəskin ürək yetməzliyi də adlanır. </a:t>
            </a:r>
            <a:endParaRPr lang="az-Latn-AZ" sz="1600" b="1" dirty="0">
              <a:solidFill>
                <a:srgbClr val="002060"/>
              </a:solidFill>
            </a:endParaRPr>
          </a:p>
        </p:txBody>
      </p:sp>
    </p:spTree>
    <p:extLst>
      <p:ext uri="{BB962C8B-B14F-4D97-AF65-F5344CB8AC3E}">
        <p14:creationId xmlns:p14="http://schemas.microsoft.com/office/powerpoint/2010/main" val="107519153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144135" y="73020"/>
            <a:ext cx="7176539" cy="561062"/>
          </a:xfrm>
        </p:spPr>
        <p:txBody>
          <a:bodyPr>
            <a:noAutofit/>
          </a:bodyPr>
          <a:lstStyle/>
          <a:p>
            <a:r>
              <a:rPr lang="az-Latn-AZ" sz="2800" dirty="0"/>
              <a:t>Təsnifatı</a:t>
            </a:r>
          </a:p>
        </p:txBody>
      </p:sp>
      <p:sp>
        <p:nvSpPr>
          <p:cNvPr id="4" name="Rectangle 3"/>
          <p:cNvSpPr/>
          <p:nvPr/>
        </p:nvSpPr>
        <p:spPr>
          <a:xfrm>
            <a:off x="8644128" y="2292096"/>
            <a:ext cx="3297301" cy="2779992"/>
          </a:xfrm>
          <a:prstGeom prst="rect">
            <a:avLst/>
          </a:prstGeom>
        </p:spPr>
        <p:txBody>
          <a:bodyPr wrap="square">
            <a:spAutoFit/>
          </a:bodyPr>
          <a:lstStyle/>
          <a:p>
            <a:pPr marL="400050" indent="-171450">
              <a:lnSpc>
                <a:spcPct val="115000"/>
              </a:lnSpc>
              <a:spcAft>
                <a:spcPts val="0"/>
              </a:spcAft>
              <a:buFont typeface="Wingdings" panose="05000000000000000000" pitchFamily="2" charset="2"/>
              <a:buChar char="§"/>
              <a:tabLst>
                <a:tab pos="2552700" algn="l"/>
              </a:tabLst>
            </a:pPr>
            <a:endParaRPr lang="en-US" sz="1100" b="1"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
            </a:pPr>
            <a:r>
              <a:rPr lang="az-Latn-AZ" b="1" dirty="0"/>
              <a:t>Sol mədəcik atım fraksiyası saxlanmış forma (AF &gt;50%)</a:t>
            </a:r>
          </a:p>
          <a:p>
            <a:pPr marL="285750" indent="-285750">
              <a:buFont typeface="Wingdings" panose="05000000000000000000" pitchFamily="2" charset="2"/>
              <a:buChar char="§"/>
            </a:pPr>
            <a:endParaRPr lang="en-US" b="1" dirty="0"/>
          </a:p>
          <a:p>
            <a:pPr marL="285750" indent="-285750">
              <a:buFont typeface="Wingdings" panose="05000000000000000000" pitchFamily="2" charset="2"/>
              <a:buChar char="§"/>
            </a:pPr>
            <a:r>
              <a:rPr lang="az-Latn-AZ" b="1" dirty="0"/>
              <a:t>Sol mədəcik atım fraksiyası azalmış forma (AF &lt; 40%)</a:t>
            </a:r>
          </a:p>
          <a:p>
            <a:pPr marL="285750" indent="-285750">
              <a:buFont typeface="Wingdings" panose="05000000000000000000" pitchFamily="2" charset="2"/>
              <a:buChar char="§"/>
            </a:pPr>
            <a:endParaRPr lang="en-US" b="1" dirty="0"/>
          </a:p>
          <a:p>
            <a:pPr marL="285750" indent="-285750">
              <a:buFont typeface="Wingdings" panose="05000000000000000000" pitchFamily="2" charset="2"/>
              <a:buChar char="§"/>
            </a:pPr>
            <a:r>
              <a:rPr lang="az-Latn-AZ" b="1" dirty="0"/>
              <a:t>Sol mədcəlik atım fraksiyası mülayim azalmış forma (AF 41-49%)</a:t>
            </a:r>
            <a:endParaRPr lang="en-US" b="1" dirty="0"/>
          </a:p>
        </p:txBody>
      </p:sp>
      <p:sp>
        <p:nvSpPr>
          <p:cNvPr id="5" name="Rectangle 4"/>
          <p:cNvSpPr/>
          <p:nvPr/>
        </p:nvSpPr>
        <p:spPr>
          <a:xfrm>
            <a:off x="70706" y="2008745"/>
            <a:ext cx="3248466" cy="3983270"/>
          </a:xfrm>
          <a:prstGeom prst="rect">
            <a:avLst/>
          </a:prstGeom>
        </p:spPr>
        <p:txBody>
          <a:bodyPr wrap="square">
            <a:spAutoFit/>
          </a:bodyPr>
          <a:lstStyle/>
          <a:p>
            <a:r>
              <a:rPr lang="az-Latn-AZ" sz="1600" b="1" dirty="0">
                <a:solidFill>
                  <a:srgbClr val="0070C0"/>
                </a:solidFill>
              </a:rPr>
              <a:t>Klinik təzhürünə görə (Avropa Kardioloqlar Cəmiyyətinin təsnifatı):</a:t>
            </a:r>
          </a:p>
          <a:p>
            <a:endParaRPr lang="en-US" sz="1600" b="1" dirty="0"/>
          </a:p>
          <a:p>
            <a:pPr marL="285750" indent="-285750">
              <a:buFont typeface="Wingdings" panose="05000000000000000000" pitchFamily="2" charset="2"/>
              <a:buChar char="§"/>
            </a:pPr>
            <a:r>
              <a:rPr lang="az-Latn-AZ" sz="1600" b="1" dirty="0"/>
              <a:t>Kəskin dekompensə olmuş ürək çatışmazlığı</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az-Latn-AZ" sz="1600" b="1" dirty="0"/>
              <a:t>Ağciyər ödemi ilə müşayiət olunan KÜÇ</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az-Latn-AZ" sz="1600" b="1" dirty="0"/>
              <a:t>Hipertenziya ilə müşayət olunan KÜÇ (yüksək nəbz təzyiqi) </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az-Latn-AZ" sz="1600" b="1" dirty="0"/>
              <a:t>Kardiogen şok </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az-Latn-AZ" sz="1600" b="1" dirty="0"/>
              <a:t>Sağ ürək çatışmazlığı</a:t>
            </a:r>
            <a:endParaRPr lang="en-US" sz="1600" b="1" dirty="0"/>
          </a:p>
          <a:p>
            <a:pPr>
              <a:lnSpc>
                <a:spcPct val="107000"/>
              </a:lnSpc>
              <a:spcAft>
                <a:spcPts val="800"/>
              </a:spcAft>
              <a:tabLst>
                <a:tab pos="2552700" algn="l"/>
              </a:tabLst>
            </a:pPr>
            <a:r>
              <a:rPr lang="az-Latn-AZ" sz="1200" b="1" dirty="0">
                <a:latin typeface="Calibri" panose="020F0502020204030204" pitchFamily="34" charset="0"/>
                <a:ea typeface="Calibri" panose="020F0502020204030204" pitchFamily="34" charset="0"/>
                <a:cs typeface="Calibri" panose="020F0502020204030204" pitchFamily="34" charset="0"/>
              </a:rPr>
              <a:t> </a:t>
            </a:r>
            <a:endParaRPr lang="en-US" sz="1200" b="1" dirty="0">
              <a:latin typeface="Calibri" panose="020F0502020204030204" pitchFamily="34" charset="0"/>
              <a:ea typeface="Calibri" panose="020F0502020204030204" pitchFamily="34" charset="0"/>
              <a:cs typeface="Times New Roman" panose="02020603050405020304" pitchFamily="18" charset="0"/>
            </a:endParaRPr>
          </a:p>
        </p:txBody>
      </p:sp>
      <p:sp>
        <p:nvSpPr>
          <p:cNvPr id="6" name="Rectangle 5"/>
          <p:cNvSpPr/>
          <p:nvPr/>
        </p:nvSpPr>
        <p:spPr>
          <a:xfrm>
            <a:off x="3537337" y="2031738"/>
            <a:ext cx="3909163" cy="4372736"/>
          </a:xfrm>
          <a:prstGeom prst="rect">
            <a:avLst/>
          </a:prstGeom>
        </p:spPr>
        <p:txBody>
          <a:bodyPr wrap="square">
            <a:spAutoFit/>
          </a:bodyPr>
          <a:lstStyle/>
          <a:p>
            <a:r>
              <a:rPr lang="az-Latn-AZ" sz="1600" b="1" dirty="0">
                <a:solidFill>
                  <a:srgbClr val="0070C0"/>
                </a:solidFill>
              </a:rPr>
              <a:t>Durğunluq və hipoperfizyanın təzahürünə görə klinik təsnifat:</a:t>
            </a:r>
            <a:endParaRPr lang="en-US" sz="1600" b="1" dirty="0">
              <a:solidFill>
                <a:srgbClr val="0070C0"/>
              </a:solidFill>
            </a:endParaRPr>
          </a:p>
          <a:p>
            <a:pPr lvl="0">
              <a:lnSpc>
                <a:spcPct val="115000"/>
              </a:lnSpc>
              <a:spcAft>
                <a:spcPts val="0"/>
              </a:spcAft>
              <a:tabLst>
                <a:tab pos="2552700" algn="l"/>
              </a:tabLst>
            </a:pPr>
            <a:endParaRPr lang="az-Latn-AZ" sz="1050" b="1" dirty="0">
              <a:latin typeface="Calibri" panose="020F0502020204030204" pitchFamily="34" charset="0"/>
              <a:ea typeface="Calibri" panose="020F0502020204030204" pitchFamily="34" charset="0"/>
              <a:cs typeface="Times New Roman" panose="02020603050405020304" pitchFamily="18" charset="0"/>
            </a:endParaRPr>
          </a:p>
          <a:p>
            <a:pPr marL="171450" lvl="0" indent="-171450">
              <a:lnSpc>
                <a:spcPct val="115000"/>
              </a:lnSpc>
              <a:spcAft>
                <a:spcPts val="0"/>
              </a:spcAft>
              <a:buFont typeface="Wingdings" panose="05000000000000000000" pitchFamily="2" charset="2"/>
              <a:buChar char="§"/>
              <a:tabLst>
                <a:tab pos="2552700" algn="l"/>
              </a:tabLst>
            </a:pPr>
            <a:endParaRPr lang="en-US" sz="1050" b="1" dirty="0">
              <a:latin typeface="Calibri" panose="020F0502020204030204" pitchFamily="34" charset="0"/>
              <a:ea typeface="Calibri" panose="020F0502020204030204" pitchFamily="34" charset="0"/>
              <a:cs typeface="Times New Roman" panose="02020603050405020304" pitchFamily="18" charset="0"/>
            </a:endParaRPr>
          </a:p>
          <a:p>
            <a:pPr marL="285750" indent="-285750">
              <a:buFont typeface="Wingdings" panose="05000000000000000000" pitchFamily="2" charset="2"/>
              <a:buChar char="§"/>
            </a:pPr>
            <a:r>
              <a:rPr lang="az-Latn-AZ" sz="1600" b="1" dirty="0">
                <a:solidFill>
                  <a:srgbClr val="7030A0"/>
                </a:solidFill>
              </a:rPr>
              <a:t>“yaş- isti” qrup </a:t>
            </a:r>
            <a:r>
              <a:rPr lang="az-Latn-AZ" sz="1600" b="1" dirty="0"/>
              <a:t>– durğunluq və adekvat periferik perfuziya nümayiş etdirən xəstələr; təziyiq normal və ya yükək, diffuz ödemlər, ağciyər ödemi</a:t>
            </a:r>
          </a:p>
          <a:p>
            <a:pPr marL="285750" indent="-285750">
              <a:buFont typeface="Wingdings" panose="05000000000000000000" pitchFamily="2" charset="2"/>
              <a:buChar char="§"/>
            </a:pPr>
            <a:endParaRPr lang="en-US" sz="1600" b="1" dirty="0"/>
          </a:p>
          <a:p>
            <a:pPr marL="285750" indent="-285750">
              <a:buFont typeface="Wingdings" panose="05000000000000000000" pitchFamily="2" charset="2"/>
              <a:buChar char="§"/>
            </a:pPr>
            <a:r>
              <a:rPr lang="az-Latn-AZ" sz="1600" b="1" dirty="0">
                <a:solidFill>
                  <a:srgbClr val="7030A0"/>
                </a:solidFill>
              </a:rPr>
              <a:t>“yaş-soyuq” qrup </a:t>
            </a:r>
            <a:r>
              <a:rPr lang="az-Latn-AZ" sz="1600" b="1" dirty="0"/>
              <a:t>– durğunluq və hipoperfuziya ilə; təzyiq aşağıdır, kardiogen şok və aşağı atım fraksiyası</a:t>
            </a:r>
          </a:p>
          <a:p>
            <a:pPr marL="285750" indent="-285750">
              <a:buFont typeface="Wingdings" panose="05000000000000000000" pitchFamily="2" charset="2"/>
              <a:buChar char="§"/>
            </a:pPr>
            <a:endParaRPr lang="en-US" sz="1400" b="1" dirty="0"/>
          </a:p>
          <a:p>
            <a:pPr marL="285750" indent="-285750">
              <a:buFont typeface="Wingdings" panose="05000000000000000000" pitchFamily="2" charset="2"/>
              <a:buChar char="§"/>
            </a:pPr>
            <a:r>
              <a:rPr lang="az-Latn-AZ" sz="1600" b="1" dirty="0"/>
              <a:t> </a:t>
            </a:r>
            <a:r>
              <a:rPr lang="az-Latn-AZ" sz="1600" b="1" dirty="0">
                <a:solidFill>
                  <a:srgbClr val="7030A0"/>
                </a:solidFill>
              </a:rPr>
              <a:t>“quru-soyuq” qrup </a:t>
            </a:r>
            <a:r>
              <a:rPr lang="az-Latn-AZ" sz="1600" b="1" dirty="0"/>
              <a:t>– durğuluq müşahidə edilmir, lakin hipoperfuziya var; </a:t>
            </a:r>
            <a:endParaRPr lang="en-US" sz="1400" b="1" dirty="0"/>
          </a:p>
          <a:p>
            <a:pPr marL="285750" indent="-285750">
              <a:buFont typeface="Wingdings" panose="05000000000000000000" pitchFamily="2" charset="2"/>
              <a:buChar char="§"/>
            </a:pPr>
            <a:r>
              <a:rPr lang="az-Latn-AZ" sz="1600" b="1" dirty="0">
                <a:solidFill>
                  <a:srgbClr val="7030A0"/>
                </a:solidFill>
              </a:rPr>
              <a:t>“quru-isti” qrup </a:t>
            </a:r>
            <a:r>
              <a:rPr lang="az-Latn-AZ" sz="1600" b="1" dirty="0"/>
              <a:t>– durğuluq və hipoperfuziya müşahidə edilmir.</a:t>
            </a:r>
            <a:endParaRPr lang="en-US" sz="1400" b="1" dirty="0"/>
          </a:p>
        </p:txBody>
      </p:sp>
      <p:sp>
        <p:nvSpPr>
          <p:cNvPr id="7" name="Rectangle 6"/>
          <p:cNvSpPr/>
          <p:nvPr/>
        </p:nvSpPr>
        <p:spPr>
          <a:xfrm>
            <a:off x="1865376" y="1036489"/>
            <a:ext cx="3304031" cy="523220"/>
          </a:xfrm>
          <a:prstGeom prst="rect">
            <a:avLst/>
          </a:prstGeom>
        </p:spPr>
        <p:txBody>
          <a:bodyPr wrap="square">
            <a:spAutoFit/>
          </a:bodyPr>
          <a:lstStyle/>
          <a:p>
            <a:pPr algn="ctr"/>
            <a:r>
              <a:rPr lang="az-Latn-AZ" sz="2400" b="1" dirty="0">
                <a:solidFill>
                  <a:srgbClr val="C00000"/>
                </a:solidFill>
              </a:rPr>
              <a:t>Klinik </a:t>
            </a:r>
            <a:r>
              <a:rPr lang="az-Latn-AZ" sz="2800" b="1" dirty="0">
                <a:solidFill>
                  <a:srgbClr val="C00000"/>
                </a:solidFill>
              </a:rPr>
              <a:t>təzahürünə</a:t>
            </a:r>
            <a:r>
              <a:rPr lang="az-Latn-AZ" sz="2400" b="1" dirty="0">
                <a:solidFill>
                  <a:srgbClr val="C00000"/>
                </a:solidFill>
              </a:rPr>
              <a:t> görə </a:t>
            </a:r>
            <a:endParaRPr lang="en-US" sz="2400" b="1" dirty="0">
              <a:solidFill>
                <a:srgbClr val="C00000"/>
              </a:solidFill>
            </a:endParaRPr>
          </a:p>
        </p:txBody>
      </p:sp>
      <p:sp>
        <p:nvSpPr>
          <p:cNvPr id="8" name="Rectangle 7"/>
          <p:cNvSpPr/>
          <p:nvPr/>
        </p:nvSpPr>
        <p:spPr>
          <a:xfrm>
            <a:off x="8509384" y="1068060"/>
            <a:ext cx="3078856" cy="461665"/>
          </a:xfrm>
          <a:prstGeom prst="rect">
            <a:avLst/>
          </a:prstGeom>
        </p:spPr>
        <p:txBody>
          <a:bodyPr wrap="none">
            <a:spAutoFit/>
          </a:bodyPr>
          <a:lstStyle/>
          <a:p>
            <a:pPr algn="ctr"/>
            <a:r>
              <a:rPr lang="az-Latn-AZ" sz="2400" b="1" dirty="0">
                <a:solidFill>
                  <a:srgbClr val="C00000"/>
                </a:solidFill>
              </a:rPr>
              <a:t>Atım fraksiyasına görə </a:t>
            </a:r>
            <a:endParaRPr lang="en-US" sz="2400" b="1" dirty="0">
              <a:solidFill>
                <a:srgbClr val="C00000"/>
              </a:solidFill>
            </a:endParaRPr>
          </a:p>
        </p:txBody>
      </p:sp>
      <p:cxnSp>
        <p:nvCxnSpPr>
          <p:cNvPr id="14" name="Elbow Connector 13"/>
          <p:cNvCxnSpPr>
            <a:stCxn id="7" idx="1"/>
            <a:endCxn id="5" idx="0"/>
          </p:cNvCxnSpPr>
          <p:nvPr/>
        </p:nvCxnSpPr>
        <p:spPr>
          <a:xfrm rot="10800000" flipV="1">
            <a:off x="1694940" y="1298099"/>
            <a:ext cx="170437" cy="710646"/>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6" name="Elbow Connector 15"/>
          <p:cNvCxnSpPr>
            <a:stCxn id="7" idx="3"/>
            <a:endCxn id="6" idx="0"/>
          </p:cNvCxnSpPr>
          <p:nvPr/>
        </p:nvCxnSpPr>
        <p:spPr>
          <a:xfrm>
            <a:off x="5169407" y="1298099"/>
            <a:ext cx="322512" cy="733639"/>
          </a:xfrm>
          <a:prstGeom prst="bentConnector2">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23" name="Elbow Connector 22"/>
          <p:cNvCxnSpPr>
            <a:stCxn id="8" idx="3"/>
            <a:endCxn id="4" idx="0"/>
          </p:cNvCxnSpPr>
          <p:nvPr/>
        </p:nvCxnSpPr>
        <p:spPr>
          <a:xfrm flipH="1">
            <a:off x="10292779" y="1298893"/>
            <a:ext cx="1295461" cy="993203"/>
          </a:xfrm>
          <a:prstGeom prst="bentConnector4">
            <a:avLst>
              <a:gd name="adj1" fmla="val -17646"/>
              <a:gd name="adj2" fmla="val 6162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5437807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540485" y="121920"/>
            <a:ext cx="6908315" cy="487910"/>
          </a:xfrm>
          <a:prstGeom prst="rect">
            <a:avLst/>
          </a:prstGeom>
        </p:spPr>
        <p:txBody>
          <a:bodyPr>
            <a:noAutofit/>
          </a:bodyPr>
          <a:lstStyle/>
          <a:p>
            <a:r>
              <a:rPr lang="az-Latn-AZ" sz="2800" dirty="0"/>
              <a:t>Səbəbləri</a:t>
            </a:r>
            <a:endParaRPr lang="az-Latn-AZ" sz="2400" dirty="0"/>
          </a:p>
        </p:txBody>
      </p:sp>
      <p:sp>
        <p:nvSpPr>
          <p:cNvPr id="15" name="Content Placeholder 14"/>
          <p:cNvSpPr>
            <a:spLocks noGrp="1"/>
          </p:cNvSpPr>
          <p:nvPr>
            <p:ph idx="1"/>
          </p:nvPr>
        </p:nvSpPr>
        <p:spPr>
          <a:xfrm>
            <a:off x="853440" y="1207008"/>
            <a:ext cx="10500360" cy="4969955"/>
          </a:xfrm>
        </p:spPr>
        <p:txBody>
          <a:bodyPr>
            <a:noAutofit/>
          </a:bodyPr>
          <a:lstStyle/>
          <a:p>
            <a:r>
              <a:rPr lang="az-Latn-AZ" sz="1800" b="1" dirty="0"/>
              <a:t>Kəskin koronar sindrom (miokard ifarktı, mədəciklərarası çəpər yırtılması və s)</a:t>
            </a:r>
          </a:p>
          <a:p>
            <a:endParaRPr lang="az-Latn-AZ" sz="1800" b="1" dirty="0"/>
          </a:p>
          <a:p>
            <a:r>
              <a:rPr lang="az-Latn-AZ" sz="1800" b="1" dirty="0"/>
              <a:t>Aritmiyalar (qulaqcıq səyriməsi, mədəcik taxikardiyası və fibrilyasiyası və s) </a:t>
            </a:r>
          </a:p>
          <a:p>
            <a:endParaRPr lang="az-Latn-AZ" sz="1800" b="1" dirty="0"/>
          </a:p>
          <a:p>
            <a:r>
              <a:rPr lang="az-Latn-AZ" sz="1800" b="1" dirty="0"/>
              <a:t>Miokarditlər </a:t>
            </a:r>
          </a:p>
          <a:p>
            <a:endParaRPr lang="az-Latn-AZ" sz="1800" b="1" dirty="0"/>
          </a:p>
          <a:p>
            <a:r>
              <a:rPr lang="az-Latn-AZ" sz="1800" b="1" dirty="0"/>
              <a:t>Kəskin qapaq patologiyaları (kəskin regurqitasiya və stenoz törədən qapaq xəstəlikləri) </a:t>
            </a:r>
          </a:p>
          <a:p>
            <a:endParaRPr lang="az-Latn-AZ" sz="1800" b="1" dirty="0"/>
          </a:p>
          <a:p>
            <a:r>
              <a:rPr lang="az-Latn-AZ" sz="1800" b="1" dirty="0"/>
              <a:t>Kardiomiopatiyalar (hipertrofik, dilatasyon, restriktiv, stress və s) </a:t>
            </a:r>
          </a:p>
          <a:p>
            <a:endParaRPr lang="az-Latn-AZ" sz="1800" b="1" dirty="0"/>
          </a:p>
          <a:p>
            <a:r>
              <a:rPr lang="az-Latn-AZ" sz="1800" b="1" dirty="0"/>
              <a:t>Hipertoniya </a:t>
            </a:r>
          </a:p>
          <a:p>
            <a:endParaRPr lang="az-Latn-AZ" sz="1800" b="1" dirty="0"/>
          </a:p>
          <a:p>
            <a:r>
              <a:rPr lang="az-Latn-AZ" sz="1800" b="1" dirty="0"/>
              <a:t>Perikard xəstəlikləri ən çox rast gəlinən səbəbləridir. </a:t>
            </a:r>
            <a:endParaRPr lang="en-US" sz="1800" b="1" dirty="0">
              <a:solidFill>
                <a:srgbClr val="002060"/>
              </a:solidFill>
            </a:endParaRPr>
          </a:p>
        </p:txBody>
      </p:sp>
    </p:spTree>
    <p:extLst>
      <p:ext uri="{BB962C8B-B14F-4D97-AF65-F5344CB8AC3E}">
        <p14:creationId xmlns:p14="http://schemas.microsoft.com/office/powerpoint/2010/main" val="184740678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59425" y="8124"/>
            <a:ext cx="5862851" cy="630173"/>
          </a:xfrm>
        </p:spPr>
        <p:txBody>
          <a:bodyPr/>
          <a:lstStyle/>
          <a:p>
            <a:r>
              <a:rPr lang="az-Latn-AZ" sz="2800" dirty="0"/>
              <a:t>Əsas patogenetik mexanizmi</a:t>
            </a:r>
            <a:endParaRPr lang="en-US" sz="2800" dirty="0"/>
          </a:p>
        </p:txBody>
      </p:sp>
      <p:sp>
        <p:nvSpPr>
          <p:cNvPr id="30" name="Rectangle 29"/>
          <p:cNvSpPr/>
          <p:nvPr/>
        </p:nvSpPr>
        <p:spPr>
          <a:xfrm>
            <a:off x="2880583" y="1461040"/>
            <a:ext cx="5774466" cy="553357"/>
          </a:xfrm>
          <a:prstGeom prst="rect">
            <a:avLst/>
          </a:prstGeom>
          <a:solidFill>
            <a:schemeClr val="bg1">
              <a:lumMod val="95000"/>
            </a:schemeClr>
          </a:solidFill>
        </p:spPr>
        <p:txBody>
          <a:bodyPr wrap="none">
            <a:spAutoFit/>
          </a:bodyPr>
          <a:lstStyle/>
          <a:p>
            <a:pPr>
              <a:lnSpc>
                <a:spcPct val="107000"/>
              </a:lnSpc>
              <a:spcAft>
                <a:spcPts val="800"/>
              </a:spcAft>
            </a:pPr>
            <a:r>
              <a:rPr lang="az-Latn-AZ" sz="2800" b="1" dirty="0">
                <a:latin typeface="Calibri" panose="020F0502020204030204" pitchFamily="34" charset="0"/>
                <a:ea typeface="Calibri" panose="020F0502020204030204" pitchFamily="34" charset="0"/>
                <a:cs typeface="Calibri" panose="020F0502020204030204" pitchFamily="34" charset="0"/>
              </a:rPr>
              <a:t>Sistolik və /və ya diastolik disfunksiya</a:t>
            </a:r>
            <a:endParaRPr lang="en-US" sz="2400" b="1" dirty="0">
              <a:latin typeface="Calibri" panose="020F0502020204030204" pitchFamily="34" charset="0"/>
              <a:ea typeface="Calibri" panose="020F0502020204030204" pitchFamily="34" charset="0"/>
              <a:cs typeface="Arial" panose="020B0604020202020204" pitchFamily="34" charset="0"/>
            </a:endParaRPr>
          </a:p>
        </p:txBody>
      </p:sp>
      <p:sp>
        <p:nvSpPr>
          <p:cNvPr id="31" name="Rectangle 30"/>
          <p:cNvSpPr/>
          <p:nvPr/>
        </p:nvSpPr>
        <p:spPr>
          <a:xfrm>
            <a:off x="3697152" y="2306272"/>
            <a:ext cx="4141327" cy="421654"/>
          </a:xfrm>
          <a:prstGeom prst="rect">
            <a:avLst/>
          </a:prstGeom>
        </p:spPr>
        <p:txBody>
          <a:bodyPr wrap="none">
            <a:spAutoFit/>
          </a:bodyPr>
          <a:lstStyle/>
          <a:p>
            <a:pPr>
              <a:lnSpc>
                <a:spcPct val="107000"/>
              </a:lnSpc>
              <a:spcAft>
                <a:spcPts val="800"/>
              </a:spcAft>
            </a:pPr>
            <a:r>
              <a:rPr lang="az-Latn-AZ" sz="2000" b="1" dirty="0">
                <a:latin typeface="Calibri" panose="020F0502020204030204" pitchFamily="34" charset="0"/>
                <a:ea typeface="Calibri" panose="020F0502020204030204" pitchFamily="34" charset="0"/>
                <a:cs typeface="Calibri" panose="020F0502020204030204" pitchFamily="34" charset="0"/>
              </a:rPr>
              <a:t>Ürəyin körük funksiyasının pozulması</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2" name="Rectangle 31"/>
          <p:cNvSpPr/>
          <p:nvPr/>
        </p:nvSpPr>
        <p:spPr>
          <a:xfrm>
            <a:off x="4383269" y="3069505"/>
            <a:ext cx="2769091" cy="421654"/>
          </a:xfrm>
          <a:prstGeom prst="rect">
            <a:avLst/>
          </a:prstGeom>
        </p:spPr>
        <p:txBody>
          <a:bodyPr wrap="none">
            <a:spAutoFit/>
          </a:bodyPr>
          <a:lstStyle/>
          <a:p>
            <a:pPr>
              <a:lnSpc>
                <a:spcPct val="107000"/>
              </a:lnSpc>
              <a:spcAft>
                <a:spcPts val="800"/>
              </a:spcAft>
            </a:pPr>
            <a:r>
              <a:rPr lang="az-Latn-AZ" sz="2000" b="1" dirty="0">
                <a:latin typeface="Calibri" panose="020F0502020204030204" pitchFamily="34" charset="0"/>
                <a:ea typeface="Calibri" panose="020F0502020204030204" pitchFamily="34" charset="0"/>
                <a:cs typeface="Calibri" panose="020F0502020204030204" pitchFamily="34" charset="0"/>
              </a:rPr>
              <a:t>Hipoperfuzion hipoksiya</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3" name="Rectangle 32"/>
          <p:cNvSpPr/>
          <p:nvPr/>
        </p:nvSpPr>
        <p:spPr>
          <a:xfrm>
            <a:off x="3560415" y="3823523"/>
            <a:ext cx="4414798" cy="407035"/>
          </a:xfrm>
          <a:prstGeom prst="rect">
            <a:avLst/>
          </a:prstGeom>
        </p:spPr>
        <p:txBody>
          <a:bodyPr wrap="none">
            <a:spAutoFit/>
          </a:bodyPr>
          <a:lstStyle/>
          <a:p>
            <a:pPr>
              <a:lnSpc>
                <a:spcPct val="107000"/>
              </a:lnSpc>
              <a:spcAft>
                <a:spcPts val="800"/>
              </a:spcAft>
            </a:pPr>
            <a:r>
              <a:rPr lang="az-Latn-AZ" sz="2000" b="1" dirty="0">
                <a:latin typeface="Calibri" panose="020F0502020204030204" pitchFamily="34" charset="0"/>
                <a:ea typeface="Calibri" panose="020F0502020204030204" pitchFamily="34" charset="0"/>
                <a:cs typeface="Calibri" panose="020F0502020204030204" pitchFamily="34" charset="0"/>
              </a:rPr>
              <a:t>Orqan və toxumalarda durğunluq-ödem</a:t>
            </a:r>
            <a:endParaRPr lang="en-US" b="1" dirty="0">
              <a:latin typeface="Calibri" panose="020F0502020204030204" pitchFamily="34" charset="0"/>
              <a:ea typeface="Calibri" panose="020F0502020204030204" pitchFamily="34" charset="0"/>
              <a:cs typeface="Arial" panose="020B0604020202020204" pitchFamily="34" charset="0"/>
            </a:endParaRPr>
          </a:p>
        </p:txBody>
      </p:sp>
      <p:sp>
        <p:nvSpPr>
          <p:cNvPr id="34" name="Rectangle 33"/>
          <p:cNvSpPr/>
          <p:nvPr/>
        </p:nvSpPr>
        <p:spPr>
          <a:xfrm>
            <a:off x="4282856" y="4688287"/>
            <a:ext cx="2969916" cy="461665"/>
          </a:xfrm>
          <a:prstGeom prst="rect">
            <a:avLst/>
          </a:prstGeom>
        </p:spPr>
        <p:txBody>
          <a:bodyPr wrap="none">
            <a:spAutoFit/>
          </a:bodyPr>
          <a:lstStyle/>
          <a:p>
            <a:r>
              <a:rPr lang="az-Latn-AZ" sz="2400" b="1" dirty="0">
                <a:solidFill>
                  <a:srgbClr val="C00000"/>
                </a:solidFill>
                <a:latin typeface="Calibri" panose="020F0502020204030204" pitchFamily="34" charset="0"/>
                <a:ea typeface="Calibri" panose="020F0502020204030204" pitchFamily="34" charset="0"/>
              </a:rPr>
              <a:t>Orqan disfunksiyaları.</a:t>
            </a:r>
            <a:endParaRPr lang="en-US" sz="2400" b="1" dirty="0">
              <a:solidFill>
                <a:srgbClr val="C00000"/>
              </a:solidFill>
            </a:endParaRPr>
          </a:p>
        </p:txBody>
      </p:sp>
      <p:cxnSp>
        <p:nvCxnSpPr>
          <p:cNvPr id="47" name="Straight Arrow Connector 46"/>
          <p:cNvCxnSpPr>
            <a:stCxn id="30" idx="2"/>
            <a:endCxn id="31" idx="0"/>
          </p:cNvCxnSpPr>
          <p:nvPr/>
        </p:nvCxnSpPr>
        <p:spPr>
          <a:xfrm>
            <a:off x="5767816" y="2014397"/>
            <a:ext cx="0" cy="291875"/>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2" name="Straight Arrow Connector 51"/>
          <p:cNvCxnSpPr>
            <a:stCxn id="31" idx="2"/>
            <a:endCxn id="32" idx="0"/>
          </p:cNvCxnSpPr>
          <p:nvPr/>
        </p:nvCxnSpPr>
        <p:spPr>
          <a:xfrm flipH="1">
            <a:off x="5767815" y="2727926"/>
            <a:ext cx="1" cy="34157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56" name="Straight Arrow Connector 55"/>
          <p:cNvCxnSpPr>
            <a:stCxn id="32" idx="2"/>
            <a:endCxn id="33" idx="0"/>
          </p:cNvCxnSpPr>
          <p:nvPr/>
        </p:nvCxnSpPr>
        <p:spPr>
          <a:xfrm flipH="1">
            <a:off x="5767814" y="3491159"/>
            <a:ext cx="1" cy="33236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0" name="Straight Arrow Connector 59"/>
          <p:cNvCxnSpPr>
            <a:stCxn id="33" idx="2"/>
            <a:endCxn id="34" idx="0"/>
          </p:cNvCxnSpPr>
          <p:nvPr/>
        </p:nvCxnSpPr>
        <p:spPr>
          <a:xfrm>
            <a:off x="5767814" y="4230558"/>
            <a:ext cx="0" cy="45772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607919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itle 1">
            <a:extLst>
              <a:ext uri="{FF2B5EF4-FFF2-40B4-BE49-F238E27FC236}">
                <a16:creationId xmlns:a16="http://schemas.microsoft.com/office/drawing/2014/main" id="{BF29CBCA-288D-AB5A-0320-F329970B7C60}"/>
              </a:ext>
            </a:extLst>
          </p:cNvPr>
          <p:cNvSpPr>
            <a:spLocks noGrp="1"/>
          </p:cNvSpPr>
          <p:nvPr>
            <p:ph type="title"/>
          </p:nvPr>
        </p:nvSpPr>
        <p:spPr>
          <a:xfrm>
            <a:off x="2869669" y="0"/>
            <a:ext cx="5862851" cy="609830"/>
          </a:xfrm>
        </p:spPr>
        <p:txBody>
          <a:bodyPr>
            <a:noAutofit/>
          </a:bodyPr>
          <a:lstStyle/>
          <a:p>
            <a:r>
              <a:rPr lang="az-Latn-AZ" sz="2800" dirty="0"/>
              <a:t>Gedişi</a:t>
            </a:r>
          </a:p>
        </p:txBody>
      </p:sp>
      <p:sp>
        <p:nvSpPr>
          <p:cNvPr id="3" name="Content Placeholder 2"/>
          <p:cNvSpPr>
            <a:spLocks noGrp="1"/>
          </p:cNvSpPr>
          <p:nvPr>
            <p:ph idx="1"/>
          </p:nvPr>
        </p:nvSpPr>
        <p:spPr/>
        <p:txBody>
          <a:bodyPr/>
          <a:lstStyle/>
          <a:p>
            <a:r>
              <a:rPr lang="az-Latn-AZ" sz="2400" b="1" dirty="0">
                <a:latin typeface="Calibri" panose="020F0502020204030204" pitchFamily="34" charset="0"/>
                <a:ea typeface="Calibri" panose="020F0502020204030204" pitchFamily="34" charset="0"/>
                <a:cs typeface="Calibri" panose="020F0502020204030204" pitchFamily="34" charset="0"/>
              </a:rPr>
              <a:t>Kəskin ürək çatışmazlığının gedişi, səbəbindən, klinik formasından, ürəyin və orqanizmin rezervlərindən və müalicənin effektivliyindən asılı olaraq dəyişir.</a:t>
            </a:r>
          </a:p>
          <a:p>
            <a:endParaRPr lang="az-Latn-AZ" sz="2000" b="1" dirty="0">
              <a:latin typeface="Calibri" panose="020F0502020204030204" pitchFamily="34" charset="0"/>
              <a:ea typeface="Calibri" panose="020F0502020204030204" pitchFamily="34" charset="0"/>
              <a:cs typeface="Calibri" panose="020F0502020204030204" pitchFamily="34" charset="0"/>
            </a:endParaRPr>
          </a:p>
          <a:p>
            <a:endParaRPr lang="az-Latn-AZ" sz="2000" b="1" dirty="0">
              <a:latin typeface="Calibri" panose="020F0502020204030204" pitchFamily="34" charset="0"/>
              <a:ea typeface="Calibri" panose="020F0502020204030204" pitchFamily="34" charset="0"/>
              <a:cs typeface="Calibri" panose="020F0502020204030204" pitchFamily="34" charset="0"/>
            </a:endParaRPr>
          </a:p>
          <a:p>
            <a:endParaRPr lang="en-US" sz="2000" b="1" i="1" dirty="0">
              <a:latin typeface="Calibri" panose="020F0502020204030204" pitchFamily="34" charset="0"/>
              <a:ea typeface="Calibri" panose="020F0502020204030204" pitchFamily="34" charset="0"/>
              <a:cs typeface="Arial" panose="020B0604020202020204" pitchFamily="34" charset="0"/>
            </a:endParaRPr>
          </a:p>
          <a:p>
            <a:r>
              <a:rPr lang="az-Latn-AZ" sz="2400" b="1" i="1" dirty="0">
                <a:latin typeface="Calibri" panose="020F0502020204030204" pitchFamily="34" charset="0"/>
                <a:ea typeface="Calibri" panose="020F0502020204030204" pitchFamily="34" charset="0"/>
              </a:rPr>
              <a:t>Səbəbindən asılı olmayaraq kəskin ürək çatışmazlığı </a:t>
            </a:r>
            <a:r>
              <a:rPr lang="az-Latn-AZ" sz="2400" b="1" i="1" dirty="0">
                <a:solidFill>
                  <a:srgbClr val="C00000"/>
                </a:solidFill>
                <a:latin typeface="Calibri" panose="020F0502020204030204" pitchFamily="34" charset="0"/>
                <a:ea typeface="Calibri" panose="020F0502020204030204" pitchFamily="34" charset="0"/>
              </a:rPr>
              <a:t>müalicə olunmadıqda bir neçə saat və ya gün ərzində orqan yetməzliklərinə və ölümə </a:t>
            </a:r>
            <a:r>
              <a:rPr lang="az-Latn-AZ" sz="2400" b="1" i="1" dirty="0">
                <a:latin typeface="Calibri" panose="020F0502020204030204" pitchFamily="34" charset="0"/>
                <a:ea typeface="Calibri" panose="020F0502020204030204" pitchFamily="34" charset="0"/>
              </a:rPr>
              <a:t>səbəb ola bilir. </a:t>
            </a:r>
            <a:endParaRPr lang="en-US" sz="2400" b="1" i="1" dirty="0"/>
          </a:p>
          <a:p>
            <a:endParaRPr lang="en-US"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98981" y="0"/>
            <a:ext cx="7066811" cy="646406"/>
          </a:xfrm>
        </p:spPr>
        <p:txBody>
          <a:bodyPr/>
          <a:lstStyle/>
          <a:p>
            <a:r>
              <a:rPr lang="az-Latn-AZ" dirty="0"/>
              <a:t>Ən çox rast gəlinən ağırlaşmaları</a:t>
            </a:r>
            <a:endParaRPr lang="en-US" dirty="0"/>
          </a:p>
        </p:txBody>
      </p:sp>
      <p:sp>
        <p:nvSpPr>
          <p:cNvPr id="3" name="Content Placeholder 2"/>
          <p:cNvSpPr>
            <a:spLocks noGrp="1"/>
          </p:cNvSpPr>
          <p:nvPr>
            <p:ph idx="1"/>
          </p:nvPr>
        </p:nvSpPr>
        <p:spPr/>
        <p:txBody>
          <a:bodyPr/>
          <a:lstStyle/>
          <a:p>
            <a:r>
              <a:rPr lang="az-Latn-AZ" b="1" dirty="0"/>
              <a:t>Şok</a:t>
            </a:r>
          </a:p>
          <a:p>
            <a:endParaRPr lang="az-Latn-AZ" b="1" dirty="0"/>
          </a:p>
          <a:p>
            <a:r>
              <a:rPr lang="az-Latn-AZ" b="1" dirty="0"/>
              <a:t>Orqan yetməzlikləri </a:t>
            </a:r>
            <a:endParaRPr lang="en-US" b="1" dirty="0"/>
          </a:p>
        </p:txBody>
      </p:sp>
    </p:spTree>
    <p:extLst>
      <p:ext uri="{BB962C8B-B14F-4D97-AF65-F5344CB8AC3E}">
        <p14:creationId xmlns:p14="http://schemas.microsoft.com/office/powerpoint/2010/main" val="281837412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796517" y="0"/>
            <a:ext cx="5862851" cy="835878"/>
          </a:xfrm>
        </p:spPr>
        <p:txBody>
          <a:bodyPr>
            <a:noAutofit/>
          </a:bodyPr>
          <a:lstStyle/>
          <a:p>
            <a:r>
              <a:rPr lang="az-Latn-AZ" sz="2800" dirty="0"/>
              <a:t>Klinik müayinə </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sz="half" idx="1"/>
          </p:nvPr>
        </p:nvSpPr>
        <p:spPr>
          <a:xfrm>
            <a:off x="838200" y="1859026"/>
            <a:ext cx="5181600" cy="4351338"/>
          </a:xfrm>
        </p:spPr>
        <p:txBody>
          <a:bodyPr>
            <a:normAutofit fontScale="77500" lnSpcReduction="20000"/>
          </a:bodyPr>
          <a:lstStyle/>
          <a:p>
            <a:pPr marL="0" indent="0">
              <a:buNone/>
            </a:pPr>
            <a:r>
              <a:rPr lang="az-Latn-AZ" sz="3100" b="1" dirty="0">
                <a:solidFill>
                  <a:srgbClr val="C00000"/>
                </a:solidFill>
              </a:rPr>
              <a:t>Hipoperfuzliya əlamətləri:</a:t>
            </a:r>
          </a:p>
          <a:p>
            <a:endParaRPr lang="en-US" dirty="0"/>
          </a:p>
          <a:p>
            <a:r>
              <a:rPr lang="az-Latn-AZ" sz="2600" b="1" dirty="0"/>
              <a:t>Tənginəfəslik</a:t>
            </a:r>
            <a:endParaRPr lang="en-US" sz="2600" b="1" dirty="0"/>
          </a:p>
          <a:p>
            <a:r>
              <a:rPr lang="az-Latn-AZ" sz="2600" b="1" dirty="0"/>
              <a:t>Nəbz təzyiqinin düşməsi</a:t>
            </a:r>
            <a:endParaRPr lang="en-US" sz="2600" b="1" dirty="0"/>
          </a:p>
          <a:p>
            <a:r>
              <a:rPr lang="az-Latn-AZ" sz="2600" b="1" dirty="0"/>
              <a:t>Ortostatik kollaps</a:t>
            </a:r>
            <a:endParaRPr lang="en-US" sz="2600" b="1" dirty="0"/>
          </a:p>
          <a:p>
            <a:r>
              <a:rPr lang="az-Latn-AZ" sz="2600" b="1" dirty="0"/>
              <a:t>Hipotenziya</a:t>
            </a:r>
            <a:endParaRPr lang="en-US" sz="2600" b="1" dirty="0"/>
          </a:p>
          <a:p>
            <a:r>
              <a:rPr lang="az-Latn-AZ" sz="2600" b="1" dirty="0"/>
              <a:t>Soyuq ətraflar</a:t>
            </a:r>
            <a:endParaRPr lang="en-US" sz="2600" b="1" dirty="0"/>
          </a:p>
          <a:p>
            <a:r>
              <a:rPr lang="az-Latn-AZ" sz="2600" b="1" dirty="0"/>
              <a:t>Mental pozulmalar, yuxululuq</a:t>
            </a:r>
            <a:endParaRPr lang="en-US" sz="2600" b="1" dirty="0"/>
          </a:p>
          <a:p>
            <a:r>
              <a:rPr lang="az-Latn-AZ" sz="2600" b="1" dirty="0"/>
              <a:t>Diurezin azalması</a:t>
            </a:r>
            <a:endParaRPr lang="en-US" sz="2600" b="1" dirty="0"/>
          </a:p>
          <a:p>
            <a:r>
              <a:rPr lang="az-Latn-AZ" sz="2600" b="1" dirty="0"/>
              <a:t>Fiziki yükə tolerantlığın kəskin azalması</a:t>
            </a:r>
            <a:endParaRPr lang="en-US" sz="2600" b="1" dirty="0"/>
          </a:p>
        </p:txBody>
      </p:sp>
      <p:sp>
        <p:nvSpPr>
          <p:cNvPr id="4" name="Content Placeholder 3"/>
          <p:cNvSpPr>
            <a:spLocks noGrp="1"/>
          </p:cNvSpPr>
          <p:nvPr>
            <p:ph sz="half" idx="2"/>
          </p:nvPr>
        </p:nvSpPr>
        <p:spPr/>
        <p:txBody>
          <a:bodyPr>
            <a:normAutofit fontScale="77500" lnSpcReduction="20000"/>
          </a:bodyPr>
          <a:lstStyle/>
          <a:p>
            <a:pPr marL="0" indent="0">
              <a:buNone/>
            </a:pPr>
            <a:r>
              <a:rPr lang="az-Latn-AZ" dirty="0"/>
              <a:t> </a:t>
            </a:r>
            <a:r>
              <a:rPr lang="az-Latn-AZ" sz="3100" b="1" dirty="0">
                <a:solidFill>
                  <a:srgbClr val="C00000"/>
                </a:solidFill>
              </a:rPr>
              <a:t>Durğunluq əlamətləri: </a:t>
            </a:r>
          </a:p>
          <a:p>
            <a:pPr marL="0" indent="0">
              <a:buNone/>
            </a:pPr>
            <a:endParaRPr lang="en-US" dirty="0"/>
          </a:p>
          <a:p>
            <a:r>
              <a:rPr lang="az-Latn-AZ" sz="2600" b="1" dirty="0"/>
              <a:t>Ortopnoe</a:t>
            </a:r>
            <a:endParaRPr lang="en-US" sz="2600" b="1" dirty="0"/>
          </a:p>
          <a:p>
            <a:r>
              <a:rPr lang="az-Latn-AZ" sz="2600" b="1" dirty="0"/>
              <a:t>Paroksizmal gecə tənginəfəsliyi</a:t>
            </a:r>
            <a:endParaRPr lang="en-US" sz="2600" b="1" dirty="0"/>
          </a:p>
          <a:p>
            <a:r>
              <a:rPr lang="az-Latn-AZ" sz="2600" b="1" dirty="0"/>
              <a:t>Aqciyərlər üzərində xırıltı</a:t>
            </a:r>
            <a:endParaRPr lang="en-US" sz="2600" b="1" dirty="0"/>
          </a:p>
          <a:p>
            <a:r>
              <a:rPr lang="az-Latn-AZ" sz="2600" b="1" dirty="0"/>
              <a:t>S3 qallop</a:t>
            </a:r>
            <a:endParaRPr lang="en-US" sz="2600" b="1" dirty="0"/>
          </a:p>
          <a:p>
            <a:r>
              <a:rPr lang="az-Latn-AZ" sz="2600" b="1" dirty="0"/>
              <a:t>Ağciyər arteriayası təzyiqinin yüksəlməsi</a:t>
            </a:r>
            <a:endParaRPr lang="en-US" sz="2600" b="1" dirty="0"/>
          </a:p>
          <a:p>
            <a:r>
              <a:rPr lang="az-Latn-AZ" sz="2600" b="1" dirty="0"/>
              <a:t>Vidaci venada təzyiq yüksəlməsi</a:t>
            </a:r>
            <a:endParaRPr lang="en-US" sz="2600" b="1" dirty="0"/>
          </a:p>
          <a:p>
            <a:r>
              <a:rPr lang="az-Latn-AZ" sz="2600" b="1" dirty="0"/>
              <a:t>Hepatoyuqulyar reflyuks</a:t>
            </a:r>
            <a:endParaRPr lang="en-US" sz="2600" b="1" dirty="0"/>
          </a:p>
          <a:p>
            <a:r>
              <a:rPr lang="az-Latn-AZ" sz="2600" b="1" dirty="0"/>
              <a:t>Hepato­meqaliya</a:t>
            </a:r>
            <a:endParaRPr lang="en-US" sz="2600" b="1" dirty="0"/>
          </a:p>
          <a:p>
            <a:r>
              <a:rPr lang="az-Latn-AZ" sz="2600" b="1" dirty="0"/>
              <a:t>Ödem</a:t>
            </a:r>
            <a:endParaRPr lang="en-US" sz="2600" b="1" dirty="0"/>
          </a:p>
          <a:p>
            <a:r>
              <a:rPr lang="az-Latn-AZ" sz="2600" b="1" dirty="0"/>
              <a:t>Assit</a:t>
            </a:r>
            <a:endParaRPr lang="en-US" sz="2600" b="1" dirty="0"/>
          </a:p>
          <a:p>
            <a:endParaRPr lang="en-US" dirty="0"/>
          </a:p>
        </p:txBody>
      </p:sp>
    </p:spTree>
    <p:extLst>
      <p:ext uri="{BB962C8B-B14F-4D97-AF65-F5344CB8AC3E}">
        <p14:creationId xmlns:p14="http://schemas.microsoft.com/office/powerpoint/2010/main" val="241715858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931285" cy="559976"/>
          </a:xfrm>
        </p:spPr>
        <p:txBody>
          <a:bodyPr>
            <a:noAutofit/>
          </a:bodyPr>
          <a:lstStyle/>
          <a:p>
            <a:r>
              <a:rPr lang="az-Latn-AZ" sz="2800" dirty="0"/>
              <a:t>Laborator müayinə </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pPr marR="0">
              <a:lnSpc>
                <a:spcPct val="107000"/>
              </a:lnSpc>
              <a:spcBef>
                <a:spcPts val="0"/>
              </a:spcBef>
              <a:spcAft>
                <a:spcPts val="800"/>
              </a:spcAft>
              <a:buFont typeface="Wingdings" panose="05000000000000000000" pitchFamily="2" charset="2"/>
              <a:buChar char="§"/>
            </a:pPr>
            <a:r>
              <a:rPr lang="az-Latn-AZ" sz="2000" b="1" dirty="0"/>
              <a:t>Natriuretik peptidlər (beyin natriuretik peptid (</a:t>
            </a:r>
            <a:r>
              <a:rPr lang="az-Latn-AZ" sz="2000" b="1" dirty="0">
                <a:solidFill>
                  <a:srgbClr val="C00000"/>
                </a:solidFill>
              </a:rPr>
              <a:t>BNP</a:t>
            </a:r>
            <a:r>
              <a:rPr lang="az-Latn-AZ" sz="2000" b="1" dirty="0"/>
              <a:t>) və N-terminal pro b-tip natriuretik peptid (</a:t>
            </a:r>
            <a:r>
              <a:rPr lang="az-Latn-AZ" sz="2000" b="1" dirty="0">
                <a:solidFill>
                  <a:srgbClr val="C00000"/>
                </a:solidFill>
              </a:rPr>
              <a:t>NT-proBNP</a:t>
            </a:r>
            <a:r>
              <a:rPr lang="az-Latn-AZ" sz="2000" b="1" dirty="0"/>
              <a:t>)) ürək çatışmazlığınin </a:t>
            </a:r>
            <a:r>
              <a:rPr lang="az-Latn-AZ" sz="2000" b="1" dirty="0">
                <a:solidFill>
                  <a:srgbClr val="C00000"/>
                </a:solidFill>
              </a:rPr>
              <a:t>spesifik göstəricisi</a:t>
            </a:r>
          </a:p>
          <a:p>
            <a:pPr marR="0">
              <a:lnSpc>
                <a:spcPct val="107000"/>
              </a:lnSpc>
              <a:spcBef>
                <a:spcPts val="0"/>
              </a:spcBef>
              <a:spcAft>
                <a:spcPts val="800"/>
              </a:spcAft>
              <a:buFont typeface="Wingdings" panose="05000000000000000000" pitchFamily="2" charset="2"/>
              <a:buChar char="§"/>
            </a:pPr>
            <a:endParaRPr lang="az-Latn-AZ" sz="2000" b="1" dirty="0">
              <a:solidFill>
                <a:srgbClr val="C00000"/>
              </a:solidFill>
            </a:endParaRPr>
          </a:p>
          <a:p>
            <a:pPr marR="0">
              <a:lnSpc>
                <a:spcPct val="107000"/>
              </a:lnSpc>
              <a:spcBef>
                <a:spcPts val="0"/>
              </a:spcBef>
              <a:spcAft>
                <a:spcPts val="800"/>
              </a:spcAft>
              <a:buFont typeface="Wingdings" panose="05000000000000000000" pitchFamily="2" charset="2"/>
              <a:buChar char="§"/>
            </a:pPr>
            <a:endParaRPr lang="az-Latn-AZ" sz="2000" b="1" dirty="0">
              <a:solidFill>
                <a:srgbClr val="C00000"/>
              </a:solidFill>
            </a:endParaRPr>
          </a:p>
          <a:p>
            <a:pPr marR="0">
              <a:lnSpc>
                <a:spcPct val="107000"/>
              </a:lnSpc>
              <a:spcBef>
                <a:spcPts val="0"/>
              </a:spcBef>
              <a:spcAft>
                <a:spcPts val="800"/>
              </a:spcAft>
              <a:buFont typeface="Wingdings" panose="05000000000000000000" pitchFamily="2" charset="2"/>
              <a:buChar char="§"/>
            </a:pPr>
            <a:endParaRPr lang="az-Latn-AZ" sz="2000" b="1" dirty="0"/>
          </a:p>
          <a:p>
            <a:pPr marR="0">
              <a:lnSpc>
                <a:spcPct val="107000"/>
              </a:lnSpc>
              <a:spcBef>
                <a:spcPts val="0"/>
              </a:spcBef>
              <a:spcAft>
                <a:spcPts val="800"/>
              </a:spcAft>
              <a:buFont typeface="Wingdings" panose="05000000000000000000" pitchFamily="2" charset="2"/>
              <a:buChar char="§"/>
            </a:pPr>
            <a:r>
              <a:rPr lang="az-Latn-AZ" sz="2000" b="1" dirty="0"/>
              <a:t> Laktat və pH isə </a:t>
            </a:r>
            <a:r>
              <a:rPr lang="az-Latn-AZ" sz="2000" b="1" dirty="0">
                <a:solidFill>
                  <a:srgbClr val="C00000"/>
                </a:solidFill>
              </a:rPr>
              <a:t>perfuziyanın göstəriciləri </a:t>
            </a:r>
            <a:r>
              <a:rPr lang="az-Latn-AZ" sz="2000" b="1" dirty="0"/>
              <a:t>sayılır.</a:t>
            </a:r>
            <a:r>
              <a:rPr lang="az-Latn-AZ" dirty="0"/>
              <a:t> </a:t>
            </a:r>
            <a:endParaRPr lang="az-Latn-AZ" sz="2400"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68298764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711573" cy="425864"/>
          </a:xfrm>
        </p:spPr>
        <p:txBody>
          <a:bodyPr>
            <a:noAutofit/>
          </a:bodyPr>
          <a:lstStyle/>
          <a:p>
            <a:r>
              <a:rPr lang="az-Latn-AZ" sz="2800" dirty="0"/>
              <a:t>Görüntüləmə və digər müayinələr</a:t>
            </a:r>
          </a:p>
        </p:txBody>
      </p:sp>
      <p:sp>
        <p:nvSpPr>
          <p:cNvPr id="4" name="Content Placeholder 3"/>
          <p:cNvSpPr>
            <a:spLocks noGrp="1"/>
          </p:cNvSpPr>
          <p:nvPr>
            <p:ph idx="1"/>
          </p:nvPr>
        </p:nvSpPr>
        <p:spPr/>
        <p:txBody>
          <a:bodyPr>
            <a:normAutofit/>
          </a:bodyPr>
          <a:lstStyle/>
          <a:p>
            <a:r>
              <a:rPr lang="az-Latn-AZ" sz="2000" b="1" dirty="0"/>
              <a:t>Exokardioqrafiya</a:t>
            </a:r>
            <a:r>
              <a:rPr lang="az-Latn-AZ" sz="2000" dirty="0"/>
              <a:t> KÜÇ-ün səbəbini, formasını (sol mədəciyin atım funksiyası qorunmuş, azalmış və s), ağırlaşmalarını</a:t>
            </a:r>
          </a:p>
          <a:p>
            <a:endParaRPr lang="en-US" sz="2000" dirty="0"/>
          </a:p>
          <a:p>
            <a:r>
              <a:rPr lang="az-Latn-AZ" sz="2000" b="1" dirty="0"/>
              <a:t>Ağciyər rentgeni  </a:t>
            </a:r>
            <a:r>
              <a:rPr lang="az-Latn-AZ" sz="2000" dirty="0"/>
              <a:t>ağciyər ödemini, kardiomeqaliyanı</a:t>
            </a:r>
          </a:p>
          <a:p>
            <a:endParaRPr lang="en-US" sz="2000" dirty="0"/>
          </a:p>
          <a:p>
            <a:r>
              <a:rPr lang="az-Latn-AZ" sz="2000" b="1" dirty="0"/>
              <a:t>Ağciyərin ultrasəs müayinəsi (AUS) </a:t>
            </a:r>
            <a:r>
              <a:rPr lang="az-Latn-AZ" sz="2000" dirty="0"/>
              <a:t>adətən ağciyər ödemini</a:t>
            </a:r>
          </a:p>
          <a:p>
            <a:endParaRPr lang="en-US" sz="2000" dirty="0"/>
          </a:p>
          <a:p>
            <a:r>
              <a:rPr lang="az-Latn-AZ" sz="2000" b="1" dirty="0"/>
              <a:t>Ürək kateterizasiyası, </a:t>
            </a:r>
            <a:r>
              <a:rPr lang="az-Latn-AZ" sz="2000" dirty="0"/>
              <a:t>səbəbi və ağırlıq dərəcələrini</a:t>
            </a:r>
            <a:endParaRPr lang="en-US" sz="2000" dirty="0"/>
          </a:p>
        </p:txBody>
      </p:sp>
    </p:spTree>
    <p:extLst>
      <p:ext uri="{BB962C8B-B14F-4D97-AF65-F5344CB8AC3E}">
        <p14:creationId xmlns:p14="http://schemas.microsoft.com/office/powerpoint/2010/main" val="277229719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800" dirty="0"/>
              <a:t>Şübhə </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az-Latn-AZ" sz="2400" b="1" dirty="0"/>
              <a:t>Tənginəfəslik</a:t>
            </a:r>
          </a:p>
          <a:p>
            <a:endParaRPr lang="az-Latn-AZ" sz="2400" b="1" dirty="0"/>
          </a:p>
          <a:p>
            <a:r>
              <a:rPr lang="az-Latn-AZ" sz="2400" b="1" dirty="0"/>
              <a:t> Ortopnea</a:t>
            </a:r>
          </a:p>
          <a:p>
            <a:endParaRPr lang="az-Latn-AZ" sz="2400" b="1" dirty="0"/>
          </a:p>
          <a:p>
            <a:r>
              <a:rPr lang="az-Latn-AZ" sz="2400" b="1" dirty="0"/>
              <a:t> Fiziki yükə tolere edəbilməmə</a:t>
            </a:r>
          </a:p>
          <a:p>
            <a:endParaRPr lang="az-Latn-AZ" sz="2400" b="1" dirty="0"/>
          </a:p>
          <a:p>
            <a:r>
              <a:rPr lang="az-Latn-AZ" sz="2400" b="1" dirty="0"/>
              <a:t> Yorğunluq </a:t>
            </a:r>
            <a:endParaRPr lang="az-Latn-AZ" sz="2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75309681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Diaqnozunun dəqiqləşdirilməsi</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139402" y="5056755"/>
            <a:ext cx="3291840" cy="1405005"/>
          </a:xfrm>
        </p:spPr>
        <p:txBody>
          <a:bodyPr>
            <a:normAutofit fontScale="92500" lnSpcReduction="10000"/>
          </a:bodyPr>
          <a:lstStyle/>
          <a:p>
            <a:pPr>
              <a:buFont typeface="Wingdings" panose="05000000000000000000" pitchFamily="2" charset="2"/>
              <a:buChar char="§"/>
            </a:pPr>
            <a:r>
              <a:rPr lang="az-Latn-AZ" sz="1600" b="1" dirty="0"/>
              <a:t>Tənginəfəslik</a:t>
            </a:r>
          </a:p>
          <a:p>
            <a:pPr>
              <a:buFont typeface="Wingdings" panose="05000000000000000000" pitchFamily="2" charset="2"/>
              <a:buChar char="§"/>
            </a:pPr>
            <a:r>
              <a:rPr lang="az-Latn-AZ" sz="1600" b="1" dirty="0"/>
              <a:t>Ürək xəstəlikləri yoxdur,</a:t>
            </a:r>
          </a:p>
          <a:p>
            <a:pPr>
              <a:buFont typeface="Wingdings" panose="05000000000000000000" pitchFamily="2" charset="2"/>
              <a:buChar char="§"/>
            </a:pPr>
            <a:r>
              <a:rPr lang="az-Latn-AZ" sz="1600" b="1" dirty="0"/>
              <a:t> Başqa xəstəliklər var. </a:t>
            </a:r>
          </a:p>
          <a:p>
            <a:pPr>
              <a:buFont typeface="Wingdings" panose="05000000000000000000" pitchFamily="2" charset="2"/>
              <a:buChar char="§"/>
            </a:pPr>
            <a:r>
              <a:rPr lang="az-Latn-AZ" sz="1600" b="1" dirty="0"/>
              <a:t>Yanaşı olaraq natriuretik peptid, EKQ, exokardioqrafiya aparıla bilər. </a:t>
            </a:r>
            <a:endParaRPr lang="en-US" sz="1600" b="1" dirty="0"/>
          </a:p>
        </p:txBody>
      </p:sp>
      <p:sp>
        <p:nvSpPr>
          <p:cNvPr id="4" name="Rectangle 3"/>
          <p:cNvSpPr/>
          <p:nvPr/>
        </p:nvSpPr>
        <p:spPr>
          <a:xfrm>
            <a:off x="3867219" y="2910322"/>
            <a:ext cx="2471989" cy="1569660"/>
          </a:xfrm>
          <a:prstGeom prst="rect">
            <a:avLst/>
          </a:prstGeom>
        </p:spPr>
        <p:txBody>
          <a:bodyPr wrap="square">
            <a:spAutoFit/>
          </a:bodyPr>
          <a:lstStyle/>
          <a:p>
            <a:pPr marL="285750" indent="-285750">
              <a:buFont typeface="Wingdings" panose="05000000000000000000" pitchFamily="2" charset="2"/>
              <a:buChar char="§"/>
            </a:pPr>
            <a:r>
              <a:rPr lang="az-Latn-AZ" sz="1600" b="1" dirty="0"/>
              <a:t>Ortopnea </a:t>
            </a:r>
          </a:p>
          <a:p>
            <a:pPr marL="285750" indent="-285750">
              <a:buFont typeface="Wingdings" panose="05000000000000000000" pitchFamily="2" charset="2"/>
              <a:buChar char="§"/>
            </a:pPr>
            <a:r>
              <a:rPr lang="az-Latn-AZ" sz="1600" b="1" dirty="0"/>
              <a:t>Durğunluq əlamətləri:</a:t>
            </a:r>
          </a:p>
          <a:p>
            <a:r>
              <a:rPr lang="az-Latn-AZ" sz="1600" b="1" dirty="0"/>
              <a:t> (vidaci vena təzyiqi artmır</a:t>
            </a:r>
          </a:p>
          <a:p>
            <a:r>
              <a:rPr lang="az-Latn-AZ" sz="1600" b="1" dirty="0"/>
              <a:t> pulmonar ödem</a:t>
            </a:r>
          </a:p>
          <a:p>
            <a:r>
              <a:rPr lang="az-Latn-AZ" sz="1600" b="1" dirty="0"/>
              <a:t>periferik ödemlər) </a:t>
            </a:r>
          </a:p>
          <a:p>
            <a:pPr marL="285750" indent="-285750">
              <a:buFont typeface="Wingdings" panose="05000000000000000000" pitchFamily="2" charset="2"/>
              <a:buChar char="§"/>
            </a:pPr>
            <a:r>
              <a:rPr lang="az-Latn-AZ" sz="1600" b="1" dirty="0"/>
              <a:t>Hərarəti olmayanlar. </a:t>
            </a:r>
            <a:endParaRPr lang="en-US" sz="1600" b="1" dirty="0"/>
          </a:p>
        </p:txBody>
      </p:sp>
      <p:sp>
        <p:nvSpPr>
          <p:cNvPr id="5" name="Rectangle 4"/>
          <p:cNvSpPr/>
          <p:nvPr/>
        </p:nvSpPr>
        <p:spPr>
          <a:xfrm>
            <a:off x="1921211" y="1101529"/>
            <a:ext cx="2450351" cy="369332"/>
          </a:xfrm>
          <a:prstGeom prst="rect">
            <a:avLst/>
          </a:prstGeom>
        </p:spPr>
        <p:txBody>
          <a:bodyPr wrap="none">
            <a:spAutoFit/>
          </a:bodyPr>
          <a:lstStyle/>
          <a:p>
            <a:r>
              <a:rPr lang="az-Latn-AZ" b="1" dirty="0">
                <a:solidFill>
                  <a:srgbClr val="C00000"/>
                </a:solidFill>
              </a:rPr>
              <a:t>KÜÇ ehtimalı yüksəkdir</a:t>
            </a:r>
            <a:r>
              <a:rPr lang="az-Latn-AZ" dirty="0">
                <a:solidFill>
                  <a:srgbClr val="C00000"/>
                </a:solidFill>
              </a:rPr>
              <a:t>:</a:t>
            </a:r>
            <a:endParaRPr lang="en-US" dirty="0">
              <a:solidFill>
                <a:srgbClr val="C00000"/>
              </a:solidFill>
            </a:endParaRPr>
          </a:p>
        </p:txBody>
      </p:sp>
      <p:sp>
        <p:nvSpPr>
          <p:cNvPr id="6" name="Rectangle 5"/>
          <p:cNvSpPr/>
          <p:nvPr/>
        </p:nvSpPr>
        <p:spPr>
          <a:xfrm>
            <a:off x="312476" y="1741609"/>
            <a:ext cx="2650790" cy="584775"/>
          </a:xfrm>
          <a:prstGeom prst="rect">
            <a:avLst/>
          </a:prstGeom>
        </p:spPr>
        <p:txBody>
          <a:bodyPr wrap="none">
            <a:spAutoFit/>
          </a:bodyPr>
          <a:lstStyle/>
          <a:p>
            <a:r>
              <a:rPr lang="az-Latn-AZ" sz="1600" b="1" dirty="0"/>
              <a:t>Anamnezdə ürək çatışmazlığı</a:t>
            </a:r>
          </a:p>
          <a:p>
            <a:r>
              <a:rPr lang="az-Latn-AZ" sz="1600" b="1" dirty="0"/>
              <a:t> var</a:t>
            </a:r>
            <a:endParaRPr lang="en-US" sz="1600" b="1" dirty="0"/>
          </a:p>
        </p:txBody>
      </p:sp>
      <p:sp>
        <p:nvSpPr>
          <p:cNvPr id="7" name="Rectangle 6"/>
          <p:cNvSpPr/>
          <p:nvPr/>
        </p:nvSpPr>
        <p:spPr>
          <a:xfrm>
            <a:off x="3809879" y="1741608"/>
            <a:ext cx="2586670" cy="584775"/>
          </a:xfrm>
          <a:prstGeom prst="rect">
            <a:avLst/>
          </a:prstGeom>
        </p:spPr>
        <p:txBody>
          <a:bodyPr wrap="none">
            <a:spAutoFit/>
          </a:bodyPr>
          <a:lstStyle/>
          <a:p>
            <a:r>
              <a:rPr lang="az-Latn-AZ" sz="1600" b="1" dirty="0"/>
              <a:t>Anamezdə ürək çatışmazlığı </a:t>
            </a:r>
          </a:p>
          <a:p>
            <a:r>
              <a:rPr lang="az-Latn-AZ" sz="1600" b="1" dirty="0"/>
              <a:t>yoxdur </a:t>
            </a:r>
            <a:endParaRPr lang="en-US" sz="1600" b="1" dirty="0"/>
          </a:p>
        </p:txBody>
      </p:sp>
      <p:sp>
        <p:nvSpPr>
          <p:cNvPr id="8" name="Rectangle 7"/>
          <p:cNvSpPr/>
          <p:nvPr/>
        </p:nvSpPr>
        <p:spPr>
          <a:xfrm>
            <a:off x="340075" y="2910322"/>
            <a:ext cx="2595592" cy="1354217"/>
          </a:xfrm>
          <a:prstGeom prst="rect">
            <a:avLst/>
          </a:prstGeom>
        </p:spPr>
        <p:txBody>
          <a:bodyPr wrap="square">
            <a:spAutoFit/>
          </a:bodyPr>
          <a:lstStyle/>
          <a:p>
            <a:pPr marL="285750" indent="-285750">
              <a:buFont typeface="Arial" panose="020B0604020202020204" pitchFamily="34" charset="0"/>
              <a:buChar char="•"/>
            </a:pPr>
            <a:r>
              <a:rPr lang="az-Latn-AZ" sz="1600" b="1" dirty="0"/>
              <a:t>Tənginəfəslik </a:t>
            </a:r>
          </a:p>
          <a:p>
            <a:pPr marL="285750" indent="-285750">
              <a:buFont typeface="Arial" panose="020B0604020202020204" pitchFamily="34" charset="0"/>
              <a:buChar char="•"/>
            </a:pPr>
            <a:r>
              <a:rPr lang="az-Latn-AZ" sz="1600" b="1" dirty="0"/>
              <a:t>Durğunluq  əlamətləri:</a:t>
            </a:r>
          </a:p>
          <a:p>
            <a:r>
              <a:rPr lang="az-Latn-AZ" sz="1600" b="1" dirty="0"/>
              <a:t> (vidaci vena təzyiqi artmır, </a:t>
            </a:r>
          </a:p>
          <a:p>
            <a:r>
              <a:rPr lang="az-Latn-AZ" sz="1600" b="1" dirty="0"/>
              <a:t>pulmonar ödem</a:t>
            </a:r>
          </a:p>
          <a:p>
            <a:r>
              <a:rPr lang="az-Latn-AZ" sz="1600" b="1" dirty="0"/>
              <a:t> periferik ödemlər)</a:t>
            </a:r>
            <a:endParaRPr lang="en-US" sz="1600" b="1" dirty="0"/>
          </a:p>
        </p:txBody>
      </p:sp>
      <p:cxnSp>
        <p:nvCxnSpPr>
          <p:cNvPr id="10" name="Straight Arrow Connector 9"/>
          <p:cNvCxnSpPr>
            <a:stCxn id="5" idx="2"/>
            <a:endCxn id="6" idx="0"/>
          </p:cNvCxnSpPr>
          <p:nvPr/>
        </p:nvCxnSpPr>
        <p:spPr>
          <a:xfrm flipH="1">
            <a:off x="1637871" y="1470861"/>
            <a:ext cx="1508516" cy="27074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2" name="Straight Arrow Connector 11"/>
          <p:cNvCxnSpPr>
            <a:stCxn id="5" idx="2"/>
            <a:endCxn id="7" idx="0"/>
          </p:cNvCxnSpPr>
          <p:nvPr/>
        </p:nvCxnSpPr>
        <p:spPr>
          <a:xfrm>
            <a:off x="3146387" y="1470861"/>
            <a:ext cx="1956827" cy="27074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5" name="Straight Arrow Connector 14"/>
          <p:cNvCxnSpPr>
            <a:stCxn id="6" idx="2"/>
            <a:endCxn id="8" idx="0"/>
          </p:cNvCxnSpPr>
          <p:nvPr/>
        </p:nvCxnSpPr>
        <p:spPr>
          <a:xfrm>
            <a:off x="1637871" y="2326384"/>
            <a:ext cx="0" cy="583938"/>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18" name="Straight Arrow Connector 17"/>
          <p:cNvCxnSpPr>
            <a:stCxn id="7" idx="2"/>
            <a:endCxn id="4" idx="0"/>
          </p:cNvCxnSpPr>
          <p:nvPr/>
        </p:nvCxnSpPr>
        <p:spPr>
          <a:xfrm>
            <a:off x="5103214" y="2326383"/>
            <a:ext cx="0" cy="583939"/>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24" name="Rectangle 23"/>
          <p:cNvSpPr/>
          <p:nvPr/>
        </p:nvSpPr>
        <p:spPr>
          <a:xfrm>
            <a:off x="8139402" y="1904630"/>
            <a:ext cx="3699030" cy="1815882"/>
          </a:xfrm>
          <a:prstGeom prst="rect">
            <a:avLst/>
          </a:prstGeom>
        </p:spPr>
        <p:txBody>
          <a:bodyPr wrap="square">
            <a:spAutoFit/>
          </a:bodyPr>
          <a:lstStyle/>
          <a:p>
            <a:pPr marL="285750" indent="-285750">
              <a:buFont typeface="Arial" panose="020B0604020202020204" pitchFamily="34" charset="0"/>
              <a:buChar char="•"/>
            </a:pPr>
            <a:r>
              <a:rPr lang="az-Latn-AZ" sz="1600" b="1" dirty="0"/>
              <a:t>Tənginəfəslik</a:t>
            </a:r>
          </a:p>
          <a:p>
            <a:pPr marL="285750" indent="-285750">
              <a:buFont typeface="Arial" panose="020B0604020202020204" pitchFamily="34" charset="0"/>
              <a:buChar char="•"/>
            </a:pPr>
            <a:r>
              <a:rPr lang="az-Latn-AZ" sz="1600" b="1" dirty="0"/>
              <a:t>Anamnezdə ürək çatışmazlığı yoxdur,</a:t>
            </a:r>
          </a:p>
          <a:p>
            <a:pPr marL="285750" indent="-285750">
              <a:buFont typeface="Arial" panose="020B0604020202020204" pitchFamily="34" charset="0"/>
              <a:buChar char="•"/>
            </a:pPr>
            <a:r>
              <a:rPr lang="az-Latn-AZ" sz="1600" b="1" dirty="0"/>
              <a:t>Lakin ürək xəstəlikləri var, </a:t>
            </a:r>
          </a:p>
          <a:p>
            <a:pPr marL="285750" indent="-285750">
              <a:buFont typeface="Arial" panose="020B0604020202020204" pitchFamily="34" charset="0"/>
              <a:buChar char="•"/>
            </a:pPr>
            <a:r>
              <a:rPr lang="az-Latn-AZ" sz="1600" b="1" dirty="0"/>
              <a:t>Durğunluq əlamətləri yoxdur. </a:t>
            </a:r>
          </a:p>
          <a:p>
            <a:pPr marL="285750" indent="-285750">
              <a:buFont typeface="Arial" panose="020B0604020202020204" pitchFamily="34" charset="0"/>
              <a:buChar char="•"/>
            </a:pPr>
            <a:r>
              <a:rPr lang="az-Latn-AZ" sz="1600" b="1" dirty="0"/>
              <a:t>Natriuretik peptid </a:t>
            </a:r>
          </a:p>
          <a:p>
            <a:pPr marL="285750" indent="-285750">
              <a:buFont typeface="Arial" panose="020B0604020202020204" pitchFamily="34" charset="0"/>
              <a:buChar char="•"/>
            </a:pPr>
            <a:r>
              <a:rPr lang="az-Latn-AZ" sz="1600" b="1" dirty="0"/>
              <a:t>Və exokardioqrafiya diaqnositkada köməkçi ola bilər.</a:t>
            </a:r>
            <a:endParaRPr lang="en-US" sz="1600" b="1" dirty="0"/>
          </a:p>
        </p:txBody>
      </p:sp>
      <p:sp>
        <p:nvSpPr>
          <p:cNvPr id="25" name="Rectangle 24"/>
          <p:cNvSpPr/>
          <p:nvPr/>
        </p:nvSpPr>
        <p:spPr>
          <a:xfrm>
            <a:off x="8510016" y="1142354"/>
            <a:ext cx="2921226" cy="369332"/>
          </a:xfrm>
          <a:prstGeom prst="rect">
            <a:avLst/>
          </a:prstGeom>
        </p:spPr>
        <p:txBody>
          <a:bodyPr wrap="square">
            <a:spAutoFit/>
          </a:bodyPr>
          <a:lstStyle/>
          <a:p>
            <a:pPr algn="ctr"/>
            <a:r>
              <a:rPr lang="az-Latn-AZ" b="1" dirty="0">
                <a:solidFill>
                  <a:srgbClr val="C00000"/>
                </a:solidFill>
              </a:rPr>
              <a:t>KÜÇ ehtimalı ortadır</a:t>
            </a:r>
            <a:r>
              <a:rPr lang="az-Latn-AZ" dirty="0">
                <a:solidFill>
                  <a:srgbClr val="C00000"/>
                </a:solidFill>
              </a:rPr>
              <a:t>: </a:t>
            </a:r>
            <a:endParaRPr lang="en-US" dirty="0">
              <a:solidFill>
                <a:srgbClr val="C00000"/>
              </a:solidFill>
            </a:endParaRPr>
          </a:p>
        </p:txBody>
      </p:sp>
      <p:cxnSp>
        <p:nvCxnSpPr>
          <p:cNvPr id="27" name="Straight Arrow Connector 26"/>
          <p:cNvCxnSpPr>
            <a:stCxn id="25" idx="2"/>
            <a:endCxn id="24" idx="0"/>
          </p:cNvCxnSpPr>
          <p:nvPr/>
        </p:nvCxnSpPr>
        <p:spPr>
          <a:xfrm>
            <a:off x="9970629" y="1511686"/>
            <a:ext cx="18288" cy="392944"/>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
        <p:nvSpPr>
          <p:cNvPr id="32" name="Rectangle 31"/>
          <p:cNvSpPr/>
          <p:nvPr/>
        </p:nvSpPr>
        <p:spPr>
          <a:xfrm>
            <a:off x="8617502" y="4113456"/>
            <a:ext cx="2335639" cy="369332"/>
          </a:xfrm>
          <a:prstGeom prst="rect">
            <a:avLst/>
          </a:prstGeom>
        </p:spPr>
        <p:txBody>
          <a:bodyPr wrap="none">
            <a:spAutoFit/>
          </a:bodyPr>
          <a:lstStyle/>
          <a:p>
            <a:r>
              <a:rPr lang="az-Latn-AZ" b="1" dirty="0">
                <a:solidFill>
                  <a:srgbClr val="C00000"/>
                </a:solidFill>
              </a:rPr>
              <a:t>KÜÇ ehtimalı aşağıdır:</a:t>
            </a:r>
            <a:r>
              <a:rPr lang="az-Latn-AZ" dirty="0">
                <a:solidFill>
                  <a:srgbClr val="C00000"/>
                </a:solidFill>
              </a:rPr>
              <a:t> </a:t>
            </a:r>
            <a:endParaRPr lang="en-US" dirty="0">
              <a:solidFill>
                <a:srgbClr val="C00000"/>
              </a:solidFill>
            </a:endParaRPr>
          </a:p>
        </p:txBody>
      </p:sp>
      <p:cxnSp>
        <p:nvCxnSpPr>
          <p:cNvPr id="34" name="Straight Arrow Connector 33"/>
          <p:cNvCxnSpPr>
            <a:stCxn id="32" idx="2"/>
            <a:endCxn id="3" idx="0"/>
          </p:cNvCxnSpPr>
          <p:nvPr/>
        </p:nvCxnSpPr>
        <p:spPr>
          <a:xfrm>
            <a:off x="9785322" y="4482788"/>
            <a:ext cx="0" cy="573967"/>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07914645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Differensial diaqnozu</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606419"/>
            <a:ext cx="10515600" cy="4351338"/>
          </a:xfrm>
        </p:spPr>
        <p:txBody>
          <a:bodyPr>
            <a:normAutofit/>
          </a:bodyPr>
          <a:lstStyle/>
          <a:p>
            <a:r>
              <a:rPr lang="az-Latn-AZ" sz="2400" b="1" dirty="0"/>
              <a:t>Pulmonar emboliya</a:t>
            </a:r>
          </a:p>
          <a:p>
            <a:endParaRPr lang="en-US" sz="2400" b="1" dirty="0"/>
          </a:p>
          <a:p>
            <a:r>
              <a:rPr lang="az-Latn-AZ" sz="2400" b="1" dirty="0"/>
              <a:t>Pnevmoniya</a:t>
            </a:r>
          </a:p>
          <a:p>
            <a:endParaRPr lang="en-US" sz="2400" b="1" dirty="0"/>
          </a:p>
          <a:p>
            <a:r>
              <a:rPr lang="az-Latn-AZ" sz="2400" b="1" dirty="0"/>
              <a:t>Astma</a:t>
            </a:r>
          </a:p>
          <a:p>
            <a:endParaRPr lang="en-US" sz="2400" b="1" dirty="0"/>
          </a:p>
          <a:p>
            <a:r>
              <a:rPr lang="az-Latn-AZ" sz="2400" b="1" dirty="0"/>
              <a:t>Qeyri-kardiogen ağciyər ödemi</a:t>
            </a:r>
          </a:p>
          <a:p>
            <a:endParaRPr lang="en-US" sz="2400" b="1" dirty="0"/>
          </a:p>
          <a:p>
            <a:r>
              <a:rPr lang="az-Latn-AZ" sz="2400" b="1" dirty="0"/>
              <a:t>Ürək tamponadası</a:t>
            </a:r>
            <a:endParaRPr lang="az-Latn-AZ" sz="4000" b="1" dirty="0">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2906208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0"/>
            <a:ext cx="5862851" cy="835878"/>
          </a:xfrm>
        </p:spPr>
        <p:txBody>
          <a:bodyPr>
            <a:noAutofit/>
          </a:bodyPr>
          <a:lstStyle/>
          <a:p>
            <a:r>
              <a:rPr lang="az-Latn-AZ" sz="2800" dirty="0"/>
              <a:t>Diaqnostik kriteriyaları</a:t>
            </a:r>
          </a:p>
        </p:txBody>
      </p:sp>
      <p:sp>
        <p:nvSpPr>
          <p:cNvPr id="4" name="Content Placeholder 3"/>
          <p:cNvSpPr>
            <a:spLocks noGrp="1"/>
          </p:cNvSpPr>
          <p:nvPr>
            <p:ph idx="1"/>
          </p:nvPr>
        </p:nvSpPr>
        <p:spPr>
          <a:xfrm>
            <a:off x="838200" y="1328928"/>
            <a:ext cx="10515600" cy="4848035"/>
          </a:xfrm>
        </p:spPr>
        <p:txBody>
          <a:bodyPr>
            <a:normAutofit/>
          </a:bodyPr>
          <a:lstStyle/>
          <a:p>
            <a:r>
              <a:rPr lang="az-Latn-AZ" sz="2400" b="1" dirty="0"/>
              <a:t>Sakitlikdə tənginəfəslik və ya ortopnea</a:t>
            </a:r>
          </a:p>
          <a:p>
            <a:endParaRPr lang="az-Latn-AZ" sz="2400" b="1" dirty="0"/>
          </a:p>
          <a:p>
            <a:endParaRPr lang="en-US" sz="2400" b="1" dirty="0"/>
          </a:p>
          <a:p>
            <a:r>
              <a:rPr lang="az-Latn-AZ" sz="2400" b="1" dirty="0"/>
              <a:t>Durğunluq və/və ya hipoperfuziya əlamətləri</a:t>
            </a:r>
          </a:p>
          <a:p>
            <a:endParaRPr lang="az-Latn-AZ" sz="2400" b="1" dirty="0"/>
          </a:p>
          <a:p>
            <a:endParaRPr lang="en-US" sz="2400" b="1" dirty="0"/>
          </a:p>
          <a:p>
            <a:r>
              <a:rPr lang="az-Latn-AZ" sz="2400" b="1" dirty="0"/>
              <a:t>Ürək disfunksiyası var və tənginəfəslik törədən digər səbəblər inkar edilir.</a:t>
            </a:r>
            <a:endParaRPr lang="en-US" sz="2400" b="1" dirty="0">
              <a:solidFill>
                <a:srgbClr val="002060"/>
              </a:solidFill>
            </a:endParaRPr>
          </a:p>
        </p:txBody>
      </p:sp>
    </p:spTree>
    <p:extLst>
      <p:ext uri="{BB962C8B-B14F-4D97-AF65-F5344CB8AC3E}">
        <p14:creationId xmlns:p14="http://schemas.microsoft.com/office/powerpoint/2010/main" val="418065361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800" dirty="0"/>
              <a:t>İnkarı</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587630"/>
            <a:ext cx="10515600" cy="4351338"/>
          </a:xfrm>
        </p:spPr>
        <p:txBody>
          <a:bodyPr>
            <a:normAutofit/>
          </a:bodyPr>
          <a:lstStyle/>
          <a:p>
            <a:pPr marR="0" algn="ctr">
              <a:lnSpc>
                <a:spcPct val="107000"/>
              </a:lnSpc>
              <a:spcBef>
                <a:spcPts val="0"/>
              </a:spcBef>
              <a:spcAft>
                <a:spcPts val="800"/>
              </a:spcAft>
              <a:buFont typeface="Wingdings" panose="05000000000000000000" pitchFamily="2" charset="2"/>
              <a:buChar char="ü"/>
            </a:pPr>
            <a:r>
              <a:rPr lang="az-Latn-AZ" sz="2400" b="1" dirty="0">
                <a:solidFill>
                  <a:srgbClr val="C00000"/>
                </a:solidFill>
              </a:rPr>
              <a:t>KÜÇ-ü inkar etmək üçün vahid kriteriya yoxdur.</a:t>
            </a:r>
            <a:endParaRPr lang="az-Latn-AZ" sz="4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61799851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2955013" y="-33188"/>
            <a:ext cx="5862851" cy="835878"/>
          </a:xfrm>
        </p:spPr>
        <p:txBody>
          <a:bodyPr/>
          <a:lstStyle/>
          <a:p>
            <a:r>
              <a:rPr lang="az-Latn-AZ" dirty="0"/>
              <a:t>Səbəbin təyini</a:t>
            </a:r>
            <a:endParaRPr lang="en-US" dirty="0"/>
          </a:p>
        </p:txBody>
      </p:sp>
      <p:sp>
        <p:nvSpPr>
          <p:cNvPr id="10" name="Content Placeholder 9"/>
          <p:cNvSpPr>
            <a:spLocks noGrp="1"/>
          </p:cNvSpPr>
          <p:nvPr>
            <p:ph idx="1"/>
          </p:nvPr>
        </p:nvSpPr>
        <p:spPr/>
        <p:txBody>
          <a:bodyPr>
            <a:normAutofit/>
          </a:bodyPr>
          <a:lstStyle/>
          <a:p>
            <a:r>
              <a:rPr lang="az-Latn-AZ" sz="2400" b="1" dirty="0"/>
              <a:t>Klinik</a:t>
            </a:r>
          </a:p>
          <a:p>
            <a:endParaRPr lang="az-Latn-AZ" sz="2400" b="1" dirty="0"/>
          </a:p>
          <a:p>
            <a:r>
              <a:rPr lang="az-Latn-AZ" sz="2400" b="1" dirty="0"/>
              <a:t>Laborator</a:t>
            </a:r>
          </a:p>
          <a:p>
            <a:endParaRPr lang="az-Latn-AZ" sz="2400" b="1" dirty="0"/>
          </a:p>
          <a:p>
            <a:r>
              <a:rPr lang="az-Latn-AZ" sz="2400" b="1" dirty="0"/>
              <a:t>Görüntüləmə </a:t>
            </a:r>
          </a:p>
          <a:p>
            <a:endParaRPr lang="az-Latn-AZ" sz="2400" b="1" dirty="0"/>
          </a:p>
          <a:p>
            <a:r>
              <a:rPr lang="az-Latn-AZ" sz="2400" b="1" dirty="0"/>
              <a:t>Və digər müayinələr</a:t>
            </a:r>
            <a:endParaRPr lang="en-US" sz="2400" b="1" i="1" dirty="0">
              <a:solidFill>
                <a:srgbClr val="C00000"/>
              </a:solidFill>
            </a:endParaRPr>
          </a:p>
        </p:txBody>
      </p:sp>
      <p:sp>
        <p:nvSpPr>
          <p:cNvPr id="7" name="Rectangle 6"/>
          <p:cNvSpPr/>
          <p:nvPr/>
        </p:nvSpPr>
        <p:spPr>
          <a:xfrm>
            <a:off x="4021329" y="3244334"/>
            <a:ext cx="242374" cy="369332"/>
          </a:xfrm>
          <a:prstGeom prst="rect">
            <a:avLst/>
          </a:prstGeom>
        </p:spPr>
        <p:txBody>
          <a:bodyPr wrap="none">
            <a:spAutoFit/>
          </a:bodyPr>
          <a:lstStyle/>
          <a:p>
            <a:r>
              <a:rPr lang="az-Latn-AZ" dirty="0">
                <a:solidFill>
                  <a:srgbClr val="000000"/>
                </a:solidFill>
                <a:latin typeface="Calibri" panose="020F0502020204030204" pitchFamily="34" charset="0"/>
                <a:ea typeface="Times New Roman" panose="02020603050405020304" pitchFamily="18" charset="0"/>
              </a:rPr>
              <a:t>.</a:t>
            </a:r>
            <a:endParaRPr lang="en-US" dirty="0"/>
          </a:p>
        </p:txBody>
      </p:sp>
    </p:spTree>
    <p:extLst>
      <p:ext uri="{BB962C8B-B14F-4D97-AF65-F5344CB8AC3E}">
        <p14:creationId xmlns:p14="http://schemas.microsoft.com/office/powerpoint/2010/main" val="295736640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76933" y="0"/>
            <a:ext cx="5862851" cy="835878"/>
          </a:xfrm>
        </p:spPr>
        <p:txBody>
          <a:bodyPr>
            <a:noAutofit/>
          </a:bodyPr>
          <a:lstStyle/>
          <a:p>
            <a:r>
              <a:rPr lang="az-Latn-AZ" sz="2400" dirty="0"/>
              <a:t>Ağırlıq dərəcəsinin təyini</a:t>
            </a:r>
          </a:p>
        </p:txBody>
      </p:sp>
      <p:sp>
        <p:nvSpPr>
          <p:cNvPr id="4" name="Rectangle 3"/>
          <p:cNvSpPr/>
          <p:nvPr/>
        </p:nvSpPr>
        <p:spPr>
          <a:xfrm>
            <a:off x="902208" y="1484444"/>
            <a:ext cx="3267456" cy="3852145"/>
          </a:xfrm>
          <a:prstGeom prst="rect">
            <a:avLst/>
          </a:prstGeom>
        </p:spPr>
        <p:txBody>
          <a:bodyPr wrap="square">
            <a:spAutoFit/>
          </a:bodyPr>
          <a:lstStyle/>
          <a:p>
            <a:pPr>
              <a:lnSpc>
                <a:spcPct val="107000"/>
              </a:lnSpc>
              <a:spcAft>
                <a:spcPts val="800"/>
              </a:spcAft>
            </a:pP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“İsti-yaş” qrup – </a:t>
            </a:r>
          </a:p>
          <a:p>
            <a:pPr marL="285750" indent="-285750">
              <a:lnSpc>
                <a:spcPct val="107000"/>
              </a:lnSpc>
              <a:spcAft>
                <a:spcPts val="800"/>
              </a:spcAft>
              <a:buFont typeface="Arial" panose="020B0604020202020204" pitchFamily="34" charset="0"/>
              <a:buChar char="•"/>
            </a:pPr>
            <a:r>
              <a:rPr lang="az-Latn-AZ" b="1" dirty="0">
                <a:latin typeface="Calibri" panose="020F0502020204030204" pitchFamily="34" charset="0"/>
                <a:ea typeface="Calibri" panose="020F0502020204030204" pitchFamily="34" charset="0"/>
                <a:cs typeface="Calibri" panose="020F0502020204030204" pitchFamily="34" charset="0"/>
              </a:rPr>
              <a:t>Durğunluq əlamətləri ön plandadır</a:t>
            </a:r>
          </a:p>
          <a:p>
            <a:pPr marL="285750" indent="-285750">
              <a:lnSpc>
                <a:spcPct val="107000"/>
              </a:lnSpc>
              <a:spcAft>
                <a:spcPts val="800"/>
              </a:spcAft>
              <a:buFont typeface="Arial" panose="020B0604020202020204" pitchFamily="34" charset="0"/>
              <a:buChar char="•"/>
            </a:pPr>
            <a:r>
              <a:rPr lang="az-Latn-AZ" b="1" dirty="0">
                <a:latin typeface="Calibri" panose="020F0502020204030204" pitchFamily="34" charset="0"/>
                <a:ea typeface="Calibri" panose="020F0502020204030204" pitchFamily="34" charset="0"/>
                <a:cs typeface="Calibri" panose="020F0502020204030204" pitchFamily="34" charset="0"/>
              </a:rPr>
              <a:t>Təzyiq normaldır və ya artıb, 70% hallarda rastlanır, proqnozu nisbətən yaxşıdır,</a:t>
            </a:r>
          </a:p>
          <a:p>
            <a:pPr>
              <a:lnSpc>
                <a:spcPct val="107000"/>
              </a:lnSpc>
              <a:spcAft>
                <a:spcPts val="800"/>
              </a:spcAft>
            </a:pPr>
            <a:r>
              <a:rPr lang="az-Latn-AZ" b="1" dirty="0">
                <a:latin typeface="Calibri" panose="020F0502020204030204" pitchFamily="34" charset="0"/>
                <a:ea typeface="Calibri" panose="020F0502020204030204" pitchFamily="34" charset="0"/>
                <a:cs typeface="Calibri" panose="020F0502020204030204" pitchFamily="34" charset="0"/>
              </a:rPr>
              <a:t> </a:t>
            </a: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İki klinik forması ola bilər: </a:t>
            </a:r>
            <a:endParaRPr lang="en-US" sz="1600" b="1" dirty="0">
              <a:solidFill>
                <a:srgbClr val="C00000"/>
              </a:solidFill>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diffuz ödemlər - periferik və ağciyər ödemi</a:t>
            </a:r>
            <a:endParaRPr lang="en-US" sz="1600" b="1" dirty="0">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ağciyər ödemi və hipertenziya</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5" name="Rectangle 4"/>
          <p:cNvSpPr/>
          <p:nvPr/>
        </p:nvSpPr>
        <p:spPr>
          <a:xfrm>
            <a:off x="4584192" y="1484444"/>
            <a:ext cx="3157728" cy="3259418"/>
          </a:xfrm>
          <a:prstGeom prst="rect">
            <a:avLst/>
          </a:prstGeom>
        </p:spPr>
        <p:txBody>
          <a:bodyPr wrap="square">
            <a:spAutoFit/>
          </a:bodyPr>
          <a:lstStyle/>
          <a:p>
            <a:pPr marL="285750" indent="-285750">
              <a:lnSpc>
                <a:spcPct val="107000"/>
              </a:lnSpc>
              <a:spcAft>
                <a:spcPts val="800"/>
              </a:spcAft>
              <a:buFont typeface="Wingdings" panose="05000000000000000000" pitchFamily="2" charset="2"/>
              <a:buChar char="§"/>
            </a:pPr>
            <a:r>
              <a:rPr lang="az-Latn-AZ" b="1" dirty="0">
                <a:solidFill>
                  <a:srgbClr val="C00000"/>
                </a:solidFill>
                <a:latin typeface="Calibri" panose="020F0502020204030204" pitchFamily="34" charset="0"/>
                <a:ea typeface="Calibri" panose="020F0502020204030204" pitchFamily="34" charset="0"/>
                <a:cs typeface="Calibri" panose="020F0502020204030204" pitchFamily="34" charset="0"/>
              </a:rPr>
              <a:t>“Soyuq-yaş” qrup –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Hipoperfuziya ön planadadır,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Təzyiq aşağıdır,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Kardiogen şokda və aşağı atım fraksiyalarında rast gəlir,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20% hallarda rastlanır, </a:t>
            </a:r>
          </a:p>
          <a:p>
            <a:pPr marL="285750" indent="-285750">
              <a:lnSpc>
                <a:spcPct val="107000"/>
              </a:lnSpc>
              <a:spcAft>
                <a:spcPts val="800"/>
              </a:spcAft>
              <a:buFont typeface="Wingdings" panose="05000000000000000000" pitchFamily="2" charset="2"/>
              <a:buChar char="§"/>
            </a:pPr>
            <a:r>
              <a:rPr lang="az-Latn-AZ" b="1" dirty="0">
                <a:latin typeface="Calibri" panose="020F0502020204030204" pitchFamily="34" charset="0"/>
                <a:ea typeface="Calibri" panose="020F0502020204030204" pitchFamily="34" charset="0"/>
                <a:cs typeface="Calibri" panose="020F0502020204030204" pitchFamily="34" charset="0"/>
              </a:rPr>
              <a:t>Proqnozu pisdir.</a:t>
            </a:r>
            <a:endParaRPr lang="en-US" sz="1600" b="1" dirty="0">
              <a:latin typeface="Calibri" panose="020F0502020204030204" pitchFamily="34" charset="0"/>
              <a:ea typeface="Calibri" panose="020F0502020204030204" pitchFamily="34" charset="0"/>
              <a:cs typeface="Arial" panose="020B0604020202020204" pitchFamily="34" charset="0"/>
            </a:endParaRPr>
          </a:p>
        </p:txBody>
      </p:sp>
      <p:sp>
        <p:nvSpPr>
          <p:cNvPr id="6" name="Rectangle 5"/>
          <p:cNvSpPr/>
          <p:nvPr/>
        </p:nvSpPr>
        <p:spPr>
          <a:xfrm>
            <a:off x="8363712" y="1484444"/>
            <a:ext cx="3169920" cy="710131"/>
          </a:xfrm>
          <a:prstGeom prst="rect">
            <a:avLst/>
          </a:prstGeom>
        </p:spPr>
        <p:txBody>
          <a:bodyPr wrap="square">
            <a:spAutoFit/>
          </a:bodyPr>
          <a:lstStyle/>
          <a:p>
            <a:pPr>
              <a:lnSpc>
                <a:spcPct val="107000"/>
              </a:lnSpc>
              <a:spcAft>
                <a:spcPts val="800"/>
              </a:spcAft>
            </a:pPr>
            <a:r>
              <a:rPr lang="az-Latn-AZ" sz="1600" b="1" dirty="0">
                <a:solidFill>
                  <a:srgbClr val="C00000"/>
                </a:solidFill>
                <a:latin typeface="Calibri" panose="020F0502020204030204" pitchFamily="34" charset="0"/>
                <a:ea typeface="Calibri" panose="020F0502020204030204" pitchFamily="34" charset="0"/>
                <a:cs typeface="Calibri" panose="020F0502020204030204" pitchFamily="34" charset="0"/>
              </a:rPr>
              <a:t>“Soyuq -quru” və ya “İsti-quru”-</a:t>
            </a:r>
          </a:p>
          <a:p>
            <a:pPr marL="285750" indent="-285750">
              <a:lnSpc>
                <a:spcPct val="107000"/>
              </a:lnSpc>
              <a:spcAft>
                <a:spcPts val="800"/>
              </a:spcAft>
              <a:buFont typeface="Wingdings" panose="05000000000000000000" pitchFamily="2" charset="2"/>
              <a:buChar char="§"/>
            </a:pPr>
            <a:r>
              <a:rPr lang="az-Latn-AZ" sz="1600" b="1" dirty="0">
                <a:solidFill>
                  <a:srgbClr val="C00000"/>
                </a:solidFill>
                <a:latin typeface="Calibri" panose="020F0502020204030204" pitchFamily="34" charset="0"/>
                <a:ea typeface="Calibri" panose="020F0502020204030204" pitchFamily="34" charset="0"/>
                <a:cs typeface="Calibri" panose="020F0502020204030204" pitchFamily="34" charset="0"/>
              </a:rPr>
              <a:t> </a:t>
            </a:r>
            <a:r>
              <a:rPr lang="az-Latn-AZ" sz="1600" b="1" dirty="0">
                <a:latin typeface="Calibri" panose="020F0502020204030204" pitchFamily="34" charset="0"/>
                <a:ea typeface="Calibri" panose="020F0502020204030204" pitchFamily="34" charset="0"/>
                <a:cs typeface="Calibri" panose="020F0502020204030204" pitchFamily="34" charset="0"/>
              </a:rPr>
              <a:t>formalar 10% hallarda rastlanır. </a:t>
            </a:r>
            <a:endParaRPr lang="en-US" sz="1400" b="1" dirty="0">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244331270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6528693" cy="499016"/>
          </a:xfrm>
        </p:spPr>
        <p:txBody>
          <a:bodyPr>
            <a:noAutofit/>
          </a:bodyPr>
          <a:lstStyle/>
          <a:p>
            <a:r>
              <a:rPr lang="az-Latn-AZ" sz="2800" dirty="0"/>
              <a:t>Müalicə</a:t>
            </a:r>
            <a:r>
              <a:rPr lang="az-Latn-AZ" sz="2400" dirty="0"/>
              <a:t> prinsipləri</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630936" y="1631722"/>
            <a:ext cx="10515600" cy="4351338"/>
          </a:xfrm>
        </p:spPr>
        <p:txBody>
          <a:bodyPr>
            <a:normAutofit/>
          </a:bodyPr>
          <a:lstStyle/>
          <a:p>
            <a:r>
              <a:rPr lang="az-Latn-AZ" sz="2000" b="1" dirty="0"/>
              <a:t>Stablizasiya: hemodinamikanı stabilləşdirmə, oksigenasiya və ventilyasiya dəstəyi</a:t>
            </a:r>
          </a:p>
          <a:p>
            <a:endParaRPr lang="az-Latn-AZ" sz="2000" b="1" dirty="0"/>
          </a:p>
          <a:p>
            <a:endParaRPr lang="en-US" sz="2000" b="1" dirty="0"/>
          </a:p>
          <a:p>
            <a:r>
              <a:rPr lang="az-Latn-AZ" sz="2000" b="1" dirty="0"/>
              <a:t>Volemik statusu optimallaşdırmaq</a:t>
            </a:r>
          </a:p>
          <a:p>
            <a:endParaRPr lang="az-Latn-AZ" sz="2000" b="1" dirty="0"/>
          </a:p>
          <a:p>
            <a:endParaRPr lang="en-US" sz="2000" b="1" dirty="0"/>
          </a:p>
          <a:p>
            <a:r>
              <a:rPr lang="az-Latn-AZ" sz="2000" b="1" dirty="0"/>
              <a:t>Simptomları aradan qaldırmaq</a:t>
            </a:r>
          </a:p>
          <a:p>
            <a:endParaRPr lang="az-Latn-AZ" sz="2000" b="1" dirty="0"/>
          </a:p>
          <a:p>
            <a:endParaRPr lang="en-US" sz="2000" b="1" dirty="0"/>
          </a:p>
          <a:p>
            <a:r>
              <a:rPr lang="az-Latn-AZ" sz="2000" b="1" dirty="0"/>
              <a:t>Səbəbi aradan qaldımaq</a:t>
            </a:r>
            <a:endParaRPr lang="az-Latn-AZ" sz="2400" b="1" dirty="0"/>
          </a:p>
        </p:txBody>
      </p:sp>
    </p:spTree>
    <p:extLst>
      <p:ext uri="{BB962C8B-B14F-4D97-AF65-F5344CB8AC3E}">
        <p14:creationId xmlns:p14="http://schemas.microsoft.com/office/powerpoint/2010/main" val="318919820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164574" y="0"/>
            <a:ext cx="6162306" cy="524256"/>
          </a:xfrm>
        </p:spPr>
        <p:txBody>
          <a:bodyPr>
            <a:noAutofit/>
          </a:bodyPr>
          <a:lstStyle/>
          <a:p>
            <a:r>
              <a:rPr lang="az-Latn-AZ" sz="2400" dirty="0"/>
              <a:t>Müalicə üsulları</a:t>
            </a:r>
          </a:p>
        </p:txBody>
      </p:sp>
      <p:sp>
        <p:nvSpPr>
          <p:cNvPr id="7" name="Content Placeholder 6"/>
          <p:cNvSpPr>
            <a:spLocks noGrp="1"/>
          </p:cNvSpPr>
          <p:nvPr>
            <p:ph idx="1"/>
          </p:nvPr>
        </p:nvSpPr>
        <p:spPr>
          <a:xfrm>
            <a:off x="838200" y="1316736"/>
            <a:ext cx="10515600" cy="4860227"/>
          </a:xfrm>
        </p:spPr>
        <p:txBody>
          <a:bodyPr>
            <a:normAutofit fontScale="92500" lnSpcReduction="20000"/>
          </a:bodyPr>
          <a:lstStyle/>
          <a:p>
            <a:r>
              <a:rPr lang="az-Latn-AZ" b="1" dirty="0">
                <a:solidFill>
                  <a:srgbClr val="C00000"/>
                </a:solidFill>
              </a:rPr>
              <a:t>Dərman müalicələri:</a:t>
            </a:r>
            <a:endParaRPr lang="en-US" b="1" dirty="0">
              <a:solidFill>
                <a:srgbClr val="C00000"/>
              </a:solidFill>
            </a:endParaRPr>
          </a:p>
          <a:p>
            <a:r>
              <a:rPr lang="az-Latn-AZ" sz="2400" b="1" dirty="0"/>
              <a:t>Diuretiklər</a:t>
            </a:r>
            <a:endParaRPr lang="en-US" sz="2400" b="1" dirty="0"/>
          </a:p>
          <a:p>
            <a:r>
              <a:rPr lang="az-Latn-AZ" sz="2400" b="1" dirty="0"/>
              <a:t>Vazodilatatorlar</a:t>
            </a:r>
            <a:endParaRPr lang="en-US" sz="2400" b="1" dirty="0"/>
          </a:p>
          <a:p>
            <a:r>
              <a:rPr lang="az-Latn-AZ" sz="2400" b="1" dirty="0"/>
              <a:t>İnotroplar</a:t>
            </a:r>
            <a:endParaRPr lang="en-US" sz="2400" b="1" dirty="0"/>
          </a:p>
          <a:p>
            <a:r>
              <a:rPr lang="az-Latn-AZ" sz="2400" b="1" dirty="0"/>
              <a:t>Antiaritmik dərmanlar</a:t>
            </a:r>
            <a:endParaRPr lang="en-US" sz="2400" b="1" dirty="0"/>
          </a:p>
          <a:p>
            <a:endParaRPr lang="en-US" b="1" dirty="0"/>
          </a:p>
          <a:p>
            <a:r>
              <a:rPr lang="az-Latn-AZ" b="1" dirty="0">
                <a:solidFill>
                  <a:srgbClr val="C00000"/>
                </a:solidFill>
              </a:rPr>
              <a:t>Kardioversiya</a:t>
            </a:r>
            <a:endParaRPr lang="en-US" b="1" dirty="0">
              <a:solidFill>
                <a:srgbClr val="C00000"/>
              </a:solidFill>
            </a:endParaRPr>
          </a:p>
          <a:p>
            <a:endParaRPr lang="en-US" b="1" dirty="0"/>
          </a:p>
          <a:p>
            <a:r>
              <a:rPr lang="az-Latn-AZ" b="1" dirty="0">
                <a:solidFill>
                  <a:srgbClr val="C00000"/>
                </a:solidFill>
              </a:rPr>
              <a:t>Cərrahi müalicələr:</a:t>
            </a:r>
          </a:p>
          <a:p>
            <a:endParaRPr lang="en-US" b="1" dirty="0">
              <a:solidFill>
                <a:srgbClr val="C00000"/>
              </a:solidFill>
            </a:endParaRPr>
          </a:p>
          <a:p>
            <a:r>
              <a:rPr lang="az-Latn-AZ" sz="2400" b="1" dirty="0"/>
              <a:t>Süni ürək cihazları</a:t>
            </a:r>
            <a:endParaRPr lang="en-US" sz="2400" b="1" dirty="0"/>
          </a:p>
          <a:p>
            <a:r>
              <a:rPr lang="az-Latn-AZ" sz="2400" b="1" dirty="0"/>
              <a:t>Ürək transplnatasiyası</a:t>
            </a:r>
            <a:endParaRPr lang="en-US" sz="2400" b="1" dirty="0"/>
          </a:p>
        </p:txBody>
      </p:sp>
    </p:spTree>
    <p:extLst>
      <p:ext uri="{BB962C8B-B14F-4D97-AF65-F5344CB8AC3E}">
        <p14:creationId xmlns:p14="http://schemas.microsoft.com/office/powerpoint/2010/main" val="282264380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Əməliyyata əsas göstərişlər</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r>
              <a:rPr lang="az-Latn-AZ" sz="2400" b="1" dirty="0"/>
              <a:t>Kəskin mitral və aortal qapaq çatışmazlığı </a:t>
            </a:r>
          </a:p>
          <a:p>
            <a:endParaRPr lang="az-Latn-AZ" sz="2400" b="1" dirty="0"/>
          </a:p>
          <a:p>
            <a:r>
              <a:rPr lang="az-Latn-AZ" sz="2400" b="1" dirty="0"/>
              <a:t>Aortanın laylanan anevrizması</a:t>
            </a:r>
          </a:p>
          <a:p>
            <a:endParaRPr lang="az-Latn-AZ" sz="2400" b="1" dirty="0"/>
          </a:p>
          <a:p>
            <a:r>
              <a:rPr lang="az-Latn-AZ" sz="2400" b="1" dirty="0"/>
              <a:t>Koranar sindromların mexaniki ağırlaşmaları</a:t>
            </a:r>
          </a:p>
          <a:p>
            <a:endParaRPr lang="az-Latn-AZ" sz="2400" b="1" dirty="0"/>
          </a:p>
          <a:p>
            <a:r>
              <a:rPr lang="az-Latn-AZ" sz="2400" b="1" dirty="0"/>
              <a:t>Konservativ müalicələrin effekt verməməsi </a:t>
            </a:r>
            <a:endParaRPr lang="az-Latn-AZ" sz="2000" b="1" dirty="0">
              <a:solidFill>
                <a:srgbClr val="00206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91575544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20901" y="0"/>
            <a:ext cx="5862851" cy="835878"/>
          </a:xfrm>
        </p:spPr>
        <p:txBody>
          <a:bodyPr>
            <a:noAutofit/>
          </a:bodyPr>
          <a:lstStyle/>
          <a:p>
            <a:r>
              <a:rPr lang="az-Latn-AZ" sz="2400" dirty="0"/>
              <a:t>Əməliyyata əks göstərişlər</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marR="0" lvl="0">
              <a:lnSpc>
                <a:spcPct val="115000"/>
              </a:lnSpc>
              <a:spcBef>
                <a:spcPts val="0"/>
              </a:spcBef>
              <a:spcAft>
                <a:spcPts val="0"/>
              </a:spcAft>
              <a:buFont typeface="Wingdings" panose="05000000000000000000" pitchFamily="2" charset="2"/>
              <a:buChar char="§"/>
            </a:pPr>
            <a:r>
              <a:rPr lang="az-Latn-AZ" b="1" dirty="0">
                <a:solidFill>
                  <a:srgbClr val="C00000"/>
                </a:solidFill>
              </a:rPr>
              <a:t>Konservativ üsullarla aradan qaldırılan səbəblər </a:t>
            </a:r>
            <a:endParaRPr lang="az-Latn-AZ" sz="2400"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39640724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p:cNvSpPr>
            <a:spLocks noGrp="1"/>
          </p:cNvSpPr>
          <p:nvPr>
            <p:ph type="title"/>
          </p:nvPr>
        </p:nvSpPr>
        <p:spPr>
          <a:xfrm>
            <a:off x="3258436" y="14198"/>
            <a:ext cx="5862851" cy="668115"/>
          </a:xfrm>
        </p:spPr>
        <p:txBody>
          <a:bodyPr/>
          <a:lstStyle/>
          <a:p>
            <a:r>
              <a:rPr lang="az-Latn-AZ" dirty="0"/>
              <a:t>Müalicə yanaşması</a:t>
            </a:r>
            <a:endParaRPr lang="en-US" dirty="0"/>
          </a:p>
        </p:txBody>
      </p:sp>
      <p:pic>
        <p:nvPicPr>
          <p:cNvPr id="8" name="Picture 7"/>
          <p:cNvPicPr/>
          <p:nvPr/>
        </p:nvPicPr>
        <p:blipFill>
          <a:blip r:embed="rId2">
            <a:extLst>
              <a:ext uri="{28A0092B-C50C-407E-A947-70E740481C1C}">
                <a14:useLocalDpi xmlns:a14="http://schemas.microsoft.com/office/drawing/2010/main" val="0"/>
              </a:ext>
            </a:extLst>
          </a:blip>
          <a:srcRect/>
          <a:stretch>
            <a:fillRect/>
          </a:stretch>
        </p:blipFill>
        <p:spPr bwMode="auto">
          <a:xfrm>
            <a:off x="246261" y="780288"/>
            <a:ext cx="11887200" cy="5632703"/>
          </a:xfrm>
          <a:prstGeom prst="rect">
            <a:avLst/>
          </a:prstGeom>
          <a:noFill/>
        </p:spPr>
      </p:pic>
    </p:spTree>
    <p:extLst>
      <p:ext uri="{BB962C8B-B14F-4D97-AF65-F5344CB8AC3E}">
        <p14:creationId xmlns:p14="http://schemas.microsoft.com/office/powerpoint/2010/main" val="197634839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3086850" y="0"/>
            <a:ext cx="6018299" cy="524486"/>
          </a:xfrm>
        </p:spPr>
        <p:txBody>
          <a:bodyPr>
            <a:noAutofit/>
          </a:bodyPr>
          <a:lstStyle/>
          <a:p>
            <a:r>
              <a:rPr lang="az-Latn-AZ" dirty="0"/>
              <a:t>Proqnozu</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p:txBody>
          <a:bodyPr>
            <a:normAutofit/>
          </a:bodyPr>
          <a:lstStyle/>
          <a:p>
            <a:pPr>
              <a:lnSpc>
                <a:spcPct val="115000"/>
              </a:lnSpc>
              <a:spcBef>
                <a:spcPts val="0"/>
              </a:spcBef>
              <a:buFont typeface="Wingdings" panose="05000000000000000000" pitchFamily="2" charset="2"/>
              <a:buChar char="§"/>
            </a:pPr>
            <a:r>
              <a:rPr lang="az-Latn-AZ" sz="2000" b="1" dirty="0"/>
              <a:t>Ürək çatışmazlığı proqressivləşən xəstəlikdir.</a:t>
            </a:r>
          </a:p>
          <a:p>
            <a:pPr>
              <a:lnSpc>
                <a:spcPct val="115000"/>
              </a:lnSpc>
              <a:spcBef>
                <a:spcPts val="0"/>
              </a:spcBef>
              <a:buFont typeface="Wingdings" panose="05000000000000000000" pitchFamily="2" charset="2"/>
              <a:buChar char="§"/>
            </a:pPr>
            <a:endParaRPr lang="az-Latn-AZ" sz="2000" b="1" dirty="0"/>
          </a:p>
          <a:p>
            <a:pPr>
              <a:lnSpc>
                <a:spcPct val="115000"/>
              </a:lnSpc>
              <a:spcBef>
                <a:spcPts val="0"/>
              </a:spcBef>
              <a:buFont typeface="Wingdings" panose="05000000000000000000" pitchFamily="2" charset="2"/>
              <a:buChar char="§"/>
            </a:pPr>
            <a:endParaRPr lang="az-Latn-AZ" sz="2000" b="1" dirty="0"/>
          </a:p>
          <a:p>
            <a:pPr>
              <a:lnSpc>
                <a:spcPct val="115000"/>
              </a:lnSpc>
              <a:spcBef>
                <a:spcPts val="0"/>
              </a:spcBef>
              <a:buFont typeface="Wingdings" panose="05000000000000000000" pitchFamily="2" charset="2"/>
              <a:buChar char="§"/>
            </a:pPr>
            <a:r>
              <a:rPr lang="az-Latn-AZ" sz="2000" b="1" dirty="0"/>
              <a:t> </a:t>
            </a:r>
            <a:r>
              <a:rPr lang="az-Latn-AZ" sz="2000" b="1" dirty="0">
                <a:solidFill>
                  <a:srgbClr val="C00000"/>
                </a:solidFill>
              </a:rPr>
              <a:t>KÜÇ ilə əlaqədar hər hospitalizasiya xəstənin ölüm göstəricisini əhəmiyyətli dərəcədə artırır.</a:t>
            </a:r>
          </a:p>
          <a:p>
            <a:pPr>
              <a:lnSpc>
                <a:spcPct val="115000"/>
              </a:lnSpc>
              <a:spcBef>
                <a:spcPts val="0"/>
              </a:spcBef>
              <a:buFont typeface="Wingdings" panose="05000000000000000000" pitchFamily="2" charset="2"/>
              <a:buChar char="§"/>
            </a:pPr>
            <a:endParaRPr lang="az-Latn-AZ" sz="2000" b="1" dirty="0"/>
          </a:p>
          <a:p>
            <a:pPr marL="0" indent="0">
              <a:lnSpc>
                <a:spcPct val="115000"/>
              </a:lnSpc>
              <a:spcBef>
                <a:spcPts val="0"/>
              </a:spcBef>
              <a:buNone/>
            </a:pPr>
            <a:r>
              <a:rPr lang="az-Latn-AZ" sz="2000" b="1" dirty="0"/>
              <a:t> </a:t>
            </a:r>
          </a:p>
          <a:p>
            <a:pPr>
              <a:lnSpc>
                <a:spcPct val="115000"/>
              </a:lnSpc>
              <a:spcBef>
                <a:spcPts val="0"/>
              </a:spcBef>
              <a:buFont typeface="Wingdings" panose="05000000000000000000" pitchFamily="2" charset="2"/>
              <a:buChar char="§"/>
            </a:pPr>
            <a:r>
              <a:rPr lang="az-Latn-AZ" sz="2000" b="1" dirty="0"/>
              <a:t>KÜÇ-də xəstəxanadaxili ölüm 3-4% arasında dəyişir və 90 gün ərzində 10% -ə yüksəlir.</a:t>
            </a:r>
            <a:endParaRPr lang="az-Latn-AZ" sz="1800" b="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18794746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400" dirty="0"/>
              <a:t>Profilaktikası</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gn="ctr">
              <a:lnSpc>
                <a:spcPct val="115000"/>
              </a:lnSpc>
              <a:spcBef>
                <a:spcPts val="0"/>
              </a:spcBef>
              <a:buNone/>
            </a:pPr>
            <a:endParaRPr lang="az-Latn-AZ" sz="2400" b="1" i="1" dirty="0">
              <a:solidFill>
                <a:srgbClr val="C00000"/>
              </a:solidFill>
            </a:endParaRPr>
          </a:p>
          <a:p>
            <a:pPr marL="0" indent="0" algn="ctr">
              <a:lnSpc>
                <a:spcPct val="115000"/>
              </a:lnSpc>
              <a:spcBef>
                <a:spcPts val="0"/>
              </a:spcBef>
              <a:buNone/>
            </a:pPr>
            <a:endParaRPr lang="az-Latn-AZ" sz="2400" b="1" i="1" dirty="0">
              <a:solidFill>
                <a:srgbClr val="C00000"/>
              </a:solidFill>
            </a:endParaRPr>
          </a:p>
          <a:p>
            <a:pPr marL="0" indent="0" algn="ctr">
              <a:lnSpc>
                <a:spcPct val="115000"/>
              </a:lnSpc>
              <a:spcBef>
                <a:spcPts val="0"/>
              </a:spcBef>
              <a:buNone/>
            </a:pPr>
            <a:r>
              <a:rPr lang="az-Latn-AZ" sz="2400" b="1" dirty="0"/>
              <a:t>Dekompensasiyanın qarşısını almaq üçün xəstələr yaxından təqib edilməli və xəstəliyin gedişatına nəzarət edilməlidir.</a:t>
            </a:r>
            <a:endParaRPr lang="az-Latn-AZ" b="1" i="1" dirty="0">
              <a:solidFill>
                <a:srgbClr val="C00000"/>
              </a:solidFill>
              <a:effectLst/>
              <a:latin typeface="Calibri" panose="020F0502020204030204" pitchFamily="34" charset="0"/>
              <a:ea typeface="Calibri" panose="020F0502020204030204" pitchFamily="34" charset="0"/>
              <a:cs typeface="Arial" panose="020B0604020202020204" pitchFamily="34" charset="0"/>
            </a:endParaRPr>
          </a:p>
        </p:txBody>
      </p:sp>
    </p:spTree>
    <p:extLst>
      <p:ext uri="{BB962C8B-B14F-4D97-AF65-F5344CB8AC3E}">
        <p14:creationId xmlns:p14="http://schemas.microsoft.com/office/powerpoint/2010/main" val="75027436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01173" y="0"/>
            <a:ext cx="6589653" cy="596552"/>
          </a:xfrm>
        </p:spPr>
        <p:txBody>
          <a:bodyPr>
            <a:noAutofit/>
          </a:bodyPr>
          <a:lstStyle/>
          <a:p>
            <a:r>
              <a:rPr lang="az-Latn-AZ" dirty="0"/>
              <a:t>Taranması</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a:lnSpc>
                <a:spcPct val="115000"/>
              </a:lnSpc>
              <a:spcBef>
                <a:spcPts val="0"/>
              </a:spcBef>
            </a:pPr>
            <a:r>
              <a:rPr lang="az-Latn-AZ" sz="2400" b="1" dirty="0">
                <a:solidFill>
                  <a:srgbClr val="C00000"/>
                </a:solidFill>
              </a:rPr>
              <a:t>Ürək xəstələri vaxtarışı kardioloji müayinə edilməlidirlər.</a:t>
            </a:r>
            <a:endParaRPr lang="az-Latn-AZ" sz="1800" b="1" dirty="0">
              <a:solidFill>
                <a:srgbClr val="C00000"/>
              </a:solidFill>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18178322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457349"/>
          </a:xfrm>
        </p:spPr>
        <p:txBody>
          <a:bodyPr>
            <a:noAutofit/>
          </a:bodyPr>
          <a:lstStyle/>
          <a:p>
            <a:r>
              <a:rPr lang="az-Latn-AZ" sz="2800" dirty="0"/>
              <a:t>İzləmə</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endParaRPr lang="az-Latn-AZ" b="1" dirty="0"/>
          </a:p>
          <a:p>
            <a:endParaRPr lang="az-Latn-AZ" b="1" dirty="0"/>
          </a:p>
          <a:p>
            <a:pPr marL="0" indent="0">
              <a:buNone/>
            </a:pPr>
            <a:r>
              <a:rPr lang="az-Latn-AZ" dirty="0"/>
              <a:t>Evə yazıldıqdan 1-2 həftə sonra kontrol müayinədən keçmək tövsiyə olunur: </a:t>
            </a:r>
          </a:p>
          <a:p>
            <a:r>
              <a:rPr lang="az-Latn-AZ" dirty="0"/>
              <a:t>Klinik</a:t>
            </a:r>
          </a:p>
          <a:p>
            <a:r>
              <a:rPr lang="az-Latn-AZ" dirty="0"/>
              <a:t>Laborator</a:t>
            </a:r>
          </a:p>
          <a:p>
            <a:r>
              <a:rPr lang="az-Latn-AZ" dirty="0"/>
              <a:t>Exokardioqrafik və digər.</a:t>
            </a:r>
            <a:endParaRPr lang="az-Latn-AZ" sz="20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33484628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ADA307-D8CB-E4B2-954D-BBF6CBFA9DFE}"/>
              </a:ext>
            </a:extLst>
          </p:cNvPr>
          <p:cNvSpPr>
            <a:spLocks noGrp="1"/>
          </p:cNvSpPr>
          <p:nvPr>
            <p:ph type="title"/>
          </p:nvPr>
        </p:nvSpPr>
        <p:spPr>
          <a:xfrm>
            <a:off x="2810379" y="122776"/>
            <a:ext cx="5862851" cy="328161"/>
          </a:xfrm>
        </p:spPr>
        <p:txBody>
          <a:bodyPr>
            <a:noAutofit/>
          </a:bodyPr>
          <a:lstStyle/>
          <a:p>
            <a:r>
              <a:rPr lang="az-Latn-AZ" sz="2800" dirty="0"/>
              <a:t>Reablitasiya</a:t>
            </a:r>
          </a:p>
        </p:txBody>
      </p:sp>
      <p:sp>
        <p:nvSpPr>
          <p:cNvPr id="3" name="Content Placeholder 2">
            <a:extLst>
              <a:ext uri="{FF2B5EF4-FFF2-40B4-BE49-F238E27FC236}">
                <a16:creationId xmlns:a16="http://schemas.microsoft.com/office/drawing/2014/main" id="{5C265CEC-C6EF-E878-05B9-C312B97FD5CC}"/>
              </a:ext>
            </a:extLst>
          </p:cNvPr>
          <p:cNvSpPr>
            <a:spLocks noGrp="1"/>
          </p:cNvSpPr>
          <p:nvPr>
            <p:ph idx="1"/>
          </p:nvPr>
        </p:nvSpPr>
        <p:spPr>
          <a:xfrm>
            <a:off x="838200" y="1412266"/>
            <a:ext cx="10515600" cy="4351338"/>
          </a:xfrm>
        </p:spPr>
        <p:txBody>
          <a:bodyPr>
            <a:normAutofit/>
          </a:bodyPr>
          <a:lstStyle/>
          <a:p>
            <a:pPr marL="0" indent="0">
              <a:lnSpc>
                <a:spcPct val="115000"/>
              </a:lnSpc>
              <a:spcBef>
                <a:spcPts val="0"/>
              </a:spcBef>
              <a:buNone/>
            </a:pPr>
            <a:r>
              <a:rPr lang="az-Latn-AZ" sz="2400" b="1" dirty="0"/>
              <a:t>Evdə tibbi baxım</a:t>
            </a:r>
          </a:p>
          <a:p>
            <a:pPr marL="0" indent="0">
              <a:lnSpc>
                <a:spcPct val="115000"/>
              </a:lnSpc>
              <a:spcBef>
                <a:spcPts val="0"/>
              </a:spcBef>
              <a:buNone/>
            </a:pPr>
            <a:endParaRPr lang="az-Latn-AZ" sz="2400" b="1" dirty="0"/>
          </a:p>
          <a:p>
            <a:pPr marL="0" indent="0">
              <a:lnSpc>
                <a:spcPct val="115000"/>
              </a:lnSpc>
              <a:spcBef>
                <a:spcPts val="0"/>
              </a:spcBef>
              <a:buNone/>
            </a:pPr>
            <a:r>
              <a:rPr lang="az-Latn-AZ" sz="2400" b="1" dirty="0"/>
              <a:t>Reabilitasiya müəssisəsi </a:t>
            </a:r>
          </a:p>
          <a:p>
            <a:pPr marL="0" indent="0">
              <a:lnSpc>
                <a:spcPct val="115000"/>
              </a:lnSpc>
              <a:spcBef>
                <a:spcPts val="0"/>
              </a:spcBef>
              <a:buNone/>
            </a:pPr>
            <a:endParaRPr lang="az-Latn-AZ" sz="2400" b="1" dirty="0"/>
          </a:p>
          <a:p>
            <a:pPr marL="0" indent="0">
              <a:lnSpc>
                <a:spcPct val="115000"/>
              </a:lnSpc>
              <a:spcBef>
                <a:spcPts val="0"/>
              </a:spcBef>
              <a:buNone/>
            </a:pPr>
            <a:r>
              <a:rPr lang="az-Latn-AZ" sz="2400" b="1" dirty="0"/>
              <a:t>Palliativ qayğı</a:t>
            </a:r>
            <a:endParaRPr lang="az-Latn-AZ" sz="1800" b="1"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23269234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9"/>
            <a:ext cx="10515600" cy="1606486"/>
          </a:xfrm>
        </p:spPr>
        <p:txBody>
          <a:bodyPr/>
          <a:lstStyle/>
          <a:p>
            <a:pPr marL="0" indent="0">
              <a:lnSpc>
                <a:spcPct val="115000"/>
              </a:lnSpc>
              <a:spcBef>
                <a:spcPts val="0"/>
              </a:spcBef>
            </a:pPr>
            <a:r>
              <a:rPr lang="az-Latn-AZ" sz="4400" dirty="0">
                <a:latin typeface="Calibri" panose="020F0502020204030204" pitchFamily="34" charset="0"/>
                <a:ea typeface="Calibri" panose="020F0502020204030204" pitchFamily="34" charset="0"/>
              </a:rPr>
              <a:t>Diqqətinizə görə təşəkkür edirəm.</a:t>
            </a:r>
            <a:endParaRPr lang="en-US" sz="4400" dirty="0"/>
          </a:p>
        </p:txBody>
      </p:sp>
    </p:spTree>
    <p:extLst>
      <p:ext uri="{BB962C8B-B14F-4D97-AF65-F5344CB8AC3E}">
        <p14:creationId xmlns:p14="http://schemas.microsoft.com/office/powerpoint/2010/main" val="3947894718"/>
      </p:ext>
    </p:extLst>
  </p:cSld>
  <p:clrMapOvr>
    <a:masterClrMapping/>
  </p:clrMapOvr>
</p:sld>
</file>

<file path=ppt/theme/theme1.xml><?xml version="1.0" encoding="utf-8"?>
<a:theme xmlns:a="http://schemas.openxmlformats.org/drawingml/2006/main" name="Praktiki dərs şablonu 7">
  <a:themeElements>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aktiki dərs şablonu 7" id="{CFEC8B34-B3C9-4BB5-A10A-2314B18BBEB6}" vid="{D44C3823-ACDE-4290-BE6B-68B35F616683}"/>
    </a:ext>
  </a:extLst>
</a:theme>
</file>

<file path=ppt/theme/themeOverride1.xml><?xml version="1.0" encoding="utf-8"?>
<a:themeOverride xmlns:a="http://schemas.openxmlformats.org/drawingml/2006/main">
  <a:clrScheme name="Blue Green">
    <a:dk1>
      <a:sysClr val="windowText" lastClr="000000"/>
    </a:dk1>
    <a:lt1>
      <a:sysClr val="window" lastClr="FFFFFF"/>
    </a:lt1>
    <a:dk2>
      <a:srgbClr val="373545"/>
    </a:dk2>
    <a:lt2>
      <a:srgbClr val="CEDBE6"/>
    </a:lt2>
    <a:accent1>
      <a:srgbClr val="3494BA"/>
    </a:accent1>
    <a:accent2>
      <a:srgbClr val="58B6C0"/>
    </a:accent2>
    <a:accent3>
      <a:srgbClr val="75BDA7"/>
    </a:accent3>
    <a:accent4>
      <a:srgbClr val="7A8C8E"/>
    </a:accent4>
    <a:accent5>
      <a:srgbClr val="84ACB6"/>
    </a:accent5>
    <a:accent6>
      <a:srgbClr val="2683C6"/>
    </a:accent6>
    <a:hlink>
      <a:srgbClr val="6B9F25"/>
    </a:hlink>
    <a:folHlink>
      <a:srgbClr val="9F6715"/>
    </a:folHlink>
  </a:clrScheme>
</a:themeOverride>
</file>

<file path=docProps/app.xml><?xml version="1.0" encoding="utf-8"?>
<Properties xmlns="http://schemas.openxmlformats.org/officeDocument/2006/extended-properties" xmlns:vt="http://schemas.openxmlformats.org/officeDocument/2006/docPropsVTypes">
  <Template/>
  <TotalTime>1128</TotalTime>
  <Words>923</Words>
  <Application>Microsoft Office PowerPoint</Application>
  <PresentationFormat>Широкоэкранный</PresentationFormat>
  <Paragraphs>250</Paragraphs>
  <Slides>28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28</vt:i4>
      </vt:variant>
    </vt:vector>
  </HeadingPairs>
  <TitlesOfParts>
    <vt:vector size="32" baseType="lpstr">
      <vt:lpstr>Arial</vt:lpstr>
      <vt:lpstr>Calibri</vt:lpstr>
      <vt:lpstr>Wingdings</vt:lpstr>
      <vt:lpstr>Praktiki dərs şablonu 7</vt:lpstr>
      <vt:lpstr>     Kəskin ürək çatışmazlığı</vt:lpstr>
      <vt:lpstr>Tərifi</vt:lpstr>
      <vt:lpstr>Təsnifatı</vt:lpstr>
      <vt:lpstr>Səbəbləri</vt:lpstr>
      <vt:lpstr>Əsas patogenetik mexanizmi</vt:lpstr>
      <vt:lpstr>Gedişi</vt:lpstr>
      <vt:lpstr>Ən çox rast gəlinən ağırlaşmaları</vt:lpstr>
      <vt:lpstr>Klinik müayinə </vt:lpstr>
      <vt:lpstr>Laborator müayinə </vt:lpstr>
      <vt:lpstr>Görüntüləmə və digər müayinələr</vt:lpstr>
      <vt:lpstr>Şübhə </vt:lpstr>
      <vt:lpstr>Diaqnozunun dəqiqləşdirilməsi</vt:lpstr>
      <vt:lpstr>Differensial diaqnozu</vt:lpstr>
      <vt:lpstr>Diaqnostik kriteriyaları</vt:lpstr>
      <vt:lpstr>İnkarı</vt:lpstr>
      <vt:lpstr>Səbəbin təyini</vt:lpstr>
      <vt:lpstr>Ağırlıq dərəcəsinin təyini</vt:lpstr>
      <vt:lpstr>Müalicə prinsipləri</vt:lpstr>
      <vt:lpstr>Müalicə üsulları</vt:lpstr>
      <vt:lpstr>Əməliyyata əsas göstərişlər</vt:lpstr>
      <vt:lpstr>Əməliyyata əks göstərişlər</vt:lpstr>
      <vt:lpstr>Müalicə yanaşması</vt:lpstr>
      <vt:lpstr>Proqnozu</vt:lpstr>
      <vt:lpstr>Profilaktikası</vt:lpstr>
      <vt:lpstr>Taranması</vt:lpstr>
      <vt:lpstr>İzləmə</vt:lpstr>
      <vt:lpstr>Reablitasiya</vt:lpstr>
      <vt:lpstr>Diqqətinizə görə təşəkkür edirəm.</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Nuru Bayramov</dc:creator>
  <cp:lastModifiedBy>Shukufa Musayeva</cp:lastModifiedBy>
  <cp:revision>100</cp:revision>
  <dcterms:created xsi:type="dcterms:W3CDTF">2023-05-31T15:19:45Z</dcterms:created>
  <dcterms:modified xsi:type="dcterms:W3CDTF">2023-09-17T17:21:05Z</dcterms:modified>
</cp:coreProperties>
</file>