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9"/>
  </p:notesMasterIdLst>
  <p:sldIdLst>
    <p:sldId id="291" r:id="rId2"/>
    <p:sldId id="259" r:id="rId3"/>
    <p:sldId id="260" r:id="rId4"/>
    <p:sldId id="261" r:id="rId5"/>
    <p:sldId id="256" r:id="rId6"/>
    <p:sldId id="270" r:id="rId7"/>
    <p:sldId id="271" r:id="rId8"/>
    <p:sldId id="272" r:id="rId9"/>
    <p:sldId id="273" r:id="rId10"/>
    <p:sldId id="274" r:id="rId11"/>
    <p:sldId id="275" r:id="rId12"/>
    <p:sldId id="276" r:id="rId13"/>
    <p:sldId id="277" r:id="rId14"/>
    <p:sldId id="279" r:id="rId15"/>
    <p:sldId id="258" r:id="rId16"/>
    <p:sldId id="278" r:id="rId17"/>
    <p:sldId id="280" r:id="rId18"/>
    <p:sldId id="282" r:id="rId19"/>
    <p:sldId id="281" r:id="rId20"/>
    <p:sldId id="284" r:id="rId21"/>
    <p:sldId id="257" r:id="rId22"/>
    <p:sldId id="285" r:id="rId23"/>
    <p:sldId id="286" r:id="rId24"/>
    <p:sldId id="287" r:id="rId25"/>
    <p:sldId id="288" r:id="rId26"/>
    <p:sldId id="289" r:id="rId27"/>
    <p:sldId id="292" r:id="rId2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6" autoAdjust="0"/>
    <p:restoredTop sz="94660"/>
  </p:normalViewPr>
  <p:slideViewPr>
    <p:cSldViewPr snapToGrid="0">
      <p:cViewPr varScale="1">
        <p:scale>
          <a:sx n="85" d="100"/>
          <a:sy n="85" d="100"/>
        </p:scale>
        <p:origin x="180" y="1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microsoft.com/office/2016/11/relationships/changesInfo" Target="changesInfos/changesInfo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hukufa Musayeva" userId="925d085fcd50c50b" providerId="LiveId" clId="{BF3D9BEF-3BEC-4F73-973A-E0770F5CA5F0}"/>
    <pc:docChg chg="modSld modMainMaster">
      <pc:chgData name="Shukufa Musayeva" userId="925d085fcd50c50b" providerId="LiveId" clId="{BF3D9BEF-3BEC-4F73-973A-E0770F5CA5F0}" dt="2023-09-25T07:29:31.039" v="670" actId="207"/>
      <pc:docMkLst>
        <pc:docMk/>
      </pc:docMkLst>
      <pc:sldChg chg="addSp modSp mod">
        <pc:chgData name="Shukufa Musayeva" userId="925d085fcd50c50b" providerId="LiveId" clId="{BF3D9BEF-3BEC-4F73-973A-E0770F5CA5F0}" dt="2023-09-25T07:29:31.039" v="670" actId="207"/>
        <pc:sldMkLst>
          <pc:docMk/>
          <pc:sldMk cId="607919257" sldId="256"/>
        </pc:sldMkLst>
        <pc:spChg chg="mod">
          <ac:chgData name="Shukufa Musayeva" userId="925d085fcd50c50b" providerId="LiveId" clId="{BF3D9BEF-3BEC-4F73-973A-E0770F5CA5F0}" dt="2023-09-25T07:17:51.611" v="422" actId="20577"/>
          <ac:spMkLst>
            <pc:docMk/>
            <pc:sldMk cId="607919257" sldId="256"/>
            <ac:spMk id="2" creationId="{ECBACEE6-D3F0-E18B-E5EE-5ECCB85D6E7E}"/>
          </ac:spMkLst>
        </pc:spChg>
        <pc:spChg chg="mod">
          <ac:chgData name="Shukufa Musayeva" userId="925d085fcd50c50b" providerId="LiveId" clId="{BF3D9BEF-3BEC-4F73-973A-E0770F5CA5F0}" dt="2023-09-25T07:27:00.790" v="598" actId="1035"/>
          <ac:spMkLst>
            <pc:docMk/>
            <pc:sldMk cId="607919257" sldId="256"/>
            <ac:spMk id="4" creationId="{30D6FC85-2B5B-EB9D-B0E9-2564B6289A56}"/>
          </ac:spMkLst>
        </pc:spChg>
        <pc:spChg chg="mod">
          <ac:chgData name="Shukufa Musayeva" userId="925d085fcd50c50b" providerId="LiveId" clId="{BF3D9BEF-3BEC-4F73-973A-E0770F5CA5F0}" dt="2023-09-25T07:27:35.360" v="627" actId="1036"/>
          <ac:spMkLst>
            <pc:docMk/>
            <pc:sldMk cId="607919257" sldId="256"/>
            <ac:spMk id="5" creationId="{123FD04F-FD0B-555B-2887-2F9AC8E5A491}"/>
          </ac:spMkLst>
        </pc:spChg>
        <pc:spChg chg="mod">
          <ac:chgData name="Shukufa Musayeva" userId="925d085fcd50c50b" providerId="LiveId" clId="{BF3D9BEF-3BEC-4F73-973A-E0770F5CA5F0}" dt="2023-09-25T07:27:33.024" v="625" actId="1036"/>
          <ac:spMkLst>
            <pc:docMk/>
            <pc:sldMk cId="607919257" sldId="256"/>
            <ac:spMk id="6" creationId="{7DC01C5E-52E5-725E-BD13-DB62C9BA8B76}"/>
          </ac:spMkLst>
        </pc:spChg>
        <pc:spChg chg="mod">
          <ac:chgData name="Shukufa Musayeva" userId="925d085fcd50c50b" providerId="LiveId" clId="{BF3D9BEF-3BEC-4F73-973A-E0770F5CA5F0}" dt="2023-09-25T07:27:14.929" v="614" actId="1036"/>
          <ac:spMkLst>
            <pc:docMk/>
            <pc:sldMk cId="607919257" sldId="256"/>
            <ac:spMk id="15" creationId="{EFB1F654-7365-4347-84E8-B1E25EFBB39D}"/>
          </ac:spMkLst>
        </pc:spChg>
        <pc:spChg chg="mod">
          <ac:chgData name="Shukufa Musayeva" userId="925d085fcd50c50b" providerId="LiveId" clId="{BF3D9BEF-3BEC-4F73-973A-E0770F5CA5F0}" dt="2023-09-25T07:27:37.275" v="628" actId="1036"/>
          <ac:spMkLst>
            <pc:docMk/>
            <pc:sldMk cId="607919257" sldId="256"/>
            <ac:spMk id="16" creationId="{060E9623-0FE1-CB62-B91E-25280243E6B9}"/>
          </ac:spMkLst>
        </pc:spChg>
        <pc:spChg chg="mod">
          <ac:chgData name="Shukufa Musayeva" userId="925d085fcd50c50b" providerId="LiveId" clId="{BF3D9BEF-3BEC-4F73-973A-E0770F5CA5F0}" dt="2023-09-25T07:19:40.379" v="438" actId="14100"/>
          <ac:spMkLst>
            <pc:docMk/>
            <pc:sldMk cId="607919257" sldId="256"/>
            <ac:spMk id="21" creationId="{00000000-0000-0000-0000-000000000000}"/>
          </ac:spMkLst>
        </pc:spChg>
        <pc:spChg chg="mod">
          <ac:chgData name="Shukufa Musayeva" userId="925d085fcd50c50b" providerId="LiveId" clId="{BF3D9BEF-3BEC-4F73-973A-E0770F5CA5F0}" dt="2023-09-25T07:27:27.469" v="621" actId="1036"/>
          <ac:spMkLst>
            <pc:docMk/>
            <pc:sldMk cId="607919257" sldId="256"/>
            <ac:spMk id="26" creationId="{9DBE3F40-36EC-1C7B-0E78-472198900EE6}"/>
          </ac:spMkLst>
        </pc:spChg>
        <pc:spChg chg="mod">
          <ac:chgData name="Shukufa Musayeva" userId="925d085fcd50c50b" providerId="LiveId" clId="{BF3D9BEF-3BEC-4F73-973A-E0770F5CA5F0}" dt="2023-09-25T07:27:30.235" v="623" actId="1036"/>
          <ac:spMkLst>
            <pc:docMk/>
            <pc:sldMk cId="607919257" sldId="256"/>
            <ac:spMk id="29" creationId="{62AE74BD-41C5-B59F-D985-50592BA50818}"/>
          </ac:spMkLst>
        </pc:spChg>
        <pc:spChg chg="mod">
          <ac:chgData name="Shukufa Musayeva" userId="925d085fcd50c50b" providerId="LiveId" clId="{BF3D9BEF-3BEC-4F73-973A-E0770F5CA5F0}" dt="2023-09-25T07:29:31.039" v="670" actId="207"/>
          <ac:spMkLst>
            <pc:docMk/>
            <pc:sldMk cId="607919257" sldId="256"/>
            <ac:spMk id="30" creationId="{786BE680-5733-513B-3AD2-DC63671B95E7}"/>
          </ac:spMkLst>
        </pc:spChg>
        <pc:grpChg chg="add mod">
          <ac:chgData name="Shukufa Musayeva" userId="925d085fcd50c50b" providerId="LiveId" clId="{BF3D9BEF-3BEC-4F73-973A-E0770F5CA5F0}" dt="2023-09-25T07:26:38.265" v="580" actId="1036"/>
          <ac:grpSpMkLst>
            <pc:docMk/>
            <pc:sldMk cId="607919257" sldId="256"/>
            <ac:grpSpMk id="7" creationId="{289C6FA3-8C3E-034F-0132-E2C08A53EEF9}"/>
          </ac:grpSpMkLst>
        </pc:grpChg>
        <pc:cxnChg chg="mod">
          <ac:chgData name="Shukufa Musayeva" userId="925d085fcd50c50b" providerId="LiveId" clId="{BF3D9BEF-3BEC-4F73-973A-E0770F5CA5F0}" dt="2023-09-25T07:27:37.275" v="628" actId="1036"/>
          <ac:cxnSpMkLst>
            <pc:docMk/>
            <pc:sldMk cId="607919257" sldId="256"/>
            <ac:cxnSpMk id="3" creationId="{A386D62D-84F1-7101-DA9F-7B720381B735}"/>
          </ac:cxnSpMkLst>
        </pc:cxnChg>
        <pc:cxnChg chg="mod">
          <ac:chgData name="Shukufa Musayeva" userId="925d085fcd50c50b" providerId="LiveId" clId="{BF3D9BEF-3BEC-4F73-973A-E0770F5CA5F0}" dt="2023-09-25T07:27:37.275" v="628" actId="1036"/>
          <ac:cxnSpMkLst>
            <pc:docMk/>
            <pc:sldMk cId="607919257" sldId="256"/>
            <ac:cxnSpMk id="12" creationId="{DA24FF42-70B4-9DBC-65E4-30DBA0575B32}"/>
          </ac:cxnSpMkLst>
        </pc:cxnChg>
        <pc:cxnChg chg="mod">
          <ac:chgData name="Shukufa Musayeva" userId="925d085fcd50c50b" providerId="LiveId" clId="{BF3D9BEF-3BEC-4F73-973A-E0770F5CA5F0}" dt="2023-09-25T07:27:35.360" v="627" actId="1036"/>
          <ac:cxnSpMkLst>
            <pc:docMk/>
            <pc:sldMk cId="607919257" sldId="256"/>
            <ac:cxnSpMk id="13" creationId="{A2831B8E-84F7-6E9E-4222-842B6C9093CB}"/>
          </ac:cxnSpMkLst>
        </pc:cxnChg>
        <pc:cxnChg chg="mod">
          <ac:chgData name="Shukufa Musayeva" userId="925d085fcd50c50b" providerId="LiveId" clId="{BF3D9BEF-3BEC-4F73-973A-E0770F5CA5F0}" dt="2023-09-25T07:27:33.024" v="625" actId="1036"/>
          <ac:cxnSpMkLst>
            <pc:docMk/>
            <pc:sldMk cId="607919257" sldId="256"/>
            <ac:cxnSpMk id="20" creationId="{1E7E6450-643A-6D77-69F2-481707B76E48}"/>
          </ac:cxnSpMkLst>
        </pc:cxnChg>
        <pc:cxnChg chg="mod">
          <ac:chgData name="Shukufa Musayeva" userId="925d085fcd50c50b" providerId="LiveId" clId="{BF3D9BEF-3BEC-4F73-973A-E0770F5CA5F0}" dt="2023-09-25T07:27:14.929" v="614" actId="1036"/>
          <ac:cxnSpMkLst>
            <pc:docMk/>
            <pc:sldMk cId="607919257" sldId="256"/>
            <ac:cxnSpMk id="22" creationId="{B077B020-7C7F-7618-015B-5455865E6B75}"/>
          </ac:cxnSpMkLst>
        </pc:cxnChg>
        <pc:cxnChg chg="mod">
          <ac:chgData name="Shukufa Musayeva" userId="925d085fcd50c50b" providerId="LiveId" clId="{BF3D9BEF-3BEC-4F73-973A-E0770F5CA5F0}" dt="2023-09-25T07:27:30.235" v="623" actId="1036"/>
          <ac:cxnSpMkLst>
            <pc:docMk/>
            <pc:sldMk cId="607919257" sldId="256"/>
            <ac:cxnSpMk id="33" creationId="{28A2E959-6269-07B6-E592-D87F7C1D49F2}"/>
          </ac:cxnSpMkLst>
        </pc:cxnChg>
        <pc:cxnChg chg="mod">
          <ac:chgData name="Shukufa Musayeva" userId="925d085fcd50c50b" providerId="LiveId" clId="{BF3D9BEF-3BEC-4F73-973A-E0770F5CA5F0}" dt="2023-09-25T07:27:30.235" v="623" actId="1036"/>
          <ac:cxnSpMkLst>
            <pc:docMk/>
            <pc:sldMk cId="607919257" sldId="256"/>
            <ac:cxnSpMk id="34" creationId="{9695AAB4-A76F-CD1B-AEBF-73DAF2DB2A59}"/>
          </ac:cxnSpMkLst>
        </pc:cxnChg>
      </pc:sldChg>
      <pc:sldChg chg="addSp modSp mod">
        <pc:chgData name="Shukufa Musayeva" userId="925d085fcd50c50b" providerId="LiveId" clId="{BF3D9BEF-3BEC-4F73-973A-E0770F5CA5F0}" dt="2023-09-25T07:01:31.679" v="190" actId="1076"/>
        <pc:sldMkLst>
          <pc:docMk/>
          <pc:sldMk cId="1075191531" sldId="259"/>
        </pc:sldMkLst>
        <pc:spChg chg="mod">
          <ac:chgData name="Shukufa Musayeva" userId="925d085fcd50c50b" providerId="LiveId" clId="{BF3D9BEF-3BEC-4F73-973A-E0770F5CA5F0}" dt="2023-09-25T06:53:05.537" v="74"/>
          <ac:spMkLst>
            <pc:docMk/>
            <pc:sldMk cId="1075191531" sldId="259"/>
            <ac:spMk id="2" creationId="{D6ADA307-D8CB-E4B2-954D-BBF6CBFA9DFE}"/>
          </ac:spMkLst>
        </pc:spChg>
        <pc:spChg chg="mod">
          <ac:chgData name="Shukufa Musayeva" userId="925d085fcd50c50b" providerId="LiveId" clId="{BF3D9BEF-3BEC-4F73-973A-E0770F5CA5F0}" dt="2023-09-25T06:58:05.133" v="152" actId="1076"/>
          <ac:spMkLst>
            <pc:docMk/>
            <pc:sldMk cId="1075191531" sldId="259"/>
            <ac:spMk id="3" creationId="{5C265CEC-C6EF-E878-05B9-C312B97FD5CC}"/>
          </ac:spMkLst>
        </pc:spChg>
        <pc:picChg chg="add mod">
          <ac:chgData name="Shukufa Musayeva" userId="925d085fcd50c50b" providerId="LiveId" clId="{BF3D9BEF-3BEC-4F73-973A-E0770F5CA5F0}" dt="2023-09-25T07:00:10.534" v="176" actId="1440"/>
          <ac:picMkLst>
            <pc:docMk/>
            <pc:sldMk cId="1075191531" sldId="259"/>
            <ac:picMk id="4" creationId="{D6A1635C-E373-3BE4-7CFE-089C510C4A6E}"/>
          </ac:picMkLst>
        </pc:picChg>
        <pc:picChg chg="add mod modCrop">
          <ac:chgData name="Shukufa Musayeva" userId="925d085fcd50c50b" providerId="LiveId" clId="{BF3D9BEF-3BEC-4F73-973A-E0770F5CA5F0}" dt="2023-09-25T07:01:31.679" v="190" actId="1076"/>
          <ac:picMkLst>
            <pc:docMk/>
            <pc:sldMk cId="1075191531" sldId="259"/>
            <ac:picMk id="5" creationId="{3F117FAB-DE22-5C50-0510-7C94F1F8B8C0}"/>
          </ac:picMkLst>
        </pc:picChg>
      </pc:sldChg>
      <pc:sldChg chg="addSp modSp mod">
        <pc:chgData name="Shukufa Musayeva" userId="925d085fcd50c50b" providerId="LiveId" clId="{BF3D9BEF-3BEC-4F73-973A-E0770F5CA5F0}" dt="2023-09-25T07:07:25.140" v="221" actId="1076"/>
        <pc:sldMkLst>
          <pc:docMk/>
          <pc:sldMk cId="654378070" sldId="260"/>
        </pc:sldMkLst>
        <pc:spChg chg="mod">
          <ac:chgData name="Shukufa Musayeva" userId="925d085fcd50c50b" providerId="LiveId" clId="{BF3D9BEF-3BEC-4F73-973A-E0770F5CA5F0}" dt="2023-09-25T07:01:50.233" v="193"/>
          <ac:spMkLst>
            <pc:docMk/>
            <pc:sldMk cId="654378070" sldId="260"/>
            <ac:spMk id="2" creationId="{D6ADA307-D8CB-E4B2-954D-BBF6CBFA9DFE}"/>
          </ac:spMkLst>
        </pc:spChg>
        <pc:spChg chg="mod">
          <ac:chgData name="Shukufa Musayeva" userId="925d085fcd50c50b" providerId="LiveId" clId="{BF3D9BEF-3BEC-4F73-973A-E0770F5CA5F0}" dt="2023-09-25T07:03:19.851" v="205" actId="20577"/>
          <ac:spMkLst>
            <pc:docMk/>
            <pc:sldMk cId="654378070" sldId="260"/>
            <ac:spMk id="3" creationId="{5C265CEC-C6EF-E878-05B9-C312B97FD5CC}"/>
          </ac:spMkLst>
        </pc:spChg>
        <pc:picChg chg="add mod modCrop">
          <ac:chgData name="Shukufa Musayeva" userId="925d085fcd50c50b" providerId="LiveId" clId="{BF3D9BEF-3BEC-4F73-973A-E0770F5CA5F0}" dt="2023-09-25T07:04:52.065" v="216" actId="1076"/>
          <ac:picMkLst>
            <pc:docMk/>
            <pc:sldMk cId="654378070" sldId="260"/>
            <ac:picMk id="4" creationId="{758D2F7F-9226-1ED0-84D1-E53841A738CB}"/>
          </ac:picMkLst>
        </pc:picChg>
        <pc:picChg chg="add mod modCrop">
          <ac:chgData name="Shukufa Musayeva" userId="925d085fcd50c50b" providerId="LiveId" clId="{BF3D9BEF-3BEC-4F73-973A-E0770F5CA5F0}" dt="2023-09-25T07:07:25.140" v="221" actId="1076"/>
          <ac:picMkLst>
            <pc:docMk/>
            <pc:sldMk cId="654378070" sldId="260"/>
            <ac:picMk id="5" creationId="{036FA650-8D1C-4BA6-27AB-B6EA100BF7D2}"/>
          </ac:picMkLst>
        </pc:picChg>
        <pc:picChg chg="add mod">
          <ac:chgData name="Shukufa Musayeva" userId="925d085fcd50c50b" providerId="LiveId" clId="{BF3D9BEF-3BEC-4F73-973A-E0770F5CA5F0}" dt="2023-09-25T07:07:13.981" v="220" actId="1076"/>
          <ac:picMkLst>
            <pc:docMk/>
            <pc:sldMk cId="654378070" sldId="260"/>
            <ac:picMk id="6" creationId="{513FB0F5-F46E-0394-1BB5-E25FA93FA036}"/>
          </ac:picMkLst>
        </pc:picChg>
      </pc:sldChg>
      <pc:sldChg chg="addSp modSp mod">
        <pc:chgData name="Shukufa Musayeva" userId="925d085fcd50c50b" providerId="LiveId" clId="{BF3D9BEF-3BEC-4F73-973A-E0770F5CA5F0}" dt="2023-09-25T07:17:27.757" v="408" actId="1076"/>
        <pc:sldMkLst>
          <pc:docMk/>
          <pc:sldMk cId="1847406789" sldId="261"/>
        </pc:sldMkLst>
        <pc:spChg chg="mod">
          <ac:chgData name="Shukufa Musayeva" userId="925d085fcd50c50b" providerId="LiveId" clId="{BF3D9BEF-3BEC-4F73-973A-E0770F5CA5F0}" dt="2023-09-25T07:07:41.599" v="224"/>
          <ac:spMkLst>
            <pc:docMk/>
            <pc:sldMk cId="1847406789" sldId="261"/>
            <ac:spMk id="2" creationId="{D6ADA307-D8CB-E4B2-954D-BBF6CBFA9DFE}"/>
          </ac:spMkLst>
        </pc:spChg>
        <pc:spChg chg="mod">
          <ac:chgData name="Shukufa Musayeva" userId="925d085fcd50c50b" providerId="LiveId" clId="{BF3D9BEF-3BEC-4F73-973A-E0770F5CA5F0}" dt="2023-09-25T07:17:14.936" v="405" actId="164"/>
          <ac:spMkLst>
            <pc:docMk/>
            <pc:sldMk cId="1847406789" sldId="261"/>
            <ac:spMk id="3" creationId="{D7BC0E94-EB77-43F1-0C42-7702AAA55715}"/>
          </ac:spMkLst>
        </pc:spChg>
        <pc:spChg chg="mod">
          <ac:chgData name="Shukufa Musayeva" userId="925d085fcd50c50b" providerId="LiveId" clId="{BF3D9BEF-3BEC-4F73-973A-E0770F5CA5F0}" dt="2023-09-25T07:17:14.936" v="405" actId="164"/>
          <ac:spMkLst>
            <pc:docMk/>
            <pc:sldMk cId="1847406789" sldId="261"/>
            <ac:spMk id="4" creationId="{9437A29D-8982-7D9A-74BF-EEA3253D84DE}"/>
          </ac:spMkLst>
        </pc:spChg>
        <pc:spChg chg="mod">
          <ac:chgData name="Shukufa Musayeva" userId="925d085fcd50c50b" providerId="LiveId" clId="{BF3D9BEF-3BEC-4F73-973A-E0770F5CA5F0}" dt="2023-09-25T07:17:14.936" v="405" actId="164"/>
          <ac:spMkLst>
            <pc:docMk/>
            <pc:sldMk cId="1847406789" sldId="261"/>
            <ac:spMk id="5" creationId="{97ADF613-CD8F-7F0B-CAF3-2DB67D4F5DB2}"/>
          </ac:spMkLst>
        </pc:spChg>
        <pc:spChg chg="mod">
          <ac:chgData name="Shukufa Musayeva" userId="925d085fcd50c50b" providerId="LiveId" clId="{BF3D9BEF-3BEC-4F73-973A-E0770F5CA5F0}" dt="2023-09-25T07:17:14.936" v="405" actId="164"/>
          <ac:spMkLst>
            <pc:docMk/>
            <pc:sldMk cId="1847406789" sldId="261"/>
            <ac:spMk id="6" creationId="{02D45E1E-1901-3100-C0FB-5AB2D8561C92}"/>
          </ac:spMkLst>
        </pc:spChg>
        <pc:spChg chg="mod">
          <ac:chgData name="Shukufa Musayeva" userId="925d085fcd50c50b" providerId="LiveId" clId="{BF3D9BEF-3BEC-4F73-973A-E0770F5CA5F0}" dt="2023-09-25T07:17:14.936" v="405" actId="164"/>
          <ac:spMkLst>
            <pc:docMk/>
            <pc:sldMk cId="1847406789" sldId="261"/>
            <ac:spMk id="7" creationId="{7ABC25DB-E8F6-A602-B293-7AC65F75C3EF}"/>
          </ac:spMkLst>
        </pc:spChg>
        <pc:spChg chg="mod">
          <ac:chgData name="Shukufa Musayeva" userId="925d085fcd50c50b" providerId="LiveId" clId="{BF3D9BEF-3BEC-4F73-973A-E0770F5CA5F0}" dt="2023-09-25T07:17:14.936" v="405" actId="164"/>
          <ac:spMkLst>
            <pc:docMk/>
            <pc:sldMk cId="1847406789" sldId="261"/>
            <ac:spMk id="8" creationId="{246C33C4-3BF3-8815-D6AE-022316C566C8}"/>
          </ac:spMkLst>
        </pc:spChg>
        <pc:spChg chg="mod">
          <ac:chgData name="Shukufa Musayeva" userId="925d085fcd50c50b" providerId="LiveId" clId="{BF3D9BEF-3BEC-4F73-973A-E0770F5CA5F0}" dt="2023-09-25T07:17:14.936" v="405" actId="164"/>
          <ac:spMkLst>
            <pc:docMk/>
            <pc:sldMk cId="1847406789" sldId="261"/>
            <ac:spMk id="12" creationId="{D50FB224-849E-DBA3-B5BB-21ACB99FDE56}"/>
          </ac:spMkLst>
        </pc:spChg>
        <pc:spChg chg="mod">
          <ac:chgData name="Shukufa Musayeva" userId="925d085fcd50c50b" providerId="LiveId" clId="{BF3D9BEF-3BEC-4F73-973A-E0770F5CA5F0}" dt="2023-09-25T07:17:14.936" v="405" actId="164"/>
          <ac:spMkLst>
            <pc:docMk/>
            <pc:sldMk cId="1847406789" sldId="261"/>
            <ac:spMk id="24" creationId="{26302881-B804-5184-8C08-E7645E967C0D}"/>
          </ac:spMkLst>
        </pc:spChg>
        <pc:spChg chg="mod">
          <ac:chgData name="Shukufa Musayeva" userId="925d085fcd50c50b" providerId="LiveId" clId="{BF3D9BEF-3BEC-4F73-973A-E0770F5CA5F0}" dt="2023-09-25T07:17:14.936" v="405" actId="164"/>
          <ac:spMkLst>
            <pc:docMk/>
            <pc:sldMk cId="1847406789" sldId="261"/>
            <ac:spMk id="38" creationId="{1DB243E2-FFD3-9324-729A-CCEB3AAECE98}"/>
          </ac:spMkLst>
        </pc:spChg>
        <pc:spChg chg="mod">
          <ac:chgData name="Shukufa Musayeva" userId="925d085fcd50c50b" providerId="LiveId" clId="{BF3D9BEF-3BEC-4F73-973A-E0770F5CA5F0}" dt="2023-09-25T07:17:14.936" v="405" actId="164"/>
          <ac:spMkLst>
            <pc:docMk/>
            <pc:sldMk cId="1847406789" sldId="261"/>
            <ac:spMk id="51" creationId="{1616CC34-A262-3ED1-85A4-E066929F9E73}"/>
          </ac:spMkLst>
        </pc:spChg>
        <pc:grpChg chg="add mod">
          <ac:chgData name="Shukufa Musayeva" userId="925d085fcd50c50b" providerId="LiveId" clId="{BF3D9BEF-3BEC-4F73-973A-E0770F5CA5F0}" dt="2023-09-25T07:17:27.757" v="408" actId="1076"/>
          <ac:grpSpMkLst>
            <pc:docMk/>
            <pc:sldMk cId="1847406789" sldId="261"/>
            <ac:grpSpMk id="110" creationId="{99211906-A8F0-8F0B-589D-3A149474898B}"/>
          </ac:grpSpMkLst>
        </pc:grpChg>
        <pc:cxnChg chg="mod">
          <ac:chgData name="Shukufa Musayeva" userId="925d085fcd50c50b" providerId="LiveId" clId="{BF3D9BEF-3BEC-4F73-973A-E0770F5CA5F0}" dt="2023-09-25T07:17:14.936" v="405" actId="164"/>
          <ac:cxnSpMkLst>
            <pc:docMk/>
            <pc:sldMk cId="1847406789" sldId="261"/>
            <ac:cxnSpMk id="13" creationId="{6B551B75-B2FE-CEEF-0706-37AA194C8D92}"/>
          </ac:cxnSpMkLst>
        </pc:cxnChg>
        <pc:cxnChg chg="mod">
          <ac:chgData name="Shukufa Musayeva" userId="925d085fcd50c50b" providerId="LiveId" clId="{BF3D9BEF-3BEC-4F73-973A-E0770F5CA5F0}" dt="2023-09-25T07:17:14.936" v="405" actId="164"/>
          <ac:cxnSpMkLst>
            <pc:docMk/>
            <pc:sldMk cId="1847406789" sldId="261"/>
            <ac:cxnSpMk id="15" creationId="{522E8FE8-784C-AFA3-548C-F5B9B18900D8}"/>
          </ac:cxnSpMkLst>
        </pc:cxnChg>
        <pc:cxnChg chg="mod">
          <ac:chgData name="Shukufa Musayeva" userId="925d085fcd50c50b" providerId="LiveId" clId="{BF3D9BEF-3BEC-4F73-973A-E0770F5CA5F0}" dt="2023-09-25T07:17:14.936" v="405" actId="164"/>
          <ac:cxnSpMkLst>
            <pc:docMk/>
            <pc:sldMk cId="1847406789" sldId="261"/>
            <ac:cxnSpMk id="16" creationId="{43154468-95B0-BF8B-01B1-2424B95E8BEB}"/>
          </ac:cxnSpMkLst>
        </pc:cxnChg>
        <pc:cxnChg chg="mod">
          <ac:chgData name="Shukufa Musayeva" userId="925d085fcd50c50b" providerId="LiveId" clId="{BF3D9BEF-3BEC-4F73-973A-E0770F5CA5F0}" dt="2023-09-25T07:17:14.936" v="405" actId="164"/>
          <ac:cxnSpMkLst>
            <pc:docMk/>
            <pc:sldMk cId="1847406789" sldId="261"/>
            <ac:cxnSpMk id="19" creationId="{1EA598C6-20A7-6C5C-5031-3A98E8F37239}"/>
          </ac:cxnSpMkLst>
        </pc:cxnChg>
        <pc:cxnChg chg="mod">
          <ac:chgData name="Shukufa Musayeva" userId="925d085fcd50c50b" providerId="LiveId" clId="{BF3D9BEF-3BEC-4F73-973A-E0770F5CA5F0}" dt="2023-09-25T07:17:14.936" v="405" actId="164"/>
          <ac:cxnSpMkLst>
            <pc:docMk/>
            <pc:sldMk cId="1847406789" sldId="261"/>
            <ac:cxnSpMk id="22" creationId="{767126AE-9EB3-8F30-5D4C-3A91BFE76037}"/>
          </ac:cxnSpMkLst>
        </pc:cxnChg>
        <pc:cxnChg chg="mod">
          <ac:chgData name="Shukufa Musayeva" userId="925d085fcd50c50b" providerId="LiveId" clId="{BF3D9BEF-3BEC-4F73-973A-E0770F5CA5F0}" dt="2023-09-25T07:17:14.936" v="405" actId="164"/>
          <ac:cxnSpMkLst>
            <pc:docMk/>
            <pc:sldMk cId="1847406789" sldId="261"/>
            <ac:cxnSpMk id="26" creationId="{62EC93A3-6705-CC87-39C6-7AEB21EC2DFA}"/>
          </ac:cxnSpMkLst>
        </pc:cxnChg>
        <pc:cxnChg chg="mod">
          <ac:chgData name="Shukufa Musayeva" userId="925d085fcd50c50b" providerId="LiveId" clId="{BF3D9BEF-3BEC-4F73-973A-E0770F5CA5F0}" dt="2023-09-25T07:17:14.936" v="405" actId="164"/>
          <ac:cxnSpMkLst>
            <pc:docMk/>
            <pc:sldMk cId="1847406789" sldId="261"/>
            <ac:cxnSpMk id="34" creationId="{EA8A9E25-B0DB-ED7D-F78D-131A37A71461}"/>
          </ac:cxnSpMkLst>
        </pc:cxnChg>
        <pc:cxnChg chg="mod">
          <ac:chgData name="Shukufa Musayeva" userId="925d085fcd50c50b" providerId="LiveId" clId="{BF3D9BEF-3BEC-4F73-973A-E0770F5CA5F0}" dt="2023-09-25T07:17:14.936" v="405" actId="164"/>
          <ac:cxnSpMkLst>
            <pc:docMk/>
            <pc:sldMk cId="1847406789" sldId="261"/>
            <ac:cxnSpMk id="39" creationId="{C6B03D67-35D9-55CE-95D0-302895836C92}"/>
          </ac:cxnSpMkLst>
        </pc:cxnChg>
        <pc:cxnChg chg="mod">
          <ac:chgData name="Shukufa Musayeva" userId="925d085fcd50c50b" providerId="LiveId" clId="{BF3D9BEF-3BEC-4F73-973A-E0770F5CA5F0}" dt="2023-09-25T07:17:14.936" v="405" actId="164"/>
          <ac:cxnSpMkLst>
            <pc:docMk/>
            <pc:sldMk cId="1847406789" sldId="261"/>
            <ac:cxnSpMk id="41" creationId="{CBA85194-F7D5-3D08-823E-2647340EC881}"/>
          </ac:cxnSpMkLst>
        </pc:cxnChg>
        <pc:cxnChg chg="mod">
          <ac:chgData name="Shukufa Musayeva" userId="925d085fcd50c50b" providerId="LiveId" clId="{BF3D9BEF-3BEC-4F73-973A-E0770F5CA5F0}" dt="2023-09-25T07:17:14.936" v="405" actId="164"/>
          <ac:cxnSpMkLst>
            <pc:docMk/>
            <pc:sldMk cId="1847406789" sldId="261"/>
            <ac:cxnSpMk id="44" creationId="{CAC1B5C1-30DD-53A8-5E58-6190905CA470}"/>
          </ac:cxnSpMkLst>
        </pc:cxnChg>
      </pc:sldChg>
      <pc:sldChg chg="modSp mod">
        <pc:chgData name="Shukufa Musayeva" userId="925d085fcd50c50b" providerId="LiveId" clId="{BF3D9BEF-3BEC-4F73-973A-E0770F5CA5F0}" dt="2023-09-25T07:28:05.545" v="648" actId="20577"/>
        <pc:sldMkLst>
          <pc:docMk/>
          <pc:sldMk cId="2154251385" sldId="291"/>
        </pc:sldMkLst>
        <pc:spChg chg="mod">
          <ac:chgData name="Shukufa Musayeva" userId="925d085fcd50c50b" providerId="LiveId" clId="{BF3D9BEF-3BEC-4F73-973A-E0770F5CA5F0}" dt="2023-09-25T06:52:41.919" v="69"/>
          <ac:spMkLst>
            <pc:docMk/>
            <pc:sldMk cId="2154251385" sldId="291"/>
            <ac:spMk id="2" creationId="{37A30428-36A6-F9AA-1603-EDD826D23840}"/>
          </ac:spMkLst>
        </pc:spChg>
        <pc:spChg chg="mod">
          <ac:chgData name="Shukufa Musayeva" userId="925d085fcd50c50b" providerId="LiveId" clId="{BF3D9BEF-3BEC-4F73-973A-E0770F5CA5F0}" dt="2023-09-25T07:28:05.545" v="648" actId="20577"/>
          <ac:spMkLst>
            <pc:docMk/>
            <pc:sldMk cId="2154251385" sldId="291"/>
            <ac:spMk id="3" creationId="{B495664F-5609-F1C6-F4B8-3778176D7B65}"/>
          </ac:spMkLst>
        </pc:spChg>
      </pc:sldChg>
      <pc:sldMasterChg chg="addSp modSp mod">
        <pc:chgData name="Shukufa Musayeva" userId="925d085fcd50c50b" providerId="LiveId" clId="{BF3D9BEF-3BEC-4F73-973A-E0770F5CA5F0}" dt="2023-09-25T07:28:41.587" v="669" actId="20577"/>
        <pc:sldMasterMkLst>
          <pc:docMk/>
          <pc:sldMasterMk cId="2944639081" sldId="2147483660"/>
        </pc:sldMasterMkLst>
        <pc:spChg chg="add mod">
          <ac:chgData name="Shukufa Musayeva" userId="925d085fcd50c50b" providerId="LiveId" clId="{BF3D9BEF-3BEC-4F73-973A-E0770F5CA5F0}" dt="2023-09-25T06:52:15.050" v="61" actId="1076"/>
          <ac:spMkLst>
            <pc:docMk/>
            <pc:sldMasterMk cId="2944639081" sldId="2147483660"/>
            <ac:spMk id="5" creationId="{A09E5900-4ABC-4BB4-E0E4-5EC8079A28A7}"/>
          </ac:spMkLst>
        </pc:spChg>
        <pc:spChg chg="mod">
          <ac:chgData name="Shukufa Musayeva" userId="925d085fcd50c50b" providerId="LiveId" clId="{BF3D9BEF-3BEC-4F73-973A-E0770F5CA5F0}" dt="2023-09-25T07:28:41.587" v="669" actId="20577"/>
          <ac:spMkLst>
            <pc:docMk/>
            <pc:sldMasterMk cId="2944639081" sldId="2147483660"/>
            <ac:spMk id="9" creationId="{C3516C28-3E65-4AAB-A130-1AED07BD90AB}"/>
          </ac:spMkLst>
        </pc:sp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3EB305-B2DB-465A-A002-4A8143C19C82}" type="datetimeFigureOut">
              <a:rPr lang="en-US" smtClean="0"/>
              <a:t>9/23/2023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22E4806-68EC-4CAA-B19E-4536BD5013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65535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106BB1-656F-4E66-A0CB-522F204C57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3B4F23-CB75-4709-9ED2-A40C1BC74D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BC20240E-781F-47CB-B424-3657CCE612C2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735A0C76-18BA-4FA5-9A10-AC3161BA260F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850FF8DB-6AC1-4ED8-BB77-2A2907316800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612154-3091-4428-9E11-7C68CF70D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904445" y="6533836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30265822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5030E8-8EEE-4692-BB4E-1D79115AD7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0F335E-27D6-43C3-BEEA-F6F88B69DD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8EC2EB-92BF-4110-83D2-F7070807F4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506478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14473049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4D3FE7-6093-45FC-BDAD-053E00755B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865DD8-7339-4127-BCB8-957D396DC3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690858-7F53-4513-A757-8235282E5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51886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23501662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6C3718-0579-4350-9D51-F8F23CE5EF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92470C-4639-4E9E-9D7C-DE3040D2AF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388E69-3C4B-425A-9FF3-CE41F06AD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DB09D4-83F9-4C4D-B666-8CCAC86234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7918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26159053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75F69-658F-44ED-A4B6-92BA7B5E22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7787D5-5B4D-4F28-A5E0-6253E3ED2B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D09DEE-B53C-4BF4-ACA7-F8338B1F3A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4D07C3E-B5D4-4D54-A58D-61EAA17A1A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B5D4903-8E6D-4ED8-A6AA-C23AF4401C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5CF9A0E-E6D6-4282-BA9A-8BBEC5D00A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32338612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075744-9BF8-411A-8823-47122040FB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A1E465F-81C5-4655-A07C-6BB4E99F59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3159530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B41DF10-B88B-4A72-AA02-F4240E0391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21442954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F1E8A5-A49F-4F63-BB7F-D9626E266F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0A78EE-AA02-4B8F-97A1-234E8061F8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9EF486-FBFD-461B-9102-E161DF7A28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108975-190B-44D4-A51C-F431D79D9F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65534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39528640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6C2573-B0CF-48B1-9E7F-2427EFAA6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023C489-4B5F-49B3-9503-171DA0B7494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0DFF43-F0A3-4F60-B3F2-05CB0C799C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348229-9151-4720-B081-EBA35B1AA3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20001296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082401-1B74-4740-89EC-FB2A4F3296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28B3CF-5439-42BE-955E-9FBA646227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8EFDEB-AA1C-42DD-9F08-809A7CA1B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924250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64D4F63-C9F4-49B5-BD9F-4E941F9940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4A64AB-55BC-43CB-8D5E-14D929360C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6669A3-57E8-4ED1-AD67-69586AA3C4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14522810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C3516C28-3E65-4AAB-A130-1AED07BD90AB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1800" b="1" i="1" dirty="0">
                <a:solidFill>
                  <a:schemeClr val="bg1"/>
                </a:solidFill>
              </a:rPr>
              <a:t>Dr. Ş. Məmmədova, Dr. Ş. Musayeva</a:t>
            </a:r>
            <a:endParaRPr lang="en-US" sz="1800" b="1" i="1" dirty="0">
              <a:solidFill>
                <a:schemeClr val="bg1"/>
              </a:solidFill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6CB555-D002-40FF-AE51-AD57A9C7C7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9ADBCA96-9AA2-4CB2-854D-FBB7057F6260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F4306628-D2D9-440A-B9D6-95AD2CCD5EA7}"/>
              </a:ext>
            </a:extLst>
          </p:cNvPr>
          <p:cNvPicPr>
            <a:picLocks noChangeAspect="1"/>
          </p:cNvPicPr>
          <p:nvPr/>
        </p:nvPicPr>
        <p:blipFill>
          <a:blip r:embed="rId1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30270A2-F7E4-4BA7-8635-81FBDDE51A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09E5900-4ABC-4BB4-E0E4-5EC8079A28A7}"/>
              </a:ext>
            </a:extLst>
          </p:cNvPr>
          <p:cNvSpPr txBox="1"/>
          <p:nvPr userDrawn="1"/>
        </p:nvSpPr>
        <p:spPr>
          <a:xfrm>
            <a:off x="11353800" y="65299"/>
            <a:ext cx="84921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az-Latn-AZ" b="1" i="1" dirty="0">
                <a:solidFill>
                  <a:schemeClr val="accent1">
                    <a:lumMod val="75000"/>
                  </a:schemeClr>
                </a:solidFill>
              </a:rPr>
              <a:t>AƏKAİ</a:t>
            </a:r>
            <a:endParaRPr lang="ru-RU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46390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rgbClr val="7030A0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A30428-36A6-F9AA-1603-EDD826D2384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az-Latn-AZ" sz="5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Aşağı ətrafların kəskin arterial işemiyası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495664F-5609-F1C6-F4B8-3778176D7B6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b="1" dirty="0"/>
              <a:t>Dr. </a:t>
            </a:r>
            <a:r>
              <a:rPr lang="az-Latn-AZ" b="1" dirty="0"/>
              <a:t>Şəbnəm Məmmədova</a:t>
            </a:r>
          </a:p>
          <a:p>
            <a:r>
              <a:rPr lang="az-Latn-AZ" b="1" dirty="0"/>
              <a:t>Dr. Şükufə Musayeva</a:t>
            </a:r>
            <a:endParaRPr lang="en-US" b="1" dirty="0"/>
          </a:p>
          <a:p>
            <a:r>
              <a:rPr lang="az-Latn-AZ" b="1" dirty="0"/>
              <a:t> I Cərrahi xəstəliklər kafedrası</a:t>
            </a:r>
          </a:p>
        </p:txBody>
      </p:sp>
    </p:spTree>
    <p:extLst>
      <p:ext uri="{BB962C8B-B14F-4D97-AF65-F5344CB8AC3E}">
        <p14:creationId xmlns:p14="http://schemas.microsoft.com/office/powerpoint/2010/main" val="21542513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Tərifi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3" y="866068"/>
            <a:ext cx="10837333" cy="122237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az-Latn-AZ" sz="2400" b="1" u="sng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Aşağı ətrafların kəskin arterial işemiyası </a:t>
            </a:r>
            <a:r>
              <a:rPr lang="az-Latn-AZ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dedikdə </a:t>
            </a:r>
            <a:r>
              <a:rPr lang="az-Latn-AZ" sz="2400" b="1" i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arteriyaların kəskin  tıxanması </a:t>
            </a:r>
            <a:r>
              <a:rPr lang="az-Latn-AZ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ilə əlaqədar </a:t>
            </a:r>
            <a:r>
              <a:rPr lang="az-Latn-AZ" sz="24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toxumaların qan təchizatının kəskin azalması</a:t>
            </a:r>
            <a:r>
              <a:rPr lang="az-Latn-AZ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 nəzərdə tutulur, </a:t>
            </a:r>
            <a:r>
              <a:rPr lang="az-Latn-AZ" sz="2400" b="1" i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qanqrena</a:t>
            </a:r>
            <a:r>
              <a:rPr lang="az-Latn-AZ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 ilə nəticələnə bilir</a:t>
            </a:r>
          </a:p>
          <a:p>
            <a:pPr marL="0" indent="0">
              <a:buNone/>
            </a:pPr>
            <a:endParaRPr lang="az-Latn-AZ" sz="2400" b="1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6A1635C-E373-3BE4-7CFE-089C510C4A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6667" y="2314221"/>
            <a:ext cx="5087023" cy="423580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F117FAB-DE22-5C50-0510-7C94F1F8B8C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7673" t="1866" r="3244" b="1402"/>
          <a:stretch/>
        </p:blipFill>
        <p:spPr>
          <a:xfrm>
            <a:off x="6649154" y="2314221"/>
            <a:ext cx="4865512" cy="423580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751915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Təsnifatı</a:t>
            </a:r>
            <a:endParaRPr lang="az-Latn-AZ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6600" y="804908"/>
            <a:ext cx="10515600" cy="4351338"/>
          </a:xfrm>
        </p:spPr>
        <p:txBody>
          <a:bodyPr>
            <a:normAutofit/>
          </a:bodyPr>
          <a:lstStyle/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az-Latn-AZ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Ağırlıq dərəcəsinə görə</a:t>
            </a:r>
            <a:endParaRPr lang="az-Latn-A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az-Latn-A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Yaşama qabiliyyətini saxlamış, qanqrena təhlükəsi sərhəddə olan olan aşağı ətraf  (I dərəcə) </a:t>
            </a: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az-Latn-AZ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az-Latn-A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Qanqrena təhlükəsi yüksək olan aşağı ətraf (II dərəcə)</a:t>
            </a: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az-Latn-AZ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az-Latn-AZ" sz="1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Qanqrena</a:t>
            </a:r>
            <a:r>
              <a:rPr lang="az-Latn-AZ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 baş vermiş aşağı ətraf (III dərəcə)</a:t>
            </a:r>
            <a:endParaRPr lang="az-Latn-AZ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endParaRPr lang="az-Latn-AZ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58D2F7F-9226-1ED0-84D1-E53841A738C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693" t="6575" r="3594" b="1790"/>
          <a:stretch/>
        </p:blipFill>
        <p:spPr>
          <a:xfrm>
            <a:off x="835996" y="3262487"/>
            <a:ext cx="1974383" cy="329071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36FA650-8D1C-4BA6-27AB-B6EA100BF7D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150" t="1790" r="4150" b="1790"/>
          <a:stretch/>
        </p:blipFill>
        <p:spPr>
          <a:xfrm>
            <a:off x="8398932" y="3256233"/>
            <a:ext cx="2022466" cy="3290712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13FB0F5-F46E-0394-1BB5-E25FA93FA03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53170" y="3256233"/>
            <a:ext cx="4401615" cy="3296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43780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3164681" y="97186"/>
            <a:ext cx="5862638" cy="328612"/>
          </a:xfrm>
        </p:spPr>
        <p:txBody>
          <a:bodyPr>
            <a:noAutofit/>
          </a:bodyPr>
          <a:lstStyle/>
          <a:p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Səbəbləri</a:t>
            </a:r>
          </a:p>
        </p:txBody>
      </p:sp>
      <p:grpSp>
        <p:nvGrpSpPr>
          <p:cNvPr id="110" name="Группа 109">
            <a:extLst>
              <a:ext uri="{FF2B5EF4-FFF2-40B4-BE49-F238E27FC236}">
                <a16:creationId xmlns:a16="http://schemas.microsoft.com/office/drawing/2014/main" id="{99211906-A8F0-8F0B-589D-3A149474898B}"/>
              </a:ext>
            </a:extLst>
          </p:cNvPr>
          <p:cNvGrpSpPr/>
          <p:nvPr/>
        </p:nvGrpSpPr>
        <p:grpSpPr>
          <a:xfrm>
            <a:off x="233361" y="941061"/>
            <a:ext cx="11724855" cy="4975877"/>
            <a:chOff x="275236" y="639893"/>
            <a:chExt cx="11724855" cy="4787088"/>
          </a:xfrm>
        </p:grpSpPr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9437A29D-8982-7D9A-74BF-EEA3253D84DE}"/>
                </a:ext>
              </a:extLst>
            </p:cNvPr>
            <p:cNvSpPr txBox="1"/>
            <p:nvPr/>
          </p:nvSpPr>
          <p:spPr>
            <a:xfrm>
              <a:off x="3469736" y="639893"/>
              <a:ext cx="525252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az-Latn-AZ" sz="2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Aşağı ətrafların kəskin arterial işemiyası</a:t>
              </a:r>
            </a:p>
          </p:txBody>
        </p: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97ADF613-CD8F-7F0B-CAF3-2DB67D4F5DB2}"/>
                </a:ext>
              </a:extLst>
            </p:cNvPr>
            <p:cNvSpPr txBox="1"/>
            <p:nvPr/>
          </p:nvSpPr>
          <p:spPr>
            <a:xfrm>
              <a:off x="275236" y="3038858"/>
              <a:ext cx="101239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az-Latn-AZ" b="1" dirty="0"/>
                <a:t>Tromboz</a:t>
              </a: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02D45E1E-1901-3100-C0FB-5AB2D8561C92}"/>
                </a:ext>
              </a:extLst>
            </p:cNvPr>
            <p:cNvSpPr txBox="1"/>
            <p:nvPr/>
          </p:nvSpPr>
          <p:spPr>
            <a:xfrm>
              <a:off x="2968299" y="3038858"/>
              <a:ext cx="195040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az-Latn-AZ" b="1" dirty="0"/>
                <a:t>Arterial </a:t>
              </a:r>
              <a:r>
                <a:rPr lang="az-Latn-AZ" b="1" dirty="0" err="1"/>
                <a:t>anevrizma</a:t>
              </a:r>
              <a:endParaRPr lang="az-Latn-AZ" b="1" dirty="0"/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7ABC25DB-E8F6-A602-B293-7AC65F75C3EF}"/>
                </a:ext>
              </a:extLst>
            </p:cNvPr>
            <p:cNvSpPr txBox="1"/>
            <p:nvPr/>
          </p:nvSpPr>
          <p:spPr>
            <a:xfrm>
              <a:off x="5101924" y="3074872"/>
              <a:ext cx="191251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az-Latn-AZ" b="1" dirty="0"/>
                <a:t>Arterial </a:t>
              </a:r>
              <a:r>
                <a:rPr lang="az-Latn-AZ" b="1" dirty="0" err="1"/>
                <a:t>disseksiya</a:t>
              </a:r>
              <a:endParaRPr lang="az-Latn-AZ" b="1" dirty="0"/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246C33C4-3BF3-8815-D6AE-022316C566C8}"/>
                </a:ext>
              </a:extLst>
            </p:cNvPr>
            <p:cNvSpPr txBox="1"/>
            <p:nvPr/>
          </p:nvSpPr>
          <p:spPr>
            <a:xfrm>
              <a:off x="10283630" y="3059668"/>
              <a:ext cx="70850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az-Latn-AZ" b="1" dirty="0"/>
                <a:t>Digər</a:t>
              </a: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D50FB224-849E-DBA3-B5BB-21ACB99FDE56}"/>
                </a:ext>
              </a:extLst>
            </p:cNvPr>
            <p:cNvSpPr txBox="1"/>
            <p:nvPr/>
          </p:nvSpPr>
          <p:spPr>
            <a:xfrm>
              <a:off x="9275677" y="4103542"/>
              <a:ext cx="2724414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az-Latn-AZ" sz="1600" b="1" i="1" dirty="0"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Venoz </a:t>
              </a:r>
              <a:r>
                <a:rPr lang="az-Latn-AZ" sz="1600" b="1" i="1" dirty="0" err="1"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okklyuziya</a:t>
              </a:r>
              <a:endParaRPr lang="az-Latn-AZ" sz="1600" b="1" i="1" dirty="0">
                <a:latin typeface="Calibri" panose="020F0502020204030204" pitchFamily="34" charset="0"/>
                <a:ea typeface="Calibri" panose="020F0502020204030204" pitchFamily="34" charset="0"/>
              </a:endParaRPr>
            </a:p>
            <a:p>
              <a:r>
                <a:rPr lang="az-Latn-AZ" sz="1600" b="1" i="1" dirty="0"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Paradoksal emboliya </a:t>
              </a:r>
            </a:p>
            <a:p>
              <a:r>
                <a:rPr lang="az-Latn-AZ" sz="1600" b="1" i="1" dirty="0"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Vaskulitlər </a:t>
              </a:r>
            </a:p>
            <a:p>
              <a:r>
                <a:rPr lang="az-Latn-AZ" sz="1600" b="1" i="1" dirty="0">
                  <a:latin typeface="Calibri" panose="020F0502020204030204" pitchFamily="34" charset="0"/>
                  <a:ea typeface="Calibri" panose="020F0502020204030204" pitchFamily="34" charset="0"/>
                </a:rPr>
                <a:t>P</a:t>
              </a:r>
              <a:r>
                <a:rPr lang="az-Latn-AZ" sz="1600" b="1" i="1" dirty="0"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eriferik </a:t>
              </a:r>
              <a:r>
                <a:rPr lang="az-Latn-AZ" sz="1600" b="1" i="1" dirty="0" err="1"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vazospazm</a:t>
              </a:r>
              <a:r>
                <a:rPr lang="az-Latn-AZ" sz="1600" b="1" i="1" dirty="0"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 </a:t>
              </a:r>
              <a:r>
                <a:rPr lang="az-Latn-AZ" sz="1600" b="1" i="1" dirty="0" err="1">
                  <a:latin typeface="Calibri" panose="020F0502020204030204" pitchFamily="34" charset="0"/>
                  <a:ea typeface="Calibri" panose="020F0502020204030204" pitchFamily="34" charset="0"/>
                </a:rPr>
                <a:t>H</a:t>
              </a:r>
              <a:r>
                <a:rPr lang="az-Latn-AZ" sz="1600" b="1" i="1" dirty="0" err="1"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iperkoaqulyasion</a:t>
              </a:r>
              <a:r>
                <a:rPr lang="az-Latn-AZ" sz="1600" b="1" i="1" dirty="0"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 vəziyyətlər</a:t>
              </a:r>
            </a:p>
          </p:txBody>
        </p:sp>
        <p:cxnSp>
          <p:nvCxnSpPr>
            <p:cNvPr id="13" name="Straight Arrow Connector 12">
              <a:extLst>
                <a:ext uri="{FF2B5EF4-FFF2-40B4-BE49-F238E27FC236}">
                  <a16:creationId xmlns:a16="http://schemas.microsoft.com/office/drawing/2014/main" id="{6B551B75-B2FE-CEEF-0706-37AA194C8D92}"/>
                </a:ext>
              </a:extLst>
            </p:cNvPr>
            <p:cNvCxnSpPr>
              <a:cxnSpLocks/>
              <a:stCxn id="4" idx="2"/>
              <a:endCxn id="6" idx="0"/>
            </p:cNvCxnSpPr>
            <p:nvPr/>
          </p:nvCxnSpPr>
          <p:spPr>
            <a:xfrm flipH="1">
              <a:off x="3943502" y="1101558"/>
              <a:ext cx="2152498" cy="1937300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Arrow Connector 15">
              <a:extLst>
                <a:ext uri="{FF2B5EF4-FFF2-40B4-BE49-F238E27FC236}">
                  <a16:creationId xmlns:a16="http://schemas.microsoft.com/office/drawing/2014/main" id="{43154468-95B0-BF8B-01B1-2424B95E8BEB}"/>
                </a:ext>
              </a:extLst>
            </p:cNvPr>
            <p:cNvCxnSpPr>
              <a:cxnSpLocks/>
              <a:stCxn id="4" idx="2"/>
              <a:endCxn id="7" idx="0"/>
            </p:cNvCxnSpPr>
            <p:nvPr/>
          </p:nvCxnSpPr>
          <p:spPr>
            <a:xfrm flipH="1">
              <a:off x="6058180" y="1101558"/>
              <a:ext cx="37820" cy="1973314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18">
              <a:extLst>
                <a:ext uri="{FF2B5EF4-FFF2-40B4-BE49-F238E27FC236}">
                  <a16:creationId xmlns:a16="http://schemas.microsoft.com/office/drawing/2014/main" id="{1EA598C6-20A7-6C5C-5031-3A98E8F37239}"/>
                </a:ext>
              </a:extLst>
            </p:cNvPr>
            <p:cNvCxnSpPr>
              <a:cxnSpLocks/>
              <a:stCxn id="4" idx="2"/>
              <a:endCxn id="5" idx="0"/>
            </p:cNvCxnSpPr>
            <p:nvPr/>
          </p:nvCxnSpPr>
          <p:spPr>
            <a:xfrm flipH="1">
              <a:off x="781433" y="1101558"/>
              <a:ext cx="5314567" cy="1937300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21">
              <a:extLst>
                <a:ext uri="{FF2B5EF4-FFF2-40B4-BE49-F238E27FC236}">
                  <a16:creationId xmlns:a16="http://schemas.microsoft.com/office/drawing/2014/main" id="{767126AE-9EB3-8F30-5D4C-3A91BFE76037}"/>
                </a:ext>
              </a:extLst>
            </p:cNvPr>
            <p:cNvCxnSpPr>
              <a:cxnSpLocks/>
              <a:stCxn id="4" idx="2"/>
              <a:endCxn id="8" idx="0"/>
            </p:cNvCxnSpPr>
            <p:nvPr/>
          </p:nvCxnSpPr>
          <p:spPr>
            <a:xfrm>
              <a:off x="6096000" y="1101558"/>
              <a:ext cx="4541884" cy="1958110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Arrow Connector 33">
              <a:extLst>
                <a:ext uri="{FF2B5EF4-FFF2-40B4-BE49-F238E27FC236}">
                  <a16:creationId xmlns:a16="http://schemas.microsoft.com/office/drawing/2014/main" id="{EA8A9E25-B0DB-ED7D-F78D-131A37A71461}"/>
                </a:ext>
              </a:extLst>
            </p:cNvPr>
            <p:cNvCxnSpPr>
              <a:cxnSpLocks/>
              <a:stCxn id="8" idx="2"/>
              <a:endCxn id="12" idx="0"/>
            </p:cNvCxnSpPr>
            <p:nvPr/>
          </p:nvCxnSpPr>
          <p:spPr>
            <a:xfrm>
              <a:off x="10637884" y="3429000"/>
              <a:ext cx="0" cy="674542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" name="TextBox 2">
              <a:extLst>
                <a:ext uri="{FF2B5EF4-FFF2-40B4-BE49-F238E27FC236}">
                  <a16:creationId xmlns:a16="http://schemas.microsoft.com/office/drawing/2014/main" id="{D7BC0E94-EB77-43F1-0C42-7702AAA55715}"/>
                </a:ext>
              </a:extLst>
            </p:cNvPr>
            <p:cNvSpPr txBox="1"/>
            <p:nvPr/>
          </p:nvSpPr>
          <p:spPr>
            <a:xfrm>
              <a:off x="1629777" y="3038858"/>
              <a:ext cx="115530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az-Latn-AZ" b="1" dirty="0" err="1"/>
                <a:t>Emboliya</a:t>
              </a:r>
              <a:endParaRPr lang="az-Latn-AZ" b="1" dirty="0"/>
            </a:p>
          </p:txBody>
        </p:sp>
        <p:cxnSp>
          <p:nvCxnSpPr>
            <p:cNvPr id="15" name="Straight Arrow Connector 14">
              <a:extLst>
                <a:ext uri="{FF2B5EF4-FFF2-40B4-BE49-F238E27FC236}">
                  <a16:creationId xmlns:a16="http://schemas.microsoft.com/office/drawing/2014/main" id="{522E8FE8-784C-AFA3-548C-F5B9B18900D8}"/>
                </a:ext>
              </a:extLst>
            </p:cNvPr>
            <p:cNvCxnSpPr>
              <a:cxnSpLocks/>
              <a:stCxn id="4" idx="2"/>
              <a:endCxn id="3" idx="0"/>
            </p:cNvCxnSpPr>
            <p:nvPr/>
          </p:nvCxnSpPr>
          <p:spPr>
            <a:xfrm flipH="1">
              <a:off x="2207429" y="1101558"/>
              <a:ext cx="3888571" cy="1937300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26302881-B804-5184-8C08-E7645E967C0D}"/>
                </a:ext>
              </a:extLst>
            </p:cNvPr>
            <p:cNvSpPr txBox="1"/>
            <p:nvPr/>
          </p:nvSpPr>
          <p:spPr>
            <a:xfrm>
              <a:off x="7187952" y="3074872"/>
              <a:ext cx="96595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az-Latn-AZ" b="1" dirty="0"/>
                <a:t>Travma</a:t>
              </a:r>
            </a:p>
          </p:txBody>
        </p:sp>
        <p:cxnSp>
          <p:nvCxnSpPr>
            <p:cNvPr id="26" name="Straight Arrow Connector 25">
              <a:extLst>
                <a:ext uri="{FF2B5EF4-FFF2-40B4-BE49-F238E27FC236}">
                  <a16:creationId xmlns:a16="http://schemas.microsoft.com/office/drawing/2014/main" id="{62EC93A3-6705-CC87-39C6-7AEB21EC2DFA}"/>
                </a:ext>
              </a:extLst>
            </p:cNvPr>
            <p:cNvCxnSpPr>
              <a:cxnSpLocks/>
              <a:stCxn id="4" idx="2"/>
              <a:endCxn id="24" idx="0"/>
            </p:cNvCxnSpPr>
            <p:nvPr/>
          </p:nvCxnSpPr>
          <p:spPr>
            <a:xfrm>
              <a:off x="6096000" y="1101558"/>
              <a:ext cx="1574931" cy="1973314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1DB243E2-FFD3-9324-729A-CCEB3AAECE98}"/>
                </a:ext>
              </a:extLst>
            </p:cNvPr>
            <p:cNvSpPr txBox="1"/>
            <p:nvPr/>
          </p:nvSpPr>
          <p:spPr>
            <a:xfrm>
              <a:off x="8366942" y="3059668"/>
              <a:ext cx="108983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az-Latn-AZ" b="1" dirty="0" err="1"/>
                <a:t>Yatrogen</a:t>
              </a:r>
              <a:endParaRPr lang="az-Latn-AZ" b="1" dirty="0"/>
            </a:p>
          </p:txBody>
        </p:sp>
        <p:cxnSp>
          <p:nvCxnSpPr>
            <p:cNvPr id="39" name="Straight Arrow Connector 38">
              <a:extLst>
                <a:ext uri="{FF2B5EF4-FFF2-40B4-BE49-F238E27FC236}">
                  <a16:creationId xmlns:a16="http://schemas.microsoft.com/office/drawing/2014/main" id="{C6B03D67-35D9-55CE-95D0-302895836C92}"/>
                </a:ext>
              </a:extLst>
            </p:cNvPr>
            <p:cNvCxnSpPr>
              <a:cxnSpLocks/>
              <a:stCxn id="4" idx="2"/>
              <a:endCxn id="38" idx="0"/>
            </p:cNvCxnSpPr>
            <p:nvPr/>
          </p:nvCxnSpPr>
          <p:spPr>
            <a:xfrm>
              <a:off x="6096000" y="1101558"/>
              <a:ext cx="2815858" cy="1958110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Arrow Connector 40">
              <a:extLst>
                <a:ext uri="{FF2B5EF4-FFF2-40B4-BE49-F238E27FC236}">
                  <a16:creationId xmlns:a16="http://schemas.microsoft.com/office/drawing/2014/main" id="{CBA85194-F7D5-3D08-823E-2647340EC881}"/>
                </a:ext>
              </a:extLst>
            </p:cNvPr>
            <p:cNvCxnSpPr>
              <a:cxnSpLocks/>
              <a:stCxn id="51" idx="0"/>
              <a:endCxn id="5" idx="2"/>
            </p:cNvCxnSpPr>
            <p:nvPr/>
          </p:nvCxnSpPr>
          <p:spPr>
            <a:xfrm flipH="1" flipV="1">
              <a:off x="781433" y="3408190"/>
              <a:ext cx="750479" cy="509076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Arrow Connector 43">
              <a:extLst>
                <a:ext uri="{FF2B5EF4-FFF2-40B4-BE49-F238E27FC236}">
                  <a16:creationId xmlns:a16="http://schemas.microsoft.com/office/drawing/2014/main" id="{CAC1B5C1-30DD-53A8-5E58-6190905CA470}"/>
                </a:ext>
              </a:extLst>
            </p:cNvPr>
            <p:cNvCxnSpPr>
              <a:cxnSpLocks/>
              <a:stCxn id="51" idx="0"/>
              <a:endCxn id="3" idx="2"/>
            </p:cNvCxnSpPr>
            <p:nvPr/>
          </p:nvCxnSpPr>
          <p:spPr>
            <a:xfrm flipV="1">
              <a:off x="1531912" y="3408190"/>
              <a:ext cx="675517" cy="509076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id="{1616CC34-A262-3ED1-85A4-E066929F9E73}"/>
                </a:ext>
              </a:extLst>
            </p:cNvPr>
            <p:cNvSpPr txBox="1"/>
            <p:nvPr/>
          </p:nvSpPr>
          <p:spPr>
            <a:xfrm>
              <a:off x="536351" y="3917266"/>
              <a:ext cx="199112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az-Latn-AZ" b="1" dirty="0"/>
                <a:t>Ən çox rast gəlinən</a:t>
              </a:r>
              <a:endParaRPr lang="en-US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18474067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CBACEE6-D3F0-E18B-E5EE-5ECCB85D6E7E}"/>
              </a:ext>
            </a:extLst>
          </p:cNvPr>
          <p:cNvSpPr txBox="1"/>
          <p:nvPr/>
        </p:nvSpPr>
        <p:spPr>
          <a:xfrm>
            <a:off x="5258476" y="-56444"/>
            <a:ext cx="193488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32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Patogenez</a:t>
            </a:r>
          </a:p>
        </p:txBody>
      </p:sp>
      <p:sp>
        <p:nvSpPr>
          <p:cNvPr id="21" name="Rectangle 20"/>
          <p:cNvSpPr/>
          <p:nvPr/>
        </p:nvSpPr>
        <p:spPr>
          <a:xfrm>
            <a:off x="5994399" y="5026831"/>
            <a:ext cx="6028267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az-Latn-AZ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Dəridə 12 saat,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az-Latn-AZ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Əzələlərdə 6-8 saat,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az-Latn-AZ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Sinir toxumasında 2-4 saat işemiya müddətindən sonra geriyədönməz dəyişikliklər baş verir.</a:t>
            </a:r>
            <a:endParaRPr lang="en-US" sz="2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7" name="Группа 6">
            <a:extLst>
              <a:ext uri="{FF2B5EF4-FFF2-40B4-BE49-F238E27FC236}">
                <a16:creationId xmlns:a16="http://schemas.microsoft.com/office/drawing/2014/main" id="{289C6FA3-8C3E-034F-0132-E2C08A53EEF9}"/>
              </a:ext>
            </a:extLst>
          </p:cNvPr>
          <p:cNvGrpSpPr/>
          <p:nvPr/>
        </p:nvGrpSpPr>
        <p:grpSpPr>
          <a:xfrm>
            <a:off x="1149946" y="656815"/>
            <a:ext cx="4422493" cy="5807881"/>
            <a:chOff x="2447220" y="1086634"/>
            <a:chExt cx="3253997" cy="4888431"/>
          </a:xfrm>
        </p:grpSpPr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30D6FC85-2B5B-EB9D-B0E9-2564B6289A56}"/>
                </a:ext>
              </a:extLst>
            </p:cNvPr>
            <p:cNvSpPr txBox="1"/>
            <p:nvPr/>
          </p:nvSpPr>
          <p:spPr>
            <a:xfrm>
              <a:off x="2447220" y="1086634"/>
              <a:ext cx="3253997" cy="388578"/>
            </a:xfrm>
            <a:prstGeom prst="rect">
              <a:avLst/>
            </a:prstGeom>
            <a:noFill/>
            <a:ln w="19050">
              <a:solidFill>
                <a:srgbClr val="7030A0"/>
              </a:solidFill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lang="az-Latn-AZ" sz="2400" b="1" dirty="0"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Arteriyanın </a:t>
              </a:r>
              <a:r>
                <a:rPr lang="az-Latn-AZ" sz="2400" b="1" dirty="0" err="1"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mənfəzinin</a:t>
              </a:r>
              <a:r>
                <a:rPr lang="az-Latn-AZ" sz="2400" b="1" dirty="0"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 tıxanması</a:t>
              </a:r>
              <a:endParaRPr lang="az-Latn-AZ" sz="2400" b="1" dirty="0"/>
            </a:p>
          </p:txBody>
        </p: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123FD04F-FD0B-555B-2887-2F9AC8E5A491}"/>
                </a:ext>
              </a:extLst>
            </p:cNvPr>
            <p:cNvSpPr txBox="1"/>
            <p:nvPr/>
          </p:nvSpPr>
          <p:spPr>
            <a:xfrm>
              <a:off x="3551316" y="3003431"/>
              <a:ext cx="1045807" cy="388578"/>
            </a:xfrm>
            <a:prstGeom prst="rect">
              <a:avLst/>
            </a:prstGeom>
            <a:noFill/>
            <a:ln w="19050">
              <a:solidFill>
                <a:srgbClr val="7030A0"/>
              </a:solidFill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lang="az-Latn-AZ" sz="2400" b="1" dirty="0"/>
                <a:t>Hipoksiya</a:t>
              </a: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7DC01C5E-52E5-725E-BD13-DB62C9BA8B76}"/>
                </a:ext>
              </a:extLst>
            </p:cNvPr>
            <p:cNvSpPr txBox="1"/>
            <p:nvPr/>
          </p:nvSpPr>
          <p:spPr>
            <a:xfrm>
              <a:off x="2768630" y="3675608"/>
              <a:ext cx="2597319" cy="388578"/>
            </a:xfrm>
            <a:prstGeom prst="rect">
              <a:avLst/>
            </a:prstGeom>
            <a:noFill/>
            <a:ln w="19050">
              <a:solidFill>
                <a:srgbClr val="7030A0"/>
              </a:solidFill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2400" b="1" dirty="0"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M</a:t>
              </a:r>
              <a:r>
                <a:rPr lang="az-Latn-AZ" sz="2400" b="1" dirty="0" err="1"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etabolitlərin</a:t>
              </a:r>
              <a:r>
                <a:rPr lang="az-Latn-AZ" sz="2400" b="1" dirty="0"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 toplanması</a:t>
              </a:r>
              <a:endParaRPr lang="az-Latn-AZ" sz="2400" b="1" dirty="0"/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EFB1F654-7365-4347-84E8-B1E25EFBB39D}"/>
                </a:ext>
              </a:extLst>
            </p:cNvPr>
            <p:cNvSpPr txBox="1"/>
            <p:nvPr/>
          </p:nvSpPr>
          <p:spPr>
            <a:xfrm>
              <a:off x="3645909" y="1705392"/>
              <a:ext cx="856620" cy="388578"/>
            </a:xfrm>
            <a:prstGeom prst="rect">
              <a:avLst/>
            </a:prstGeom>
            <a:noFill/>
            <a:ln w="19050">
              <a:solidFill>
                <a:srgbClr val="7030A0"/>
              </a:solidFill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lang="az-Latn-AZ" sz="2400" b="1" dirty="0"/>
                <a:t>İşemiya</a:t>
              </a: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060E9623-0FE1-CB62-B91E-25280243E6B9}"/>
                </a:ext>
              </a:extLst>
            </p:cNvPr>
            <p:cNvSpPr txBox="1"/>
            <p:nvPr/>
          </p:nvSpPr>
          <p:spPr>
            <a:xfrm>
              <a:off x="3113458" y="2360021"/>
              <a:ext cx="1907663" cy="388578"/>
            </a:xfrm>
            <a:prstGeom prst="rect">
              <a:avLst/>
            </a:prstGeom>
            <a:noFill/>
            <a:ln w="19050">
              <a:solidFill>
                <a:srgbClr val="7030A0"/>
              </a:solidFill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lang="az-Latn-AZ" sz="2400" b="1" dirty="0"/>
                <a:t>Reaktiv </a:t>
              </a:r>
              <a:r>
                <a:rPr lang="az-Latn-AZ" sz="2400" b="1" dirty="0" err="1"/>
                <a:t>vazospazm</a:t>
              </a:r>
              <a:endParaRPr lang="az-Latn-AZ" sz="2400" b="1" dirty="0"/>
            </a:p>
          </p:txBody>
        </p:sp>
        <p:cxnSp>
          <p:nvCxnSpPr>
            <p:cNvPr id="3" name="Straight Arrow Connector 2">
              <a:extLst>
                <a:ext uri="{FF2B5EF4-FFF2-40B4-BE49-F238E27FC236}">
                  <a16:creationId xmlns:a16="http://schemas.microsoft.com/office/drawing/2014/main" id="{A386D62D-84F1-7101-DA9F-7B720381B735}"/>
                </a:ext>
              </a:extLst>
            </p:cNvPr>
            <p:cNvCxnSpPr>
              <a:cxnSpLocks/>
              <a:stCxn id="15" idx="2"/>
              <a:endCxn id="16" idx="0"/>
            </p:cNvCxnSpPr>
            <p:nvPr/>
          </p:nvCxnSpPr>
          <p:spPr>
            <a:xfrm flipH="1">
              <a:off x="4067289" y="2093969"/>
              <a:ext cx="6930" cy="266051"/>
            </a:xfrm>
            <a:prstGeom prst="straightConnector1">
              <a:avLst/>
            </a:prstGeom>
            <a:ln w="28575">
              <a:solidFill>
                <a:srgbClr val="7030A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Arrow Connector 11">
              <a:extLst>
                <a:ext uri="{FF2B5EF4-FFF2-40B4-BE49-F238E27FC236}">
                  <a16:creationId xmlns:a16="http://schemas.microsoft.com/office/drawing/2014/main" id="{DA24FF42-70B4-9DBC-65E4-30DBA0575B32}"/>
                </a:ext>
              </a:extLst>
            </p:cNvPr>
            <p:cNvCxnSpPr>
              <a:cxnSpLocks/>
              <a:stCxn id="16" idx="2"/>
              <a:endCxn id="5" idx="0"/>
            </p:cNvCxnSpPr>
            <p:nvPr/>
          </p:nvCxnSpPr>
          <p:spPr>
            <a:xfrm>
              <a:off x="4067289" y="2748598"/>
              <a:ext cx="6930" cy="254832"/>
            </a:xfrm>
            <a:prstGeom prst="straightConnector1">
              <a:avLst/>
            </a:prstGeom>
            <a:ln w="28575">
              <a:solidFill>
                <a:srgbClr val="7030A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Arrow Connector 12">
              <a:extLst>
                <a:ext uri="{FF2B5EF4-FFF2-40B4-BE49-F238E27FC236}">
                  <a16:creationId xmlns:a16="http://schemas.microsoft.com/office/drawing/2014/main" id="{A2831B8E-84F7-6E9E-4222-842B6C9093CB}"/>
                </a:ext>
              </a:extLst>
            </p:cNvPr>
            <p:cNvCxnSpPr>
              <a:cxnSpLocks/>
              <a:stCxn id="5" idx="2"/>
              <a:endCxn id="6" idx="0"/>
            </p:cNvCxnSpPr>
            <p:nvPr/>
          </p:nvCxnSpPr>
          <p:spPr>
            <a:xfrm flipH="1">
              <a:off x="4067290" y="3392008"/>
              <a:ext cx="6930" cy="283600"/>
            </a:xfrm>
            <a:prstGeom prst="straightConnector1">
              <a:avLst/>
            </a:prstGeom>
            <a:ln w="28575">
              <a:solidFill>
                <a:srgbClr val="7030A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Arrow Connector 19">
              <a:extLst>
                <a:ext uri="{FF2B5EF4-FFF2-40B4-BE49-F238E27FC236}">
                  <a16:creationId xmlns:a16="http://schemas.microsoft.com/office/drawing/2014/main" id="{1E7E6450-643A-6D77-69F2-481707B76E48}"/>
                </a:ext>
              </a:extLst>
            </p:cNvPr>
            <p:cNvCxnSpPr>
              <a:cxnSpLocks/>
              <a:stCxn id="6" idx="2"/>
              <a:endCxn id="26" idx="0"/>
            </p:cNvCxnSpPr>
            <p:nvPr/>
          </p:nvCxnSpPr>
          <p:spPr>
            <a:xfrm>
              <a:off x="4067290" y="4064185"/>
              <a:ext cx="6931" cy="261942"/>
            </a:xfrm>
            <a:prstGeom prst="straightConnector1">
              <a:avLst/>
            </a:prstGeom>
            <a:ln w="28575">
              <a:solidFill>
                <a:srgbClr val="7030A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21">
              <a:extLst>
                <a:ext uri="{FF2B5EF4-FFF2-40B4-BE49-F238E27FC236}">
                  <a16:creationId xmlns:a16="http://schemas.microsoft.com/office/drawing/2014/main" id="{B077B020-7C7F-7618-015B-5455865E6B75}"/>
                </a:ext>
              </a:extLst>
            </p:cNvPr>
            <p:cNvCxnSpPr>
              <a:cxnSpLocks/>
              <a:stCxn id="4" idx="2"/>
              <a:endCxn id="15" idx="0"/>
            </p:cNvCxnSpPr>
            <p:nvPr/>
          </p:nvCxnSpPr>
          <p:spPr>
            <a:xfrm>
              <a:off x="4074219" y="1475212"/>
              <a:ext cx="0" cy="230180"/>
            </a:xfrm>
            <a:prstGeom prst="straightConnector1">
              <a:avLst/>
            </a:prstGeom>
            <a:ln w="28575">
              <a:solidFill>
                <a:srgbClr val="7030A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9DBE3F40-36EC-1C7B-0E78-472198900EE6}"/>
                </a:ext>
              </a:extLst>
            </p:cNvPr>
            <p:cNvSpPr txBox="1"/>
            <p:nvPr/>
          </p:nvSpPr>
          <p:spPr>
            <a:xfrm>
              <a:off x="2987440" y="4326128"/>
              <a:ext cx="2173561" cy="388578"/>
            </a:xfrm>
            <a:prstGeom prst="rect">
              <a:avLst/>
            </a:prstGeom>
            <a:noFill/>
            <a:ln w="19050">
              <a:solidFill>
                <a:srgbClr val="7030A0"/>
              </a:solidFill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2400" b="1" dirty="0">
                  <a:latin typeface="Calibri" panose="020F0502020204030204" pitchFamily="34" charset="0"/>
                  <a:ea typeface="Calibri" panose="020F0502020204030204" pitchFamily="34" charset="0"/>
                </a:rPr>
                <a:t>E</a:t>
              </a:r>
              <a:r>
                <a:rPr lang="az-Latn-AZ" sz="2400" b="1" dirty="0" err="1"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ndoteldə</a:t>
              </a:r>
              <a:r>
                <a:rPr lang="az-Latn-AZ" sz="2400" b="1" dirty="0"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 zədələnmə</a:t>
              </a:r>
              <a:endParaRPr lang="az-Latn-AZ" sz="2400" b="1" dirty="0"/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62AE74BD-41C5-B59F-D985-50592BA50818}"/>
                </a:ext>
              </a:extLst>
            </p:cNvPr>
            <p:cNvSpPr txBox="1"/>
            <p:nvPr/>
          </p:nvSpPr>
          <p:spPr>
            <a:xfrm>
              <a:off x="2535904" y="4983483"/>
              <a:ext cx="3081653" cy="388578"/>
            </a:xfrm>
            <a:prstGeom prst="rect">
              <a:avLst/>
            </a:prstGeom>
            <a:noFill/>
            <a:ln w="19050">
              <a:solidFill>
                <a:srgbClr val="7030A0"/>
              </a:solidFill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2400" b="1" dirty="0">
                  <a:latin typeface="Calibri" panose="020F0502020204030204" pitchFamily="34" charset="0"/>
                  <a:ea typeface="Calibri" panose="020F0502020204030204" pitchFamily="34" charset="0"/>
                </a:rPr>
                <a:t>M</a:t>
              </a:r>
              <a:r>
                <a:rPr lang="az-Latn-AZ" sz="2400" b="1" dirty="0" err="1"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ikrosirkulyasiyanın</a:t>
              </a:r>
              <a:r>
                <a:rPr lang="az-Latn-AZ" sz="2400" b="1" dirty="0"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 pozulması</a:t>
              </a:r>
              <a:endParaRPr lang="az-Latn-AZ" sz="2400" b="1" dirty="0"/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786BE680-5733-513B-3AD2-DC63671B95E7}"/>
                </a:ext>
              </a:extLst>
            </p:cNvPr>
            <p:cNvSpPr txBox="1"/>
            <p:nvPr/>
          </p:nvSpPr>
          <p:spPr>
            <a:xfrm>
              <a:off x="3015308" y="5586487"/>
              <a:ext cx="2122845" cy="388578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 w="19050">
              <a:solidFill>
                <a:srgbClr val="7030A0"/>
              </a:solidFill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2400" b="1" dirty="0">
                  <a:latin typeface="Calibri" panose="020F0502020204030204" pitchFamily="34" charset="0"/>
                  <a:ea typeface="Calibri" panose="020F0502020204030204" pitchFamily="34" charset="0"/>
                </a:rPr>
                <a:t>N</a:t>
              </a:r>
              <a:r>
                <a:rPr lang="az-Latn-AZ" sz="2400" b="1" dirty="0" err="1"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ekrotik</a:t>
              </a:r>
              <a:r>
                <a:rPr lang="az-Latn-AZ" sz="2400" b="1" dirty="0"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 dəyişikliklər</a:t>
              </a:r>
              <a:endParaRPr lang="az-Latn-AZ" sz="2400" b="1" dirty="0"/>
            </a:p>
          </p:txBody>
        </p:sp>
        <p:cxnSp>
          <p:nvCxnSpPr>
            <p:cNvPr id="33" name="Straight Arrow Connector 32">
              <a:extLst>
                <a:ext uri="{FF2B5EF4-FFF2-40B4-BE49-F238E27FC236}">
                  <a16:creationId xmlns:a16="http://schemas.microsoft.com/office/drawing/2014/main" id="{28A2E959-6269-07B6-E592-D87F7C1D49F2}"/>
                </a:ext>
              </a:extLst>
            </p:cNvPr>
            <p:cNvCxnSpPr>
              <a:cxnSpLocks/>
              <a:stCxn id="26" idx="2"/>
              <a:endCxn id="29" idx="0"/>
            </p:cNvCxnSpPr>
            <p:nvPr/>
          </p:nvCxnSpPr>
          <p:spPr>
            <a:xfrm>
              <a:off x="4074221" y="4714705"/>
              <a:ext cx="2510" cy="268777"/>
            </a:xfrm>
            <a:prstGeom prst="straightConnector1">
              <a:avLst/>
            </a:prstGeom>
            <a:ln w="28575">
              <a:solidFill>
                <a:srgbClr val="7030A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Arrow Connector 33">
              <a:extLst>
                <a:ext uri="{FF2B5EF4-FFF2-40B4-BE49-F238E27FC236}">
                  <a16:creationId xmlns:a16="http://schemas.microsoft.com/office/drawing/2014/main" id="{9695AAB4-A76F-CD1B-AEBF-73DAF2DB2A59}"/>
                </a:ext>
              </a:extLst>
            </p:cNvPr>
            <p:cNvCxnSpPr>
              <a:cxnSpLocks/>
              <a:stCxn id="29" idx="2"/>
              <a:endCxn id="30" idx="0"/>
            </p:cNvCxnSpPr>
            <p:nvPr/>
          </p:nvCxnSpPr>
          <p:spPr>
            <a:xfrm>
              <a:off x="4076731" y="5372060"/>
              <a:ext cx="0" cy="214427"/>
            </a:xfrm>
            <a:prstGeom prst="straightConnector1">
              <a:avLst/>
            </a:prstGeom>
            <a:ln w="28575">
              <a:solidFill>
                <a:srgbClr val="7030A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6079192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96" name="Text Box 40"/>
          <p:cNvSpPr txBox="1">
            <a:spLocks noChangeArrowheads="1"/>
          </p:cNvSpPr>
          <p:nvPr/>
        </p:nvSpPr>
        <p:spPr bwMode="auto">
          <a:xfrm>
            <a:off x="734055" y="1091789"/>
            <a:ext cx="437472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az-Latn-AZ" altLang="en-US" b="1" dirty="0">
                <a:solidFill>
                  <a:srgbClr val="7030A0"/>
                </a:solidFill>
              </a:rPr>
              <a:t>XRONİKİ İŞEMİYA FONUNDA KƏSKİNLƏŞMƏ</a:t>
            </a:r>
          </a:p>
        </p:txBody>
      </p:sp>
      <p:sp>
        <p:nvSpPr>
          <p:cNvPr id="19500" name="Text Box 44"/>
          <p:cNvSpPr txBox="1">
            <a:spLocks noChangeArrowheads="1"/>
          </p:cNvSpPr>
          <p:nvPr/>
        </p:nvSpPr>
        <p:spPr bwMode="auto">
          <a:xfrm>
            <a:off x="8424184" y="1122788"/>
            <a:ext cx="1750287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az-Latn-AZ" altLang="en-US" b="1" dirty="0">
                <a:solidFill>
                  <a:srgbClr val="7030A0"/>
                </a:solidFill>
              </a:rPr>
              <a:t>KƏSKİN İŞEMİYA</a:t>
            </a:r>
            <a:endParaRPr lang="tr-TR" altLang="en-US" b="1" dirty="0">
              <a:solidFill>
                <a:srgbClr val="7030A0"/>
              </a:solidFill>
            </a:endParaRP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BF29CBCA-288D-AB5A-0320-F329970B7C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z-Latn-AZ" sz="2400" dirty="0"/>
              <a:t>Gedişi</a:t>
            </a:r>
          </a:p>
        </p:txBody>
      </p:sp>
      <p:sp>
        <p:nvSpPr>
          <p:cNvPr id="4" name="Rectangle 3"/>
          <p:cNvSpPr/>
          <p:nvPr/>
        </p:nvSpPr>
        <p:spPr>
          <a:xfrm>
            <a:off x="434249" y="1999107"/>
            <a:ext cx="497433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z-Latn-AZ" sz="1600" b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Öncədən okkluziv xəstəliyi olan və ya keçirilimiş əməliyyatlardan sonra arteriyanın kəskin tıxanması</a:t>
            </a:r>
            <a:endParaRPr lang="en-US" sz="1600" b="1" dirty="0"/>
          </a:p>
        </p:txBody>
      </p:sp>
      <p:sp>
        <p:nvSpPr>
          <p:cNvPr id="5" name="Rectangle 4"/>
          <p:cNvSpPr/>
          <p:nvPr/>
        </p:nvSpPr>
        <p:spPr>
          <a:xfrm>
            <a:off x="1916655" y="2990852"/>
            <a:ext cx="200952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sz="1600" b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Gediş nisbətən yavaş </a:t>
            </a:r>
            <a:endParaRPr lang="en-US" sz="1600" b="1" dirty="0"/>
          </a:p>
        </p:txBody>
      </p:sp>
      <p:sp>
        <p:nvSpPr>
          <p:cNvPr id="6" name="Rectangle 5"/>
          <p:cNvSpPr/>
          <p:nvPr/>
        </p:nvSpPr>
        <p:spPr>
          <a:xfrm>
            <a:off x="967228" y="3629492"/>
            <a:ext cx="391075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sz="1600" b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Qanqrenanın inkişafı saatlar və günlər çəkir.</a:t>
            </a:r>
            <a:endParaRPr lang="en-US" sz="1600" b="1" dirty="0"/>
          </a:p>
        </p:txBody>
      </p:sp>
      <p:sp>
        <p:nvSpPr>
          <p:cNvPr id="7" name="Rectangle 6"/>
          <p:cNvSpPr/>
          <p:nvPr/>
        </p:nvSpPr>
        <p:spPr>
          <a:xfrm>
            <a:off x="6854791" y="1865719"/>
            <a:ext cx="48890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z-Latn-AZ" b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Adətən xəstəliyi olmayan arteriyanın birdən-birə tıxanması (adətən emboliya) </a:t>
            </a:r>
            <a:endParaRPr lang="en-US" b="1" dirty="0"/>
          </a:p>
        </p:txBody>
      </p:sp>
      <p:sp>
        <p:nvSpPr>
          <p:cNvPr id="8" name="Rectangle 7"/>
          <p:cNvSpPr/>
          <p:nvPr/>
        </p:nvSpPr>
        <p:spPr>
          <a:xfrm>
            <a:off x="8607632" y="2948795"/>
            <a:ext cx="1402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b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Sürətlə gedir</a:t>
            </a:r>
            <a:endParaRPr lang="en-US" b="1" dirty="0"/>
          </a:p>
        </p:txBody>
      </p:sp>
      <p:sp>
        <p:nvSpPr>
          <p:cNvPr id="9" name="Rectangle 8"/>
          <p:cNvSpPr/>
          <p:nvPr/>
        </p:nvSpPr>
        <p:spPr>
          <a:xfrm>
            <a:off x="7315835" y="3636228"/>
            <a:ext cx="39856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b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Saatlar ərzində qanqrena meydana gəlir</a:t>
            </a:r>
            <a:endParaRPr lang="en-US" b="1" dirty="0"/>
          </a:p>
        </p:txBody>
      </p:sp>
      <p:sp>
        <p:nvSpPr>
          <p:cNvPr id="12" name="Rectangle 11"/>
          <p:cNvSpPr/>
          <p:nvPr/>
        </p:nvSpPr>
        <p:spPr>
          <a:xfrm>
            <a:off x="5269913" y="4413485"/>
            <a:ext cx="62388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b="1" dirty="0">
                <a:solidFill>
                  <a:srgbClr val="C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Ağrı </a:t>
            </a:r>
            <a:endParaRPr lang="en-US" b="1" dirty="0">
              <a:solidFill>
                <a:srgbClr val="C00000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902704" y="4928266"/>
            <a:ext cx="13600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b="1" dirty="0">
                <a:solidFill>
                  <a:srgbClr val="C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Hissiyyat itir</a:t>
            </a:r>
            <a:endParaRPr lang="en-US" b="1" dirty="0">
              <a:solidFill>
                <a:srgbClr val="C00000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4877979" y="5445901"/>
            <a:ext cx="14350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b="1" dirty="0">
                <a:solidFill>
                  <a:srgbClr val="C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Əzələ zəifliyi </a:t>
            </a:r>
            <a:endParaRPr lang="en-US" b="1" dirty="0">
              <a:solidFill>
                <a:srgbClr val="C00000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4915457" y="5963536"/>
            <a:ext cx="136005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z-Latn-AZ" b="1" dirty="0">
                <a:solidFill>
                  <a:srgbClr val="C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Qanqrena</a:t>
            </a:r>
            <a:endParaRPr lang="en-US" b="1" dirty="0">
              <a:solidFill>
                <a:srgbClr val="C00000"/>
              </a:solidFill>
            </a:endParaRPr>
          </a:p>
        </p:txBody>
      </p:sp>
      <p:cxnSp>
        <p:nvCxnSpPr>
          <p:cNvPr id="18" name="Straight Arrow Connector 17"/>
          <p:cNvCxnSpPr>
            <a:stCxn id="12" idx="2"/>
            <a:endCxn id="13" idx="0"/>
          </p:cNvCxnSpPr>
          <p:nvPr/>
        </p:nvCxnSpPr>
        <p:spPr>
          <a:xfrm>
            <a:off x="5581858" y="4782817"/>
            <a:ext cx="872" cy="14544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>
            <a:stCxn id="13" idx="2"/>
            <a:endCxn id="14" idx="0"/>
          </p:cNvCxnSpPr>
          <p:nvPr/>
        </p:nvCxnSpPr>
        <p:spPr>
          <a:xfrm>
            <a:off x="5582730" y="5297598"/>
            <a:ext cx="12753" cy="14830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>
            <a:stCxn id="14" idx="2"/>
            <a:endCxn id="16" idx="0"/>
          </p:cNvCxnSpPr>
          <p:nvPr/>
        </p:nvCxnSpPr>
        <p:spPr>
          <a:xfrm>
            <a:off x="5595483" y="5815233"/>
            <a:ext cx="0" cy="14830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>
            <a:stCxn id="19496" idx="2"/>
            <a:endCxn id="4" idx="0"/>
          </p:cNvCxnSpPr>
          <p:nvPr/>
        </p:nvCxnSpPr>
        <p:spPr>
          <a:xfrm>
            <a:off x="2921417" y="1461121"/>
            <a:ext cx="0" cy="53798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>
            <a:stCxn id="4" idx="2"/>
            <a:endCxn id="5" idx="0"/>
          </p:cNvCxnSpPr>
          <p:nvPr/>
        </p:nvCxnSpPr>
        <p:spPr>
          <a:xfrm>
            <a:off x="2921417" y="2583882"/>
            <a:ext cx="0" cy="40697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>
            <a:stCxn id="5" idx="2"/>
            <a:endCxn id="6" idx="0"/>
          </p:cNvCxnSpPr>
          <p:nvPr/>
        </p:nvCxnSpPr>
        <p:spPr>
          <a:xfrm>
            <a:off x="2921417" y="3329406"/>
            <a:ext cx="1187" cy="30008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Arrow Connector 47"/>
          <p:cNvCxnSpPr>
            <a:stCxn id="19500" idx="2"/>
            <a:endCxn id="7" idx="0"/>
          </p:cNvCxnSpPr>
          <p:nvPr/>
        </p:nvCxnSpPr>
        <p:spPr>
          <a:xfrm flipH="1">
            <a:off x="9299327" y="1492120"/>
            <a:ext cx="1" cy="37359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Arrow Connector 49"/>
          <p:cNvCxnSpPr>
            <a:stCxn id="7" idx="2"/>
            <a:endCxn id="8" idx="0"/>
          </p:cNvCxnSpPr>
          <p:nvPr/>
        </p:nvCxnSpPr>
        <p:spPr>
          <a:xfrm>
            <a:off x="9299327" y="2512050"/>
            <a:ext cx="9330" cy="43674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Arrow Connector 51"/>
          <p:cNvCxnSpPr>
            <a:stCxn id="8" idx="2"/>
            <a:endCxn id="9" idx="0"/>
          </p:cNvCxnSpPr>
          <p:nvPr/>
        </p:nvCxnSpPr>
        <p:spPr>
          <a:xfrm>
            <a:off x="9308657" y="3318127"/>
            <a:ext cx="0" cy="31810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Elbow Connector 62"/>
          <p:cNvCxnSpPr>
            <a:stCxn id="12" idx="0"/>
            <a:endCxn id="6" idx="2"/>
          </p:cNvCxnSpPr>
          <p:nvPr/>
        </p:nvCxnSpPr>
        <p:spPr>
          <a:xfrm rot="16200000" flipV="1">
            <a:off x="4029512" y="2861139"/>
            <a:ext cx="445439" cy="2659254"/>
          </a:xfrm>
          <a:prstGeom prst="bentConnector3">
            <a:avLst>
              <a:gd name="adj1" fmla="val 50000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459" name="Elbow Connector 19458"/>
          <p:cNvCxnSpPr>
            <a:stCxn id="12" idx="0"/>
            <a:endCxn id="9" idx="2"/>
          </p:cNvCxnSpPr>
          <p:nvPr/>
        </p:nvCxnSpPr>
        <p:spPr>
          <a:xfrm rot="5400000" flipH="1" flipV="1">
            <a:off x="7241295" y="2346124"/>
            <a:ext cx="407925" cy="3726799"/>
          </a:xfrm>
          <a:prstGeom prst="bentConnector3">
            <a:avLst>
              <a:gd name="adj1" fmla="val 58966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az-Latn-AZ" sz="2400" dirty="0"/>
              <a:t>Klinik müayinə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77696"/>
            <a:ext cx="10515600" cy="4580061"/>
          </a:xfrm>
        </p:spPr>
        <p:txBody>
          <a:bodyPr>
            <a:normAutofit/>
          </a:bodyPr>
          <a:lstStyle/>
          <a:p>
            <a:pPr lvl="0"/>
            <a:r>
              <a:rPr lang="ru-RU" sz="2400" b="1" dirty="0"/>
              <a:t>Ağrı</a:t>
            </a:r>
            <a:endParaRPr lang="en-US" sz="2400" b="1" dirty="0"/>
          </a:p>
          <a:p>
            <a:pPr lvl="0"/>
            <a:r>
              <a:rPr lang="ru-RU" sz="2400" b="1" dirty="0"/>
              <a:t>Avazıma</a:t>
            </a:r>
            <a:endParaRPr lang="en-US" sz="2400" b="1" dirty="0"/>
          </a:p>
          <a:p>
            <a:pPr lvl="0"/>
            <a:r>
              <a:rPr lang="ru-RU" sz="2400" b="1" dirty="0"/>
              <a:t>Soyuq dəri</a:t>
            </a:r>
            <a:endParaRPr lang="en-US" sz="2400" b="1" dirty="0"/>
          </a:p>
          <a:p>
            <a:pPr lvl="0"/>
            <a:r>
              <a:rPr lang="ru-RU" sz="2400" b="1" dirty="0"/>
              <a:t>Nəbzin itməsi</a:t>
            </a:r>
            <a:endParaRPr lang="en-US" sz="2400" b="1" dirty="0"/>
          </a:p>
          <a:p>
            <a:pPr lvl="0"/>
            <a:r>
              <a:rPr lang="ru-RU" sz="2400" b="1" dirty="0"/>
              <a:t>Hissiyyatın itməsi</a:t>
            </a:r>
            <a:endParaRPr lang="en-US" sz="2400" b="1" dirty="0"/>
          </a:p>
          <a:p>
            <a:pPr lvl="0"/>
            <a:r>
              <a:rPr lang="ru-RU" sz="2400" b="1" dirty="0"/>
              <a:t>Əzələ zəifliyi (paraliz)</a:t>
            </a:r>
            <a:endParaRPr lang="az-Latn-AZ" sz="2400" b="1" dirty="0"/>
          </a:p>
          <a:p>
            <a:pPr lvl="0"/>
            <a:endParaRPr lang="en-US" dirty="0"/>
          </a:p>
          <a:p>
            <a:r>
              <a:rPr lang="az-Latn-AZ" dirty="0"/>
              <a:t>İngilis ədəbiyyatında buna</a:t>
            </a:r>
            <a:r>
              <a:rPr lang="az-Latn-AZ" b="1" dirty="0"/>
              <a:t> </a:t>
            </a:r>
            <a:r>
              <a:rPr lang="az-Latn-AZ" b="1" dirty="0">
                <a:solidFill>
                  <a:srgbClr val="C00000"/>
                </a:solidFill>
              </a:rPr>
              <a:t>6P</a:t>
            </a:r>
            <a:r>
              <a:rPr lang="az-Latn-AZ" b="1" dirty="0"/>
              <a:t> </a:t>
            </a:r>
            <a:r>
              <a:rPr lang="az-Latn-AZ" dirty="0"/>
              <a:t>ələmətləri də deyilir –</a:t>
            </a:r>
            <a:r>
              <a:rPr lang="az-Latn-AZ" b="1" dirty="0">
                <a:solidFill>
                  <a:srgbClr val="0070C0"/>
                </a:solidFill>
              </a:rPr>
              <a:t> pain, pallor, poikilothermia, pulselessness, paresthesia, paralysis.</a:t>
            </a:r>
            <a:endParaRPr lang="az-Latn-AZ" sz="2000" b="1" dirty="0">
              <a:solidFill>
                <a:srgbClr val="0070C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71585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az-Latn-AZ" sz="2400" dirty="0"/>
              <a:t>Laborator müayinə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06419"/>
            <a:ext cx="10515600" cy="4351338"/>
          </a:xfrm>
        </p:spPr>
        <p:txBody>
          <a:bodyPr>
            <a:normAutofit/>
          </a:bodyPr>
          <a:lstStyle/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az-Latn-AZ" b="1" i="1" dirty="0">
                <a:solidFill>
                  <a:srgbClr val="C00000"/>
                </a:solidFill>
              </a:rPr>
              <a:t>Xarakterik rutin laborator əlaməti yoxdur</a:t>
            </a:r>
          </a:p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az-Latn-AZ" sz="2400" b="1" dirty="0"/>
              <a:t>Lakin: </a:t>
            </a:r>
          </a:p>
          <a:p>
            <a:pPr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sz="2400" b="1" dirty="0"/>
              <a:t>Hemoqram </a:t>
            </a:r>
          </a:p>
          <a:p>
            <a:pPr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sz="2400" b="1" dirty="0"/>
              <a:t>Koaqulyasiya göstəriciləri</a:t>
            </a:r>
          </a:p>
          <a:p>
            <a:pPr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sz="2400" b="1" dirty="0"/>
              <a:t>Əzələ zədələnmə göstəriciləri (LDH, kreatinin fosfokinaza, ALT, AST),</a:t>
            </a:r>
          </a:p>
          <a:p>
            <a:pPr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sz="2400" b="1" dirty="0"/>
              <a:t>Elektrolitlər</a:t>
            </a:r>
          </a:p>
          <a:p>
            <a:pPr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sz="2400" b="1" dirty="0"/>
              <a:t> Ağır hallarda arterial qan qazlarında (sistemik asidoz) dəyişikliklər müşahidə edilə bilər.</a:t>
            </a:r>
            <a:endParaRPr lang="az-Latn-AZ" sz="2000" b="1" i="1" dirty="0">
              <a:solidFill>
                <a:srgbClr val="C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29876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62110" y="-122150"/>
            <a:ext cx="5862851" cy="835878"/>
          </a:xfrm>
        </p:spPr>
        <p:txBody>
          <a:bodyPr>
            <a:noAutofit/>
          </a:bodyPr>
          <a:lstStyle/>
          <a:p>
            <a:r>
              <a:rPr lang="az-Latn-AZ" sz="2400" dirty="0"/>
              <a:t>Görüntüləmə və digər müayinələr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az-Latn-AZ" sz="2000" b="1" dirty="0"/>
              <a:t>Doppler və ya dupleks ultrasəs müayinəsi (DUS) okklyuziyanın təyin edilməsində demək olarki </a:t>
            </a:r>
            <a:r>
              <a:rPr lang="az-Latn-AZ" sz="2000" b="1" dirty="0">
                <a:solidFill>
                  <a:srgbClr val="C00000"/>
                </a:solidFill>
              </a:rPr>
              <a:t>100% həssaslığı olmasına görə ilk seçim </a:t>
            </a:r>
          </a:p>
          <a:p>
            <a:endParaRPr lang="az-Latn-AZ" sz="2000" b="1" dirty="0">
              <a:solidFill>
                <a:srgbClr val="C00000"/>
              </a:solidFill>
            </a:endParaRPr>
          </a:p>
          <a:p>
            <a:endParaRPr lang="az-Latn-AZ" sz="2000" b="1" dirty="0"/>
          </a:p>
          <a:p>
            <a:r>
              <a:rPr lang="az-Latn-AZ" sz="2000" b="1" dirty="0"/>
              <a:t>KT-angioqrafiya,</a:t>
            </a:r>
          </a:p>
          <a:p>
            <a:endParaRPr lang="az-Latn-AZ" sz="2000" b="1" dirty="0"/>
          </a:p>
          <a:p>
            <a:r>
              <a:rPr lang="az-Latn-AZ" sz="2000" b="1" dirty="0"/>
              <a:t> MR-angioqrafiya və ya kateterlə angioqrafiya </a:t>
            </a:r>
          </a:p>
          <a:p>
            <a:endParaRPr lang="az-Latn-AZ" sz="2000" b="1" dirty="0"/>
          </a:p>
          <a:p>
            <a:endParaRPr lang="az-Latn-AZ" sz="2000" b="1" dirty="0"/>
          </a:p>
          <a:p>
            <a:r>
              <a:rPr lang="az-Latn-AZ" sz="2000" b="1" dirty="0"/>
              <a:t>Kateter angiqorafiyası </a:t>
            </a:r>
            <a:r>
              <a:rPr lang="az-Latn-AZ" sz="2000" b="1" dirty="0">
                <a:solidFill>
                  <a:srgbClr val="C00000"/>
                </a:solidFill>
              </a:rPr>
              <a:t>“qızıl standart”  </a:t>
            </a:r>
            <a:r>
              <a:rPr lang="az-Latn-AZ" sz="2000" b="1" dirty="0"/>
              <a:t>hesab olunur və adətən azinvaziv müalicə məqsədi ilə aparılır.</a:t>
            </a: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27722971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6601845" cy="511208"/>
          </a:xfrm>
        </p:spPr>
        <p:txBody>
          <a:bodyPr>
            <a:noAutofit/>
          </a:bodyPr>
          <a:lstStyle/>
          <a:p>
            <a:r>
              <a:rPr lang="az-Latn-AZ" sz="2400" dirty="0"/>
              <a:t>Şübhə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06419"/>
            <a:ext cx="10515600" cy="4351338"/>
          </a:xfrm>
        </p:spPr>
        <p:txBody>
          <a:bodyPr>
            <a:normAutofit/>
          </a:bodyPr>
          <a:lstStyle/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z-Latn-AZ" sz="2400" b="1" dirty="0"/>
              <a:t>Ətraflarda kəskin ağrı,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z-Latn-AZ" sz="2400" b="1" dirty="0"/>
              <a:t>Avazıma, 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z-Latn-AZ" sz="2400" b="1" dirty="0"/>
              <a:t>Göyərmə, 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z-Latn-AZ" sz="2400" b="1" dirty="0"/>
              <a:t>Hissiyyat və motor dəyişikliyi və nəbz itməsi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endParaRPr lang="az-Latn-AZ" sz="2400" b="1" dirty="0"/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z-Latn-AZ" sz="2400" b="1" dirty="0"/>
              <a:t>Anamnezdə </a:t>
            </a:r>
            <a:r>
              <a:rPr lang="az-Latn-AZ" sz="2400" b="1" dirty="0">
                <a:solidFill>
                  <a:srgbClr val="C00000"/>
                </a:solidFill>
              </a:rPr>
              <a:t>arteriya xəstəliyi, ürək xəstəliyi, arteriyalarda əməliyyat və travma  olanlarda</a:t>
            </a:r>
            <a:r>
              <a:rPr lang="az-Latn-AZ" sz="2400" b="1" dirty="0"/>
              <a:t> bu şübhə daha da artır.</a:t>
            </a:r>
            <a:endParaRPr lang="az-Latn-AZ" sz="2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309681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az-Latn-AZ" sz="2400" dirty="0"/>
              <a:t>Diaqnozun dəqiqləşdirilməsi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06419"/>
            <a:ext cx="10515600" cy="4351338"/>
          </a:xfrm>
        </p:spPr>
        <p:txBody>
          <a:bodyPr>
            <a:normAutofit/>
          </a:bodyPr>
          <a:lstStyle/>
          <a:p>
            <a:r>
              <a:rPr lang="az-Latn-AZ" b="1" dirty="0"/>
              <a:t>Diaqnoz görüntüləmə üsulları ilə dəqiqləşdirilir, </a:t>
            </a:r>
          </a:p>
          <a:p>
            <a:endParaRPr lang="az-Latn-AZ" b="1" dirty="0"/>
          </a:p>
          <a:p>
            <a:r>
              <a:rPr lang="az-Latn-AZ" b="1" dirty="0">
                <a:solidFill>
                  <a:srgbClr val="C00000"/>
                </a:solidFill>
              </a:rPr>
              <a:t>DUS ilk seçimdir. </a:t>
            </a:r>
            <a:endParaRPr lang="en-US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91464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az-Latn-AZ" sz="2400" dirty="0"/>
              <a:t>Differensial diaqnozu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70432"/>
            <a:ext cx="10515600" cy="4787325"/>
          </a:xfrm>
        </p:spPr>
        <p:txBody>
          <a:bodyPr>
            <a:normAutofit fontScale="92500" lnSpcReduction="10000"/>
          </a:bodyPr>
          <a:lstStyle/>
          <a:p>
            <a:pPr lvl="0"/>
            <a:r>
              <a:rPr lang="az-Latn-AZ" sz="2000" b="1" dirty="0"/>
              <a:t>Xroniki ətraf işemiya </a:t>
            </a:r>
          </a:p>
          <a:p>
            <a:pPr lvl="0"/>
            <a:endParaRPr lang="en-US" sz="2000" b="1" dirty="0"/>
          </a:p>
          <a:p>
            <a:pPr lvl="0"/>
            <a:r>
              <a:rPr lang="az-Latn-AZ" sz="2000" b="1" dirty="0"/>
              <a:t>Kəskin kompartment sindromu </a:t>
            </a:r>
          </a:p>
          <a:p>
            <a:pPr lvl="0"/>
            <a:endParaRPr lang="en-US" sz="2000" b="1" dirty="0"/>
          </a:p>
          <a:p>
            <a:pPr lvl="0"/>
            <a:r>
              <a:rPr lang="az-Latn-AZ" sz="2000" b="1" dirty="0"/>
              <a:t>Fleqmaziya </a:t>
            </a:r>
          </a:p>
          <a:p>
            <a:pPr lvl="0"/>
            <a:endParaRPr lang="en-US" sz="2000" b="1" dirty="0"/>
          </a:p>
          <a:p>
            <a:pPr lvl="0"/>
            <a:r>
              <a:rPr lang="az-Latn-AZ" sz="2000" b="1" dirty="0"/>
              <a:t>Kəskin podaqra tutmaları</a:t>
            </a:r>
          </a:p>
          <a:p>
            <a:pPr lvl="0"/>
            <a:endParaRPr lang="en-US" sz="2000" b="1" dirty="0"/>
          </a:p>
          <a:p>
            <a:pPr lvl="0"/>
            <a:r>
              <a:rPr lang="az-Latn-AZ" sz="2000" b="1" dirty="0"/>
              <a:t>Neyropatiya </a:t>
            </a:r>
          </a:p>
          <a:p>
            <a:pPr lvl="0"/>
            <a:endParaRPr lang="en-US" sz="2000" b="1" dirty="0"/>
          </a:p>
          <a:p>
            <a:pPr lvl="0"/>
            <a:r>
              <a:rPr lang="az-Latn-AZ" sz="2000" b="1" dirty="0"/>
              <a:t>Spontan hemorragiya və ya travmatik zədələnmə </a:t>
            </a:r>
          </a:p>
          <a:p>
            <a:pPr lvl="0"/>
            <a:endParaRPr lang="en-US" sz="2000" b="1" dirty="0"/>
          </a:p>
          <a:p>
            <a:pPr lvl="0"/>
            <a:r>
              <a:rPr lang="az-Latn-AZ" sz="2000" b="1" dirty="0"/>
              <a:t>COVID-19 dermatoloji dəyişikliklər </a:t>
            </a: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329062082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z-Latn-AZ" sz="2400" dirty="0"/>
              <a:t>Diaqnostik kriteriyaları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801624" y="1496441"/>
            <a:ext cx="10515600" cy="4351338"/>
          </a:xfrm>
        </p:spPr>
        <p:txBody>
          <a:bodyPr/>
          <a:lstStyle/>
          <a:p>
            <a:r>
              <a:rPr lang="az-Latn-AZ" b="1" dirty="0">
                <a:solidFill>
                  <a:srgbClr val="C00000"/>
                </a:solidFill>
              </a:rPr>
              <a:t>Kəskin başlayan klinik əlamətlər: </a:t>
            </a:r>
          </a:p>
          <a:p>
            <a:pPr marL="0" indent="0">
              <a:buNone/>
            </a:pPr>
            <a:r>
              <a:rPr lang="az-Latn-AZ" b="1" dirty="0"/>
              <a:t>  ağrı</a:t>
            </a:r>
          </a:p>
          <a:p>
            <a:pPr marL="0" indent="0">
              <a:buNone/>
            </a:pPr>
            <a:r>
              <a:rPr lang="az-Latn-AZ" b="1" dirty="0"/>
              <a:t>  avazıma</a:t>
            </a:r>
          </a:p>
          <a:p>
            <a:pPr marL="0" indent="0">
              <a:buNone/>
            </a:pPr>
            <a:r>
              <a:rPr lang="az-Latn-AZ" b="1" dirty="0"/>
              <a:t>  hissiyyat və motor pozulması</a:t>
            </a:r>
          </a:p>
          <a:p>
            <a:pPr marL="0" indent="0">
              <a:buNone/>
            </a:pPr>
            <a:r>
              <a:rPr lang="az-Latn-AZ" b="1" dirty="0"/>
              <a:t>  nəbz zəifliyi</a:t>
            </a:r>
          </a:p>
          <a:p>
            <a:endParaRPr lang="az-Latn-AZ" b="1" dirty="0"/>
          </a:p>
          <a:p>
            <a:endParaRPr lang="en-US" b="1" dirty="0"/>
          </a:p>
          <a:p>
            <a:r>
              <a:rPr lang="az-Latn-AZ" b="1" dirty="0">
                <a:solidFill>
                  <a:srgbClr val="C00000"/>
                </a:solidFill>
              </a:rPr>
              <a:t>Görüntüləmədə arteriyada tıxanmanın görünməsi.</a:t>
            </a:r>
            <a:endParaRPr lang="en-US" b="1" dirty="0">
              <a:solidFill>
                <a:srgbClr val="C00000"/>
              </a:solidFill>
            </a:endParaRPr>
          </a:p>
          <a:p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418065361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az-Latn-AZ" sz="2400" dirty="0"/>
              <a:t>İnkarı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87630"/>
            <a:ext cx="10515600" cy="4351338"/>
          </a:xfrm>
        </p:spPr>
        <p:txBody>
          <a:bodyPr>
            <a:normAutofit/>
          </a:bodyPr>
          <a:lstStyle/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az-Latn-AZ" b="1" dirty="0"/>
              <a:t>Görüntüləmə müayinələrində </a:t>
            </a:r>
            <a:r>
              <a:rPr lang="az-Latn-AZ" b="1" dirty="0">
                <a:solidFill>
                  <a:srgbClr val="C00000"/>
                </a:solidFill>
              </a:rPr>
              <a:t>arteriyaların açıq olması </a:t>
            </a:r>
            <a:r>
              <a:rPr lang="az-Latn-AZ" b="1" dirty="0"/>
              <a:t>diaqnozu inkar edir. </a:t>
            </a:r>
            <a:endParaRPr lang="az-Latn-AZ" sz="5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799851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dirty="0"/>
              <a:t>Səbəbin təyini</a:t>
            </a:r>
            <a:endParaRPr lang="en-US" dirty="0"/>
          </a:p>
        </p:txBody>
      </p:sp>
      <p:sp>
        <p:nvSpPr>
          <p:cNvPr id="10" name="Content Placeholder 9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az-Latn-AZ" sz="2400" b="1" dirty="0">
                <a:latin typeface="Calibri" panose="020F0502020204030204" pitchFamily="34" charset="0"/>
                <a:ea typeface="Calibri" panose="020F0502020204030204" pitchFamily="34" charset="0"/>
              </a:rPr>
              <a:t>Səbəbin təyini əksər hallarda </a:t>
            </a:r>
            <a:r>
              <a:rPr lang="az-Latn-AZ" sz="2400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müalicənin başlanmasından sonra </a:t>
            </a:r>
            <a:r>
              <a:rPr lang="az-Latn-AZ" sz="2400" b="1" dirty="0">
                <a:latin typeface="Calibri" panose="020F0502020204030204" pitchFamily="34" charset="0"/>
                <a:ea typeface="Calibri" panose="020F0502020204030204" pitchFamily="34" charset="0"/>
              </a:rPr>
              <a:t>aparılır. </a:t>
            </a:r>
          </a:p>
          <a:p>
            <a:endParaRPr lang="az-Latn-AZ" sz="2400" b="1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endParaRPr lang="az-Latn-AZ" sz="2400" b="1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az-Latn-AZ" sz="2400" b="1" dirty="0">
                <a:latin typeface="Calibri" panose="020F0502020204030204" pitchFamily="34" charset="0"/>
                <a:ea typeface="Calibri" panose="020F0502020204030204" pitchFamily="34" charset="0"/>
              </a:rPr>
              <a:t>Belə halda anamnestik və klinik məlumatlara əsaslanaraq yanaşı xəstəlikləri araşdırmaq lazım gəlir. </a:t>
            </a:r>
            <a:endParaRPr lang="en-US" sz="2400" b="1" dirty="0"/>
          </a:p>
          <a:p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295736640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7248021" cy="413672"/>
          </a:xfrm>
        </p:spPr>
        <p:txBody>
          <a:bodyPr>
            <a:noAutofit/>
          </a:bodyPr>
          <a:lstStyle/>
          <a:p>
            <a:r>
              <a:rPr lang="az-Latn-AZ" sz="2400" dirty="0"/>
              <a:t>Ağırlıq dərəcəsinin təyini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2266"/>
            <a:ext cx="10515600" cy="4351338"/>
          </a:xfrm>
        </p:spPr>
        <p:txBody>
          <a:bodyPr>
            <a:normAutofit/>
          </a:bodyPr>
          <a:lstStyle/>
          <a:p>
            <a:pPr lv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az-Latn-AZ" sz="2400" b="1" dirty="0"/>
              <a:t>Ağırlıq dərəcəsini müəyyənləşdimək üçün </a:t>
            </a:r>
            <a:r>
              <a:rPr lang="az-Latn-AZ" sz="2400" b="1" dirty="0">
                <a:solidFill>
                  <a:srgbClr val="C00000"/>
                </a:solidFill>
              </a:rPr>
              <a:t>klinik əlamətlər </a:t>
            </a:r>
            <a:r>
              <a:rPr lang="az-Latn-AZ" sz="2400" b="1" dirty="0"/>
              <a:t>(ağrı, hissiyat, əzələ funksiyası) </a:t>
            </a:r>
          </a:p>
          <a:p>
            <a:pPr lv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endParaRPr lang="az-Latn-AZ" sz="2400" b="1" dirty="0"/>
          </a:p>
          <a:p>
            <a:pPr lv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endParaRPr lang="az-Latn-AZ" sz="2400" b="1" dirty="0"/>
          </a:p>
          <a:p>
            <a:pPr lv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az-Latn-AZ" sz="2400" b="1" dirty="0"/>
              <a:t>Görüntüləmədə </a:t>
            </a:r>
            <a:r>
              <a:rPr lang="az-Latn-AZ" sz="2400" b="1" dirty="0">
                <a:solidFill>
                  <a:srgbClr val="C00000"/>
                </a:solidFill>
              </a:rPr>
              <a:t>arteriya və venaların vəziyyəti </a:t>
            </a:r>
            <a:r>
              <a:rPr lang="az-Latn-AZ" sz="2400" b="1" dirty="0"/>
              <a:t>nəzərə alınır. </a:t>
            </a:r>
            <a:endParaRPr kumimoji="0" lang="az-Latn-AZ" altLang="az-Latn-AZ" sz="1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44331270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az-Latn-AZ" sz="2400" dirty="0"/>
              <a:t> Müalicə prinsipləri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2266"/>
            <a:ext cx="10515600" cy="4351338"/>
          </a:xfrm>
        </p:spPr>
        <p:txBody>
          <a:bodyPr>
            <a:normAutofit/>
          </a:bodyPr>
          <a:lstStyle/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az-Latn-AZ" sz="2400" b="1" dirty="0"/>
              <a:t>Təcili revaskulyarizasiya</a:t>
            </a: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az-Latn-AZ" sz="2400" b="1" dirty="0"/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az-Latn-AZ" sz="2400" b="1" dirty="0"/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az-Latn-AZ" sz="2400" b="1" dirty="0"/>
              <a:t> Əsas səbəbin aradan qaldırılması</a:t>
            </a:r>
          </a:p>
          <a:p>
            <a:pPr marL="0" marR="0" lvl="0" indent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az-Latn-AZ" sz="2400" b="1" dirty="0"/>
          </a:p>
          <a:p>
            <a:pPr marL="0" marR="0" lvl="0" indent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az-Latn-AZ" sz="2400" b="1" dirty="0"/>
              <a:t> </a:t>
            </a: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az-Latn-AZ" sz="2400" b="1" dirty="0"/>
              <a:t>Ağırlaşmaların profilaktikası və müalicəsi</a:t>
            </a:r>
            <a:endParaRPr lang="az-Latn-AZ" sz="2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919820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z-Latn-AZ" sz="2400" dirty="0"/>
              <a:t>Müalicə üsulları</a:t>
            </a:r>
          </a:p>
        </p:txBody>
      </p:sp>
      <p:sp>
        <p:nvSpPr>
          <p:cNvPr id="8" name="Rectangle 7"/>
          <p:cNvSpPr/>
          <p:nvPr/>
        </p:nvSpPr>
        <p:spPr>
          <a:xfrm>
            <a:off x="533433" y="2753883"/>
            <a:ext cx="2901696" cy="22733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Cərrahi embolektomiya, trombektomiya</a:t>
            </a:r>
            <a:endParaRPr lang="en-US" sz="2000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Cərrahi yan-yol</a:t>
            </a:r>
            <a:endParaRPr lang="en-US" sz="2000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Amputasiya</a:t>
            </a:r>
            <a:endParaRPr lang="en-US" sz="2000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596384" y="2583195"/>
            <a:ext cx="2633472" cy="2668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İntra-arterial trombolizis</a:t>
            </a:r>
            <a:endParaRPr lang="en-US" sz="2000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Perkutan trombektomiya, embolektomiya</a:t>
            </a:r>
            <a:endParaRPr lang="en-US" sz="2000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Perkutan stend</a:t>
            </a:r>
            <a:endParaRPr lang="en-US" sz="2000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8391111" y="2753883"/>
            <a:ext cx="3169920" cy="14830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İnfuziya</a:t>
            </a: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Antikoaqulyantlar</a:t>
            </a: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Antibiotik və s.</a:t>
            </a:r>
            <a:endParaRPr lang="en-US" sz="2000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63168" y="1751420"/>
            <a:ext cx="2042226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sz="2400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Cərrahi üsullar</a:t>
            </a:r>
            <a:endParaRPr lang="en-US" sz="2000" b="1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4776687" y="1662304"/>
            <a:ext cx="2272866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sz="2400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Perkutan üsullar</a:t>
            </a:r>
            <a:endParaRPr lang="en-US" sz="2000" b="1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9113137" y="1751420"/>
            <a:ext cx="1688283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sz="2400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Konservativ</a:t>
            </a:r>
            <a:endParaRPr lang="en-US" sz="2000" b="1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cxnSp>
        <p:nvCxnSpPr>
          <p:cNvPr id="20" name="Straight Arrow Connector 19"/>
          <p:cNvCxnSpPr>
            <a:stCxn id="16" idx="2"/>
            <a:endCxn id="8" idx="0"/>
          </p:cNvCxnSpPr>
          <p:nvPr/>
        </p:nvCxnSpPr>
        <p:spPr>
          <a:xfrm>
            <a:off x="1984281" y="2221420"/>
            <a:ext cx="0" cy="53246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>
            <a:stCxn id="17" idx="2"/>
            <a:endCxn id="9" idx="0"/>
          </p:cNvCxnSpPr>
          <p:nvPr/>
        </p:nvCxnSpPr>
        <p:spPr>
          <a:xfrm>
            <a:off x="5913120" y="2132304"/>
            <a:ext cx="0" cy="45089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>
            <a:stCxn id="18" idx="2"/>
            <a:endCxn id="10" idx="0"/>
          </p:cNvCxnSpPr>
          <p:nvPr/>
        </p:nvCxnSpPr>
        <p:spPr>
          <a:xfrm>
            <a:off x="9957279" y="2221420"/>
            <a:ext cx="18792" cy="53246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2264380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az-Latn-AZ" sz="2400" dirty="0"/>
              <a:t>Əməliyyata əsas göstərişlər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2266"/>
            <a:ext cx="10515600" cy="4351338"/>
          </a:xfrm>
        </p:spPr>
        <p:txBody>
          <a:bodyPr>
            <a:normAutofit lnSpcReduction="10000"/>
          </a:bodyPr>
          <a:lstStyle/>
          <a:p>
            <a:r>
              <a:rPr lang="az-Latn-AZ" sz="2400" b="1" dirty="0">
                <a:solidFill>
                  <a:srgbClr val="002060"/>
                </a:solidFill>
              </a:rPr>
              <a:t>Proksimal tromboz (aorto-iliak, proksimal femoral)</a:t>
            </a:r>
          </a:p>
          <a:p>
            <a:endParaRPr lang="en-US" sz="2400" b="1" dirty="0">
              <a:solidFill>
                <a:srgbClr val="002060"/>
              </a:solidFill>
            </a:endParaRPr>
          </a:p>
          <a:p>
            <a:r>
              <a:rPr lang="az-Latn-AZ" sz="2400" b="1" dirty="0">
                <a:solidFill>
                  <a:srgbClr val="002060"/>
                </a:solidFill>
              </a:rPr>
              <a:t>Qanqrena və qanqrena təhlükəsi yüksək olanlar</a:t>
            </a:r>
          </a:p>
          <a:p>
            <a:endParaRPr lang="en-US" sz="2400" b="1" dirty="0">
              <a:solidFill>
                <a:srgbClr val="002060"/>
              </a:solidFill>
            </a:endParaRPr>
          </a:p>
          <a:p>
            <a:r>
              <a:rPr lang="az-Latn-AZ" sz="2400" b="1" dirty="0">
                <a:solidFill>
                  <a:srgbClr val="002060"/>
                </a:solidFill>
              </a:rPr>
              <a:t>Damar darlığından distalda tromboz</a:t>
            </a:r>
          </a:p>
          <a:p>
            <a:endParaRPr lang="en-US" sz="2400" b="1" dirty="0">
              <a:solidFill>
                <a:srgbClr val="002060"/>
              </a:solidFill>
            </a:endParaRPr>
          </a:p>
          <a:p>
            <a:r>
              <a:rPr lang="az-Latn-AZ" sz="2400" b="1" dirty="0">
                <a:solidFill>
                  <a:srgbClr val="002060"/>
                </a:solidFill>
              </a:rPr>
              <a:t>Perkutan üsulların effektsizliyi</a:t>
            </a:r>
          </a:p>
          <a:p>
            <a:endParaRPr lang="en-US" sz="2400" b="1" dirty="0">
              <a:solidFill>
                <a:srgbClr val="002060"/>
              </a:solidFill>
            </a:endParaRPr>
          </a:p>
          <a:p>
            <a:r>
              <a:rPr lang="az-Latn-AZ" sz="2400" b="1" dirty="0">
                <a:solidFill>
                  <a:srgbClr val="002060"/>
                </a:solidFill>
              </a:rPr>
              <a:t>Antikoaqulyantlara və tromolizisə  əks-göstəriş varsa (serebrovaskulyar patologiyalar, hemorragik diatez, qastriontestinal qanaxma, neyrocərrahi əməliyyatlar, kəllədaxili travma, göz əməliyyatı və s.)</a:t>
            </a:r>
            <a:endParaRPr lang="en-US" sz="24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575544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az-Latn-AZ" sz="2400" dirty="0"/>
              <a:t>Əməliyyata əks göstərişlər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2266"/>
            <a:ext cx="10515600" cy="4351338"/>
          </a:xfrm>
        </p:spPr>
        <p:txBody>
          <a:bodyPr>
            <a:normAutofit/>
          </a:bodyPr>
          <a:lstStyle/>
          <a:p>
            <a:pPr marL="0" marR="0" lvl="0" indent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az-Latn-AZ" b="1" i="1" dirty="0">
                <a:solidFill>
                  <a:srgbClr val="FF0000"/>
                </a:solidFill>
              </a:rPr>
              <a:t>Distal damarlarda tromboz (nisbi)</a:t>
            </a:r>
            <a:endParaRPr lang="az-Latn-AZ" sz="2400" b="1" i="1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407241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3323473" y="-113921"/>
            <a:ext cx="5862851" cy="835878"/>
          </a:xfrm>
        </p:spPr>
        <p:txBody>
          <a:bodyPr>
            <a:normAutofit/>
          </a:bodyPr>
          <a:lstStyle/>
          <a:p>
            <a:r>
              <a:rPr lang="az-Latn-AZ" dirty="0"/>
              <a:t>Müalicə yanaşması</a:t>
            </a:r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252519" y="854430"/>
            <a:ext cx="538724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b="1" i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Antikoaqulyant və infuziya və təcili revaskulyarizasiya </a:t>
            </a:r>
            <a:endParaRPr lang="en-US" b="1" i="1" dirty="0">
              <a:solidFill>
                <a:srgbClr val="FF0000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3593879" y="4066141"/>
            <a:ext cx="3645408" cy="5533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sz="1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Distal damarlarda (tibial arteriya) olan embollar</a:t>
            </a:r>
            <a:endParaRPr lang="en-US" sz="1200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458163" y="4692021"/>
            <a:ext cx="1114414" cy="787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II dərəcəli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işemiya</a:t>
            </a:r>
            <a:endParaRPr lang="en-US" sz="16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458163" y="5737500"/>
            <a:ext cx="1253031" cy="787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III dərəcəli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işemiya</a:t>
            </a:r>
            <a:endParaRPr lang="en-US" sz="16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458163" y="1592570"/>
            <a:ext cx="111120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 dərəcəli </a:t>
            </a:r>
          </a:p>
          <a:p>
            <a:r>
              <a:rPr lang="az-Latn-AZ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işemiya </a:t>
            </a:r>
            <a:endParaRPr lang="en-US" b="1" dirty="0"/>
          </a:p>
        </p:txBody>
      </p:sp>
      <p:sp>
        <p:nvSpPr>
          <p:cNvPr id="17" name="Rectangle 16"/>
          <p:cNvSpPr/>
          <p:nvPr/>
        </p:nvSpPr>
        <p:spPr>
          <a:xfrm>
            <a:off x="3593879" y="1412508"/>
            <a:ext cx="4859728" cy="9788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sz="1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Proksimal tromblarda (aortoiliak, ümumi femoral arteriya),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sz="1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Köhnə tromblarda (anevrizma kisəsindən) 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sz="1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Qeyri-trombotik embollarda </a:t>
            </a:r>
          </a:p>
        </p:txBody>
      </p:sp>
      <p:sp>
        <p:nvSpPr>
          <p:cNvPr id="21" name="Rectangle 20"/>
          <p:cNvSpPr/>
          <p:nvPr/>
        </p:nvSpPr>
        <p:spPr>
          <a:xfrm>
            <a:off x="9186324" y="1719258"/>
            <a:ext cx="2919261" cy="3886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Trombektomiya ilk seçimdir. </a:t>
            </a:r>
            <a:endParaRPr lang="en-US" sz="1600" b="1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cxnSp>
        <p:nvCxnSpPr>
          <p:cNvPr id="24" name="Straight Arrow Connector 23"/>
          <p:cNvCxnSpPr>
            <a:stCxn id="16" idx="3"/>
            <a:endCxn id="17" idx="1"/>
          </p:cNvCxnSpPr>
          <p:nvPr/>
        </p:nvCxnSpPr>
        <p:spPr>
          <a:xfrm flipV="1">
            <a:off x="1569365" y="1901937"/>
            <a:ext cx="2024514" cy="1379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Arrow Connector 36"/>
          <p:cNvCxnSpPr>
            <a:stCxn id="17" idx="3"/>
            <a:endCxn id="21" idx="1"/>
          </p:cNvCxnSpPr>
          <p:nvPr/>
        </p:nvCxnSpPr>
        <p:spPr>
          <a:xfrm>
            <a:off x="8453607" y="1901937"/>
            <a:ext cx="732717" cy="1166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Rectangle 69"/>
          <p:cNvSpPr/>
          <p:nvPr/>
        </p:nvSpPr>
        <p:spPr>
          <a:xfrm>
            <a:off x="9186324" y="3120593"/>
            <a:ext cx="2805320" cy="3886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Yan-yol əməliyyatı ilk seçim</a:t>
            </a:r>
            <a:endParaRPr lang="en-US" sz="1600" b="1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71" name="Rectangle 70"/>
          <p:cNvSpPr/>
          <p:nvPr/>
        </p:nvSpPr>
        <p:spPr>
          <a:xfrm>
            <a:off x="3593879" y="2636262"/>
            <a:ext cx="2999232" cy="13221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sz="1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Əməliyyat,</a:t>
            </a: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sz="1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Stend, </a:t>
            </a: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sz="1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İrəli dərəcəli stenoz </a:t>
            </a: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sz="1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Damar divarında kalsifikasiya </a:t>
            </a:r>
            <a:endParaRPr lang="en-US" sz="1400" b="1" dirty="0"/>
          </a:p>
        </p:txBody>
      </p:sp>
      <p:cxnSp>
        <p:nvCxnSpPr>
          <p:cNvPr id="75" name="Straight Arrow Connector 74"/>
          <p:cNvCxnSpPr>
            <a:stCxn id="16" idx="3"/>
            <a:endCxn id="71" idx="1"/>
          </p:cNvCxnSpPr>
          <p:nvPr/>
        </p:nvCxnSpPr>
        <p:spPr>
          <a:xfrm>
            <a:off x="1569365" y="1915736"/>
            <a:ext cx="2024514" cy="138160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Arrow Connector 76"/>
          <p:cNvCxnSpPr>
            <a:stCxn id="71" idx="3"/>
            <a:endCxn id="70" idx="1"/>
          </p:cNvCxnSpPr>
          <p:nvPr/>
        </p:nvCxnSpPr>
        <p:spPr>
          <a:xfrm>
            <a:off x="6593111" y="3297341"/>
            <a:ext cx="2593213" cy="176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0" name="Rectangle 79"/>
          <p:cNvSpPr/>
          <p:nvPr/>
        </p:nvSpPr>
        <p:spPr>
          <a:xfrm>
            <a:off x="9263801" y="4142871"/>
            <a:ext cx="23119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Trombolizis proseduru</a:t>
            </a:r>
            <a:endParaRPr lang="en-US" b="1" dirty="0">
              <a:solidFill>
                <a:srgbClr val="C00000"/>
              </a:solidFill>
            </a:endParaRPr>
          </a:p>
        </p:txBody>
      </p:sp>
      <p:cxnSp>
        <p:nvCxnSpPr>
          <p:cNvPr id="82" name="Straight Arrow Connector 81"/>
          <p:cNvCxnSpPr>
            <a:stCxn id="16" idx="3"/>
            <a:endCxn id="13" idx="1"/>
          </p:cNvCxnSpPr>
          <p:nvPr/>
        </p:nvCxnSpPr>
        <p:spPr>
          <a:xfrm>
            <a:off x="1569365" y="1915736"/>
            <a:ext cx="2024514" cy="242708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Arrow Connector 83"/>
          <p:cNvCxnSpPr>
            <a:stCxn id="13" idx="3"/>
            <a:endCxn id="80" idx="1"/>
          </p:cNvCxnSpPr>
          <p:nvPr/>
        </p:nvCxnSpPr>
        <p:spPr>
          <a:xfrm flipV="1">
            <a:off x="7239287" y="4327537"/>
            <a:ext cx="2024514" cy="1528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Rectangle 85"/>
          <p:cNvSpPr/>
          <p:nvPr/>
        </p:nvSpPr>
        <p:spPr>
          <a:xfrm>
            <a:off x="4334950" y="4950221"/>
            <a:ext cx="26716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Cərrahi revaskulyarizasiya </a:t>
            </a:r>
            <a:endParaRPr lang="en-US" b="1" dirty="0">
              <a:solidFill>
                <a:srgbClr val="C00000"/>
              </a:solidFill>
            </a:endParaRPr>
          </a:p>
        </p:txBody>
      </p:sp>
      <p:cxnSp>
        <p:nvCxnSpPr>
          <p:cNvPr id="88" name="Straight Arrow Connector 87"/>
          <p:cNvCxnSpPr>
            <a:stCxn id="14" idx="3"/>
            <a:endCxn id="86" idx="1"/>
          </p:cNvCxnSpPr>
          <p:nvPr/>
        </p:nvCxnSpPr>
        <p:spPr>
          <a:xfrm>
            <a:off x="1572577" y="5085847"/>
            <a:ext cx="2762373" cy="4904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" name="Rectangle 91"/>
          <p:cNvSpPr/>
          <p:nvPr/>
        </p:nvSpPr>
        <p:spPr>
          <a:xfrm>
            <a:off x="4562786" y="5936978"/>
            <a:ext cx="1317092" cy="3886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Amputasiya</a:t>
            </a:r>
            <a:endParaRPr lang="en-US" sz="1600" b="1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cxnSp>
        <p:nvCxnSpPr>
          <p:cNvPr id="94" name="Straight Arrow Connector 93"/>
          <p:cNvCxnSpPr>
            <a:stCxn id="15" idx="3"/>
            <a:endCxn id="92" idx="1"/>
          </p:cNvCxnSpPr>
          <p:nvPr/>
        </p:nvCxnSpPr>
        <p:spPr>
          <a:xfrm>
            <a:off x="1711194" y="6131326"/>
            <a:ext cx="2851592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7634839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az-Latn-AZ" sz="2400" dirty="0"/>
              <a:t>Proqnozu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2266"/>
            <a:ext cx="10515600" cy="4351338"/>
          </a:xfrm>
        </p:spPr>
        <p:txBody>
          <a:bodyPr>
            <a:normAutofit/>
          </a:bodyPr>
          <a:lstStyle/>
          <a:p>
            <a:pPr marL="0" indent="0">
              <a:lnSpc>
                <a:spcPct val="115000"/>
              </a:lnSpc>
              <a:spcBef>
                <a:spcPts val="0"/>
              </a:spcBef>
              <a:buNone/>
            </a:pPr>
            <a:r>
              <a:rPr lang="az-Latn-AZ" b="1" dirty="0"/>
              <a:t>30 günlük amputasiyasız sağqalım faizi: </a:t>
            </a:r>
          </a:p>
          <a:p>
            <a:pPr marL="0" indent="0">
              <a:lnSpc>
                <a:spcPct val="115000"/>
              </a:lnSpc>
              <a:spcBef>
                <a:spcPts val="0"/>
              </a:spcBef>
              <a:buNone/>
            </a:pPr>
            <a:endParaRPr lang="az-Latn-AZ" b="1" dirty="0"/>
          </a:p>
          <a:p>
            <a:pPr>
              <a:lnSpc>
                <a:spcPct val="115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az-Latn-AZ" sz="2000" dirty="0"/>
              <a:t>I dərəcəli işemiya zamanı 100%, </a:t>
            </a:r>
          </a:p>
          <a:p>
            <a:pPr>
              <a:lnSpc>
                <a:spcPct val="115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az-Latn-AZ" sz="2000" dirty="0"/>
              <a:t>II dərəcəli işemiya zamanı 79.5%,</a:t>
            </a:r>
          </a:p>
          <a:p>
            <a:pPr>
              <a:lnSpc>
                <a:spcPct val="115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az-Latn-AZ" sz="2000" dirty="0"/>
              <a:t> III dərəcəli işemiya zamanı 4.8% təşkil edir. </a:t>
            </a:r>
          </a:p>
          <a:p>
            <a:pPr marL="0" indent="0">
              <a:lnSpc>
                <a:spcPct val="115000"/>
              </a:lnSpc>
              <a:spcBef>
                <a:spcPts val="0"/>
              </a:spcBef>
              <a:buNone/>
            </a:pPr>
            <a:endParaRPr lang="az-Latn-AZ" dirty="0"/>
          </a:p>
          <a:p>
            <a:pPr marL="0" indent="0">
              <a:lnSpc>
                <a:spcPct val="115000"/>
              </a:lnSpc>
              <a:spcBef>
                <a:spcPts val="0"/>
              </a:spcBef>
              <a:buNone/>
            </a:pPr>
            <a:r>
              <a:rPr lang="az-Latn-AZ" sz="2400" dirty="0"/>
              <a:t>Emboliyalar zamanı cərrahi müdaxilədən sonra xəstəxanada ölüm halları 20%-ə qədərdir. </a:t>
            </a:r>
          </a:p>
          <a:p>
            <a:pPr marL="0" indent="0">
              <a:lnSpc>
                <a:spcPct val="115000"/>
              </a:lnSpc>
              <a:spcBef>
                <a:spcPts val="0"/>
              </a:spcBef>
              <a:buNone/>
            </a:pPr>
            <a:r>
              <a:rPr lang="az-Latn-AZ" sz="2400" dirty="0"/>
              <a:t>Əksər hallarda ölüm səbəbi </a:t>
            </a:r>
            <a:r>
              <a:rPr lang="az-Latn-AZ" sz="2400" b="1" i="1" dirty="0"/>
              <a:t>kardiopulmonar ağırlaşmalardır.</a:t>
            </a:r>
            <a:r>
              <a:rPr lang="az-Latn-AZ" sz="2400" dirty="0"/>
              <a:t> </a:t>
            </a:r>
            <a:endParaRPr lang="az-Latn-AZ" sz="2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947461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az-Latn-AZ" sz="2400" dirty="0"/>
              <a:t>Profilaktikası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2266"/>
            <a:ext cx="10515600" cy="4351338"/>
          </a:xfrm>
        </p:spPr>
        <p:txBody>
          <a:bodyPr>
            <a:normAutofit/>
          </a:bodyPr>
          <a:lstStyle/>
          <a:p>
            <a:pPr>
              <a:lnSpc>
                <a:spcPct val="115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az-Latn-AZ" sz="2400" b="1" dirty="0"/>
              <a:t>Aterosklerotik risk faktorları </a:t>
            </a:r>
            <a:r>
              <a:rPr lang="az-Latn-AZ" sz="2400" dirty="0"/>
              <a:t>olan xəstələrdə hər hansı əks göstəriş yoxdursa </a:t>
            </a:r>
            <a:r>
              <a:rPr lang="az-Latn-AZ" sz="2400" b="1" i="1" dirty="0"/>
              <a:t>aspirin və statin </a:t>
            </a:r>
            <a:r>
              <a:rPr lang="az-Latn-AZ" sz="2400" dirty="0"/>
              <a:t>başlanılmalıdır.</a:t>
            </a:r>
          </a:p>
          <a:p>
            <a:pPr marL="0" indent="0">
              <a:lnSpc>
                <a:spcPct val="115000"/>
              </a:lnSpc>
              <a:spcBef>
                <a:spcPts val="0"/>
              </a:spcBef>
              <a:buNone/>
            </a:pPr>
            <a:r>
              <a:rPr lang="az-Latn-AZ" sz="2400" dirty="0"/>
              <a:t> </a:t>
            </a:r>
          </a:p>
          <a:p>
            <a:pPr>
              <a:lnSpc>
                <a:spcPct val="115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endParaRPr lang="az-Latn-AZ" sz="2400" dirty="0"/>
          </a:p>
          <a:p>
            <a:pPr>
              <a:lnSpc>
                <a:spcPct val="115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az-Latn-AZ" sz="2400" b="1" dirty="0"/>
              <a:t>Atrial fibrilyasiya və hiperkoaqulyasion vəziyyətlərdə </a:t>
            </a:r>
            <a:r>
              <a:rPr lang="az-Latn-AZ" sz="2400" dirty="0"/>
              <a:t>uzun müddətli </a:t>
            </a:r>
            <a:r>
              <a:rPr lang="az-Latn-AZ" sz="2400" b="1" i="1" dirty="0"/>
              <a:t>antikoaqulyantların təyini </a:t>
            </a:r>
            <a:r>
              <a:rPr lang="az-Latn-AZ" sz="2400" dirty="0"/>
              <a:t>düşünülməlidir.</a:t>
            </a:r>
            <a:endParaRPr lang="az-Latn-AZ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027436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az-Latn-AZ" sz="2400" dirty="0"/>
              <a:t>Taranması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2266"/>
            <a:ext cx="10515600" cy="4351338"/>
          </a:xfrm>
        </p:spPr>
        <p:txBody>
          <a:bodyPr>
            <a:normAutofit/>
          </a:bodyPr>
          <a:lstStyle/>
          <a:p>
            <a:pPr>
              <a:lnSpc>
                <a:spcPct val="115000"/>
              </a:lnSpc>
              <a:spcBef>
                <a:spcPts val="0"/>
              </a:spcBef>
            </a:pPr>
            <a:endParaRPr lang="az-Latn-AZ" sz="2400" b="1" dirty="0"/>
          </a:p>
          <a:p>
            <a:pPr>
              <a:lnSpc>
                <a:spcPct val="115000"/>
              </a:lnSpc>
              <a:spcBef>
                <a:spcPts val="0"/>
              </a:spcBef>
            </a:pPr>
            <a:endParaRPr lang="az-Latn-AZ" sz="2400" b="1" dirty="0"/>
          </a:p>
          <a:p>
            <a:pPr>
              <a:lnSpc>
                <a:spcPct val="115000"/>
              </a:lnSpc>
              <a:spcBef>
                <a:spcPts val="0"/>
              </a:spcBef>
            </a:pPr>
            <a:r>
              <a:rPr lang="az-Latn-AZ" sz="2400" b="1" dirty="0"/>
              <a:t>Tarama müayinələri səbəb olan xəstəliklərin araşdırılmasından ibarətdir.</a:t>
            </a:r>
            <a:endParaRPr lang="az-Latn-AZ" sz="1800" b="1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178322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az-Latn-AZ" sz="2400" dirty="0"/>
              <a:t>İzləmə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2266"/>
            <a:ext cx="10515600" cy="4351338"/>
          </a:xfrm>
        </p:spPr>
        <p:txBody>
          <a:bodyPr>
            <a:normAutofit/>
          </a:bodyPr>
          <a:lstStyle/>
          <a:p>
            <a:pPr>
              <a:lnSpc>
                <a:spcPct val="115000"/>
              </a:lnSpc>
              <a:spcBef>
                <a:spcPts val="0"/>
              </a:spcBef>
            </a:pPr>
            <a:endParaRPr lang="az-Latn-AZ" sz="2400" b="1" dirty="0"/>
          </a:p>
          <a:p>
            <a:pPr>
              <a:lnSpc>
                <a:spcPct val="115000"/>
              </a:lnSpc>
              <a:spcBef>
                <a:spcPts val="0"/>
              </a:spcBef>
            </a:pPr>
            <a:r>
              <a:rPr lang="az-Latn-AZ" sz="2400" b="1" dirty="0"/>
              <a:t>Revaskulyarizasiyadan sonra yaxın klinik və DUS ilə izləmə və yara müalicəsi aparılmalıdır. </a:t>
            </a:r>
          </a:p>
          <a:p>
            <a:pPr>
              <a:lnSpc>
                <a:spcPct val="115000"/>
              </a:lnSpc>
              <a:spcBef>
                <a:spcPts val="0"/>
              </a:spcBef>
            </a:pPr>
            <a:endParaRPr lang="az-Latn-AZ" sz="2400" b="1" dirty="0"/>
          </a:p>
          <a:p>
            <a:pPr>
              <a:lnSpc>
                <a:spcPct val="115000"/>
              </a:lnSpc>
              <a:spcBef>
                <a:spcPts val="0"/>
              </a:spcBef>
            </a:pPr>
            <a:r>
              <a:rPr lang="az-Latn-AZ" sz="2400" b="1" dirty="0"/>
              <a:t>Yara sağalanadək və prosedurdan 1, 6 və 12 ay sonra kontrol müayinə məsləhət görülür. </a:t>
            </a:r>
            <a:endParaRPr lang="az-Latn-AZ" sz="1800" b="1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846282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az-Latn-AZ" sz="2400" dirty="0"/>
              <a:t>Reablitasiya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2266"/>
            <a:ext cx="10515600" cy="4351338"/>
          </a:xfrm>
        </p:spPr>
        <p:txBody>
          <a:bodyPr>
            <a:normAutofit/>
          </a:bodyPr>
          <a:lstStyle/>
          <a:p>
            <a:pPr>
              <a:lnSpc>
                <a:spcPct val="115000"/>
              </a:lnSpc>
              <a:spcBef>
                <a:spcPts val="0"/>
              </a:spcBef>
            </a:pPr>
            <a:r>
              <a:rPr lang="az-Latn-AZ" sz="2400" b="1" dirty="0">
                <a:latin typeface="Calibri" panose="020F0502020204030204" pitchFamily="34" charset="0"/>
                <a:ea typeface="Calibri" panose="020F0502020204030204" pitchFamily="34" charset="0"/>
              </a:rPr>
              <a:t>Ümumi qaydada aparılır</a:t>
            </a:r>
            <a:endParaRPr lang="az-Latn-AZ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15000"/>
              </a:lnSpc>
              <a:spcBef>
                <a:spcPts val="0"/>
              </a:spcBef>
              <a:buNone/>
            </a:pPr>
            <a:endParaRPr lang="az-Latn-AZ" sz="2000" b="1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692346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5274" y="2365248"/>
            <a:ext cx="10515600" cy="782955"/>
          </a:xfrm>
        </p:spPr>
        <p:txBody>
          <a:bodyPr>
            <a:normAutofit/>
          </a:bodyPr>
          <a:lstStyle/>
          <a:p>
            <a:r>
              <a:rPr lang="az-Latn-AZ" sz="4800" dirty="0">
                <a:latin typeface="Calibri" panose="020F0502020204030204" pitchFamily="34" charset="0"/>
                <a:ea typeface="Calibri" panose="020F0502020204030204" pitchFamily="34" charset="0"/>
              </a:rPr>
              <a:t>Diqqətinizə görə təşəkkür edirəm.</a:t>
            </a:r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3947894718"/>
      </p:ext>
    </p:extLst>
  </p:cSld>
  <p:clrMapOvr>
    <a:masterClrMapping/>
  </p:clrMapOvr>
</p:sld>
</file>

<file path=ppt/theme/theme1.xml><?xml version="1.0" encoding="utf-8"?>
<a:theme xmlns:a="http://schemas.openxmlformats.org/drawingml/2006/main" name="Praktiki dərs şablonu 7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aktiki dərs şablonu 7" id="{CFEC8B34-B3C9-4BB5-A10A-2314B18BBEB6}" vid="{D44C3823-ACDE-4290-BE6B-68B35F61668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Praktiki dərs şablonu 7</Template>
  <TotalTime>3902</TotalTime>
  <Words>770</Words>
  <Application>Microsoft Office PowerPoint</Application>
  <PresentationFormat>Широкоэкранный</PresentationFormat>
  <Paragraphs>205</Paragraphs>
  <Slides>27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32" baseType="lpstr">
      <vt:lpstr>Arial</vt:lpstr>
      <vt:lpstr>Calibri</vt:lpstr>
      <vt:lpstr>Symbol</vt:lpstr>
      <vt:lpstr>Wingdings</vt:lpstr>
      <vt:lpstr>Praktiki dərs şablonu 7</vt:lpstr>
      <vt:lpstr>Aşağı ətrafların kəskin arterial işemiyası</vt:lpstr>
      <vt:lpstr>Tərifi</vt:lpstr>
      <vt:lpstr>Təsnifatı</vt:lpstr>
      <vt:lpstr>Səbəbləri</vt:lpstr>
      <vt:lpstr>Презентация PowerPoint</vt:lpstr>
      <vt:lpstr>Gedişi</vt:lpstr>
      <vt:lpstr>Klinik müayinə </vt:lpstr>
      <vt:lpstr>Laborator müayinə </vt:lpstr>
      <vt:lpstr>Görüntüləmə və digər müayinələr</vt:lpstr>
      <vt:lpstr>Şübhə </vt:lpstr>
      <vt:lpstr>Diaqnozun dəqiqləşdirilməsi</vt:lpstr>
      <vt:lpstr>Differensial diaqnozu</vt:lpstr>
      <vt:lpstr>Diaqnostik kriteriyaları</vt:lpstr>
      <vt:lpstr>İnkarı</vt:lpstr>
      <vt:lpstr>Səbəbin təyini</vt:lpstr>
      <vt:lpstr>Ağırlıq dərəcəsinin təyini</vt:lpstr>
      <vt:lpstr> Müalicə prinsipləri</vt:lpstr>
      <vt:lpstr>Müalicə üsulları</vt:lpstr>
      <vt:lpstr>Əməliyyata əsas göstərişlər</vt:lpstr>
      <vt:lpstr>Əməliyyata əks göstərişlər</vt:lpstr>
      <vt:lpstr>Müalicə yanaşması</vt:lpstr>
      <vt:lpstr>Proqnozu</vt:lpstr>
      <vt:lpstr>Profilaktikası</vt:lpstr>
      <vt:lpstr>Taranması</vt:lpstr>
      <vt:lpstr>İzləmə</vt:lpstr>
      <vt:lpstr>Reablitasiya</vt:lpstr>
      <vt:lpstr>Diqqətinizə görə təşəkkür edirəm.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Nuru Bayramov</dc:creator>
  <cp:lastModifiedBy>Shukufa Musayeva</cp:lastModifiedBy>
  <cp:revision>79</cp:revision>
  <dcterms:created xsi:type="dcterms:W3CDTF">2023-05-31T15:19:45Z</dcterms:created>
  <dcterms:modified xsi:type="dcterms:W3CDTF">2023-09-25T16:51:26Z</dcterms:modified>
</cp:coreProperties>
</file>