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59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38039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402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1422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6703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0838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41708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83651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9328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8174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23562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68037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88E06945-3514-429C-A89B-001EA2E672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904445" y="6542708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2771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Острая ишемия артерий нижних конечностей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11261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534838"/>
          </a:xfrm>
        </p:spPr>
        <p:txBody>
          <a:bodyPr>
            <a:noAutofit/>
          </a:bodyPr>
          <a:lstStyle/>
          <a:p>
            <a:r>
              <a:rPr lang="ru-RU" sz="3600" dirty="0" smtClean="0"/>
              <a:t>Определение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199" y="1670350"/>
            <a:ext cx="10565921" cy="1814722"/>
          </a:xfrm>
        </p:spPr>
        <p:txBody>
          <a:bodyPr/>
          <a:lstStyle/>
          <a:p>
            <a:pPr marL="0" indent="0" algn="just">
              <a:buNone/>
            </a:pPr>
            <a:r>
              <a:rPr lang="az-Latn-AZ" dirty="0"/>
              <a:t>Острая ишемия </a:t>
            </a:r>
            <a:r>
              <a:rPr lang="ru-RU" dirty="0" smtClean="0"/>
              <a:t>нижней </a:t>
            </a:r>
            <a:r>
              <a:rPr lang="az-Latn-AZ" dirty="0" smtClean="0"/>
              <a:t>конечности </a:t>
            </a:r>
            <a:r>
              <a:rPr lang="az-Latn-AZ" dirty="0"/>
              <a:t>(ОИ</a:t>
            </a:r>
            <a:r>
              <a:rPr lang="ru-RU" dirty="0"/>
              <a:t>Н</a:t>
            </a:r>
            <a:r>
              <a:rPr lang="az-Latn-AZ" dirty="0"/>
              <a:t>К) - это острое снижение артериальной перфузии нижней конечности, связанное с окклюзией артерии, которое может привести к гангрене.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439868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543464"/>
          </a:xfrm>
        </p:spPr>
        <p:txBody>
          <a:bodyPr>
            <a:noAutofit/>
          </a:bodyPr>
          <a:lstStyle/>
          <a:p>
            <a:r>
              <a:rPr lang="ru-RU" sz="3600" dirty="0" smtClean="0"/>
              <a:t>Классификация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0178" y="2449902"/>
            <a:ext cx="11100758" cy="338155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/>
              <a:t>•	Жизнеспособная нижняя конечность с пограничным риском гангрены (степень I) </a:t>
            </a:r>
            <a:endParaRPr lang="ru-RU" sz="2400" dirty="0" smtClean="0"/>
          </a:p>
          <a:p>
            <a:pPr marL="0" indent="0" algn="just">
              <a:buNone/>
            </a:pPr>
            <a:r>
              <a:rPr lang="ru-RU" sz="2400" dirty="0" smtClean="0"/>
              <a:t>•</a:t>
            </a:r>
            <a:r>
              <a:rPr lang="ru-RU" sz="2400" dirty="0"/>
              <a:t>	Нижние конечности с высоким риском гангрены (II степень) </a:t>
            </a:r>
            <a:endParaRPr lang="ru-RU" sz="2400" dirty="0" smtClean="0"/>
          </a:p>
          <a:p>
            <a:pPr marL="0" indent="0" algn="just">
              <a:buNone/>
            </a:pPr>
            <a:r>
              <a:rPr lang="ru-RU" sz="2400" dirty="0" smtClean="0"/>
              <a:t>• </a:t>
            </a:r>
            <a:r>
              <a:rPr lang="ru-RU" sz="2400" dirty="0"/>
              <a:t>Нижняя конечность с гангреной (III степень</a:t>
            </a:r>
            <a:r>
              <a:rPr lang="ru-RU" sz="2400" dirty="0" smtClean="0"/>
              <a:t>)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69343" y="1354673"/>
            <a:ext cx="1123159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7030A0"/>
                </a:solidFill>
              </a:rPr>
              <a:t>Клиническая классификация, основанная на тяжести заболевания:</a:t>
            </a:r>
            <a:endParaRPr lang="ru-RU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9721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164681" y="97186"/>
            <a:ext cx="5862638" cy="328612"/>
          </a:xfrm>
        </p:spPr>
        <p:txBody>
          <a:bodyPr>
            <a:noAutofit/>
          </a:bodyPr>
          <a:lstStyle/>
          <a:p>
            <a:r>
              <a:rPr lang="ru-RU" dirty="0" smtClean="0"/>
              <a:t>Причины</a:t>
            </a:r>
            <a:endParaRPr lang="az-Latn-AZ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437A29D-8982-7D9A-74BF-EEA3253D84DE}"/>
              </a:ext>
            </a:extLst>
          </p:cNvPr>
          <p:cNvSpPr txBox="1"/>
          <p:nvPr/>
        </p:nvSpPr>
        <p:spPr>
          <a:xfrm>
            <a:off x="5761577" y="746777"/>
            <a:ext cx="10887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ОИНК</a:t>
            </a:r>
            <a:endParaRPr lang="az-Latn-AZ" sz="28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7ADF613-CD8F-7F0B-CAF3-2DB67D4F5DB2}"/>
              </a:ext>
            </a:extLst>
          </p:cNvPr>
          <p:cNvSpPr txBox="1"/>
          <p:nvPr/>
        </p:nvSpPr>
        <p:spPr>
          <a:xfrm>
            <a:off x="620914" y="2426558"/>
            <a:ext cx="10429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Тромбоз</a:t>
            </a:r>
            <a:endParaRPr lang="az-Latn-AZ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D45E1E-1901-3100-C0FB-5AB2D8561C92}"/>
              </a:ext>
            </a:extLst>
          </p:cNvPr>
          <p:cNvSpPr txBox="1"/>
          <p:nvPr/>
        </p:nvSpPr>
        <p:spPr>
          <a:xfrm>
            <a:off x="3074933" y="2313556"/>
            <a:ext cx="13284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Аневризма артерий</a:t>
            </a:r>
            <a:endParaRPr lang="az-Latn-AZ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ABC25DB-E8F6-A602-B293-7AC65F75C3EF}"/>
              </a:ext>
            </a:extLst>
          </p:cNvPr>
          <p:cNvSpPr txBox="1"/>
          <p:nvPr/>
        </p:nvSpPr>
        <p:spPr>
          <a:xfrm>
            <a:off x="4563329" y="2313555"/>
            <a:ext cx="15079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Расслоение артерий</a:t>
            </a:r>
            <a:endParaRPr lang="az-Latn-AZ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6C33C4-3BF3-8815-D6AE-022316C566C8}"/>
              </a:ext>
            </a:extLst>
          </p:cNvPr>
          <p:cNvSpPr txBox="1"/>
          <p:nvPr/>
        </p:nvSpPr>
        <p:spPr>
          <a:xfrm>
            <a:off x="9227164" y="2446346"/>
            <a:ext cx="8956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Другие</a:t>
            </a:r>
            <a:endParaRPr lang="az-Latn-AZ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50FB224-849E-DBA3-B5BB-21ACB99FDE56}"/>
              </a:ext>
            </a:extLst>
          </p:cNvPr>
          <p:cNvSpPr txBox="1"/>
          <p:nvPr/>
        </p:nvSpPr>
        <p:spPr>
          <a:xfrm>
            <a:off x="8134709" y="3502762"/>
            <a:ext cx="314864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az-Latn-AZ" dirty="0" smtClean="0"/>
              <a:t>Венозная окклюзия,</a:t>
            </a:r>
            <a:endParaRPr lang="ru-RU" dirty="0" smtClean="0"/>
          </a:p>
          <a:p>
            <a:pPr algn="just"/>
            <a:r>
              <a:rPr lang="az-Latn-AZ" dirty="0" smtClean="0"/>
              <a:t>Парадоксальная эмболия,</a:t>
            </a:r>
            <a:endParaRPr lang="ru-RU" dirty="0" smtClean="0"/>
          </a:p>
          <a:p>
            <a:pPr algn="just"/>
            <a:r>
              <a:rPr lang="az-Latn-AZ" dirty="0" smtClean="0"/>
              <a:t>Васкулит, </a:t>
            </a:r>
            <a:endParaRPr lang="ru-RU" dirty="0" smtClean="0"/>
          </a:p>
          <a:p>
            <a:pPr algn="just"/>
            <a:r>
              <a:rPr lang="az-Latn-AZ" dirty="0" smtClean="0"/>
              <a:t>Периферический </a:t>
            </a:r>
            <a:r>
              <a:rPr lang="ru-RU" dirty="0" smtClean="0"/>
              <a:t>в</a:t>
            </a:r>
            <a:r>
              <a:rPr lang="az-Latn-AZ" dirty="0" smtClean="0"/>
              <a:t>азоспазм,</a:t>
            </a:r>
            <a:endParaRPr lang="ru-RU" dirty="0" smtClean="0"/>
          </a:p>
          <a:p>
            <a:pPr algn="just"/>
            <a:r>
              <a:rPr lang="az-Latn-AZ" dirty="0" smtClean="0"/>
              <a:t>Гиперкоагуляционные состояния</a:t>
            </a:r>
            <a:endParaRPr lang="az-Latn-AZ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6B551B75-B2FE-CEEF-0706-37AA194C8D92}"/>
              </a:ext>
            </a:extLst>
          </p:cNvPr>
          <p:cNvCxnSpPr>
            <a:cxnSpLocks/>
            <a:stCxn id="4" idx="2"/>
            <a:endCxn id="6" idx="0"/>
          </p:cNvCxnSpPr>
          <p:nvPr/>
        </p:nvCxnSpPr>
        <p:spPr>
          <a:xfrm flipH="1">
            <a:off x="3739138" y="1269997"/>
            <a:ext cx="2566819" cy="104355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43154468-95B0-BF8B-01B1-2424B95E8BEB}"/>
              </a:ext>
            </a:extLst>
          </p:cNvPr>
          <p:cNvCxnSpPr>
            <a:cxnSpLocks/>
            <a:stCxn id="4" idx="2"/>
            <a:endCxn id="7" idx="0"/>
          </p:cNvCxnSpPr>
          <p:nvPr/>
        </p:nvCxnSpPr>
        <p:spPr>
          <a:xfrm flipH="1">
            <a:off x="5317301" y="1269997"/>
            <a:ext cx="988656" cy="104355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1EA598C6-20A7-6C5C-5031-3A98E8F37239}"/>
              </a:ext>
            </a:extLst>
          </p:cNvPr>
          <p:cNvCxnSpPr>
            <a:cxnSpLocks/>
            <a:stCxn id="4" idx="2"/>
            <a:endCxn id="5" idx="0"/>
          </p:cNvCxnSpPr>
          <p:nvPr/>
        </p:nvCxnSpPr>
        <p:spPr>
          <a:xfrm flipH="1">
            <a:off x="1142371" y="1269997"/>
            <a:ext cx="5163586" cy="115656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767126AE-9EB3-8F30-5D4C-3A91BFE76037}"/>
              </a:ext>
            </a:extLst>
          </p:cNvPr>
          <p:cNvCxnSpPr>
            <a:cxnSpLocks/>
            <a:stCxn id="4" idx="2"/>
            <a:endCxn id="8" idx="0"/>
          </p:cNvCxnSpPr>
          <p:nvPr/>
        </p:nvCxnSpPr>
        <p:spPr>
          <a:xfrm>
            <a:off x="6305957" y="1269997"/>
            <a:ext cx="3369022" cy="117634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EA8A9E25-B0DB-ED7D-F78D-131A37A71461}"/>
              </a:ext>
            </a:extLst>
          </p:cNvPr>
          <p:cNvCxnSpPr>
            <a:cxnSpLocks/>
            <a:stCxn id="8" idx="2"/>
            <a:endCxn id="12" idx="0"/>
          </p:cNvCxnSpPr>
          <p:nvPr/>
        </p:nvCxnSpPr>
        <p:spPr>
          <a:xfrm>
            <a:off x="9674979" y="2815678"/>
            <a:ext cx="34051" cy="68708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D7BC0E94-EB77-43F1-0C42-7702AAA55715}"/>
              </a:ext>
            </a:extLst>
          </p:cNvPr>
          <p:cNvSpPr txBox="1"/>
          <p:nvPr/>
        </p:nvSpPr>
        <p:spPr>
          <a:xfrm>
            <a:off x="1825745" y="2452056"/>
            <a:ext cx="1089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Эмболия</a:t>
            </a:r>
            <a:endParaRPr lang="az-Latn-AZ" b="1" dirty="0"/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522E8FE8-784C-AFA3-548C-F5B9B18900D8}"/>
              </a:ext>
            </a:extLst>
          </p:cNvPr>
          <p:cNvCxnSpPr>
            <a:cxnSpLocks/>
            <a:stCxn id="4" idx="2"/>
            <a:endCxn id="3" idx="0"/>
          </p:cNvCxnSpPr>
          <p:nvPr/>
        </p:nvCxnSpPr>
        <p:spPr>
          <a:xfrm flipH="1">
            <a:off x="2370737" y="1269997"/>
            <a:ext cx="3935220" cy="118205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26302881-B804-5184-8C08-E7645E967C0D}"/>
              </a:ext>
            </a:extLst>
          </p:cNvPr>
          <p:cNvSpPr txBox="1"/>
          <p:nvPr/>
        </p:nvSpPr>
        <p:spPr>
          <a:xfrm>
            <a:off x="6461820" y="2446346"/>
            <a:ext cx="10151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Травма</a:t>
            </a:r>
            <a:endParaRPr lang="az-Latn-AZ" b="1" dirty="0"/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62EC93A3-6705-CC87-39C6-7AEB21EC2DFA}"/>
              </a:ext>
            </a:extLst>
          </p:cNvPr>
          <p:cNvCxnSpPr>
            <a:cxnSpLocks/>
            <a:stCxn id="4" idx="2"/>
            <a:endCxn id="24" idx="0"/>
          </p:cNvCxnSpPr>
          <p:nvPr/>
        </p:nvCxnSpPr>
        <p:spPr>
          <a:xfrm>
            <a:off x="6305957" y="1269997"/>
            <a:ext cx="663450" cy="117634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:a16="http://schemas.microsoft.com/office/drawing/2014/main" id="{1DB243E2-FFD3-9324-729A-CCEB3AAECE98}"/>
              </a:ext>
            </a:extLst>
          </p:cNvPr>
          <p:cNvSpPr txBox="1"/>
          <p:nvPr/>
        </p:nvSpPr>
        <p:spPr>
          <a:xfrm>
            <a:off x="7632856" y="2426558"/>
            <a:ext cx="14384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Ятрогенная</a:t>
            </a:r>
            <a:endParaRPr lang="az-Latn-AZ" b="1" dirty="0"/>
          </a:p>
        </p:txBody>
      </p: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C6B03D67-35D9-55CE-95D0-302895836C92}"/>
              </a:ext>
            </a:extLst>
          </p:cNvPr>
          <p:cNvCxnSpPr>
            <a:cxnSpLocks/>
            <a:stCxn id="4" idx="2"/>
            <a:endCxn id="38" idx="0"/>
          </p:cNvCxnSpPr>
          <p:nvPr/>
        </p:nvCxnSpPr>
        <p:spPr>
          <a:xfrm>
            <a:off x="6305957" y="1269997"/>
            <a:ext cx="2046122" cy="115656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CBA85194-F7D5-3D08-823E-2647340EC881}"/>
              </a:ext>
            </a:extLst>
          </p:cNvPr>
          <p:cNvCxnSpPr>
            <a:cxnSpLocks/>
            <a:stCxn id="51" idx="0"/>
            <a:endCxn id="5" idx="2"/>
          </p:cNvCxnSpPr>
          <p:nvPr/>
        </p:nvCxnSpPr>
        <p:spPr>
          <a:xfrm flipH="1" flipV="1">
            <a:off x="1142371" y="2795890"/>
            <a:ext cx="278508" cy="79706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CAC1B5C1-30DD-53A8-5E58-6190905CA470}"/>
              </a:ext>
            </a:extLst>
          </p:cNvPr>
          <p:cNvCxnSpPr>
            <a:cxnSpLocks/>
            <a:stCxn id="51" idx="0"/>
            <a:endCxn id="3" idx="2"/>
          </p:cNvCxnSpPr>
          <p:nvPr/>
        </p:nvCxnSpPr>
        <p:spPr>
          <a:xfrm flipV="1">
            <a:off x="1420879" y="2821388"/>
            <a:ext cx="949858" cy="77157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>
            <a:extLst>
              <a:ext uri="{FF2B5EF4-FFF2-40B4-BE49-F238E27FC236}">
                <a16:creationId xmlns:a16="http://schemas.microsoft.com/office/drawing/2014/main" id="{1616CC34-A262-3ED1-85A4-E066929F9E73}"/>
              </a:ext>
            </a:extLst>
          </p:cNvPr>
          <p:cNvSpPr txBox="1"/>
          <p:nvPr/>
        </p:nvSpPr>
        <p:spPr>
          <a:xfrm>
            <a:off x="438175" y="3592958"/>
            <a:ext cx="1965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Наиболее частые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868708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0D6FC85-2B5B-EB9D-B0E9-2564B6289A56}"/>
              </a:ext>
            </a:extLst>
          </p:cNvPr>
          <p:cNvSpPr txBox="1"/>
          <p:nvPr/>
        </p:nvSpPr>
        <p:spPr>
          <a:xfrm>
            <a:off x="3125108" y="1160916"/>
            <a:ext cx="18705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Окклюзия артерий</a:t>
            </a:r>
            <a:endParaRPr lang="az-Latn-AZ" sz="16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23FD04F-FD0B-555B-2887-2F9AC8E5A491}"/>
              </a:ext>
            </a:extLst>
          </p:cNvPr>
          <p:cNvSpPr txBox="1"/>
          <p:nvPr/>
        </p:nvSpPr>
        <p:spPr>
          <a:xfrm>
            <a:off x="3562307" y="2860909"/>
            <a:ext cx="9961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/>
              <a:t>Гипоксия</a:t>
            </a:r>
            <a:endParaRPr lang="az-Latn-AZ" sz="16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DC01C5E-52E5-725E-BD13-DB62C9BA8B76}"/>
              </a:ext>
            </a:extLst>
          </p:cNvPr>
          <p:cNvSpPr txBox="1"/>
          <p:nvPr/>
        </p:nvSpPr>
        <p:spPr>
          <a:xfrm>
            <a:off x="2823325" y="3447560"/>
            <a:ext cx="247407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Накопление метаболитов</a:t>
            </a:r>
            <a:endParaRPr lang="az-Latn-AZ" sz="16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CBACEE6-D3F0-E18B-E5EE-5ECCB85D6E7E}"/>
              </a:ext>
            </a:extLst>
          </p:cNvPr>
          <p:cNvSpPr txBox="1"/>
          <p:nvPr/>
        </p:nvSpPr>
        <p:spPr>
          <a:xfrm>
            <a:off x="5357384" y="30475"/>
            <a:ext cx="15292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</a:rPr>
              <a:t>Патогенез</a:t>
            </a:r>
            <a:endParaRPr lang="az-Latn-AZ" sz="2400" b="1" dirty="0">
              <a:solidFill>
                <a:srgbClr val="7030A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FB1F654-7365-4347-84E8-B1E25EFBB39D}"/>
              </a:ext>
            </a:extLst>
          </p:cNvPr>
          <p:cNvSpPr txBox="1"/>
          <p:nvPr/>
        </p:nvSpPr>
        <p:spPr>
          <a:xfrm>
            <a:off x="3591258" y="1781408"/>
            <a:ext cx="93820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/>
              <a:t>Ишемия</a:t>
            </a:r>
            <a:endParaRPr lang="az-Latn-AZ" sz="1600" b="1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60E9623-0FE1-CB62-B91E-25280243E6B9}"/>
              </a:ext>
            </a:extLst>
          </p:cNvPr>
          <p:cNvSpPr txBox="1"/>
          <p:nvPr/>
        </p:nvSpPr>
        <p:spPr>
          <a:xfrm>
            <a:off x="2953663" y="2321742"/>
            <a:ext cx="224112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/>
              <a:t>Реактивный </a:t>
            </a:r>
            <a:r>
              <a:rPr lang="ru-RU" sz="1600" b="1" dirty="0" err="1" smtClean="0"/>
              <a:t>вазоспазм</a:t>
            </a:r>
            <a:endParaRPr lang="az-Latn-AZ" sz="1600" b="1" dirty="0"/>
          </a:p>
        </p:txBody>
      </p:sp>
      <p:sp>
        <p:nvSpPr>
          <p:cNvPr id="21" name="Rectangle 20"/>
          <p:cNvSpPr/>
          <p:nvPr/>
        </p:nvSpPr>
        <p:spPr>
          <a:xfrm>
            <a:off x="8142486" y="2353051"/>
            <a:ext cx="325426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Кожа 12 часов</a:t>
            </a:r>
            <a:r>
              <a:rPr lang="az-Latn-AZ" sz="16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, </a:t>
            </a:r>
            <a:endParaRPr lang="az-Latn-AZ" sz="16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Мышцы</a:t>
            </a:r>
            <a:r>
              <a:rPr lang="az-Latn-AZ" sz="16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az-Latn-AZ" sz="16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6-8 </a:t>
            </a:r>
            <a:r>
              <a:rPr lang="ru-RU" sz="16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часов</a:t>
            </a:r>
            <a:r>
              <a:rPr lang="az-Latn-AZ" sz="16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, </a:t>
            </a:r>
            <a:endParaRPr lang="az-Latn-AZ" sz="16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Нервная ткань </a:t>
            </a:r>
            <a:r>
              <a:rPr lang="az-Latn-AZ" sz="16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2-4 </a:t>
            </a:r>
            <a:r>
              <a:rPr lang="ru-RU" sz="16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часа</a:t>
            </a:r>
          </a:p>
          <a:p>
            <a:r>
              <a:rPr lang="ru-RU" sz="1600" b="1" dirty="0" smtClean="0">
                <a:solidFill>
                  <a:srgbClr val="C00000"/>
                </a:solidFill>
              </a:rPr>
              <a:t>Время необратимых ишемических изменений</a:t>
            </a:r>
            <a:endParaRPr lang="en-US" sz="1600" b="1" dirty="0">
              <a:solidFill>
                <a:srgbClr val="C00000"/>
              </a:solidFill>
            </a:endParaRP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A386D62D-84F1-7101-DA9F-7B720381B735}"/>
              </a:ext>
            </a:extLst>
          </p:cNvPr>
          <p:cNvCxnSpPr>
            <a:cxnSpLocks/>
          </p:cNvCxnSpPr>
          <p:nvPr/>
        </p:nvCxnSpPr>
        <p:spPr>
          <a:xfrm>
            <a:off x="4060358" y="2089348"/>
            <a:ext cx="1" cy="26480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A24FF42-70B4-9DBC-65E4-30DBA0575B32}"/>
              </a:ext>
            </a:extLst>
          </p:cNvPr>
          <p:cNvCxnSpPr>
            <a:cxnSpLocks/>
          </p:cNvCxnSpPr>
          <p:nvPr/>
        </p:nvCxnSpPr>
        <p:spPr>
          <a:xfrm>
            <a:off x="4060357" y="2657392"/>
            <a:ext cx="1" cy="26480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A2831B8E-84F7-6E9E-4222-842B6C9093CB}"/>
              </a:ext>
            </a:extLst>
          </p:cNvPr>
          <p:cNvCxnSpPr>
            <a:cxnSpLocks/>
          </p:cNvCxnSpPr>
          <p:nvPr/>
        </p:nvCxnSpPr>
        <p:spPr>
          <a:xfrm>
            <a:off x="4060356" y="3211568"/>
            <a:ext cx="1" cy="26480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1E7E6450-643A-6D77-69F2-481707B76E48}"/>
              </a:ext>
            </a:extLst>
          </p:cNvPr>
          <p:cNvCxnSpPr>
            <a:cxnSpLocks/>
          </p:cNvCxnSpPr>
          <p:nvPr/>
        </p:nvCxnSpPr>
        <p:spPr>
          <a:xfrm>
            <a:off x="4060355" y="3807317"/>
            <a:ext cx="1" cy="26480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B077B020-7C7F-7618-015B-5455865E6B75}"/>
              </a:ext>
            </a:extLst>
          </p:cNvPr>
          <p:cNvCxnSpPr>
            <a:cxnSpLocks/>
          </p:cNvCxnSpPr>
          <p:nvPr/>
        </p:nvCxnSpPr>
        <p:spPr>
          <a:xfrm>
            <a:off x="4060355" y="1549016"/>
            <a:ext cx="1" cy="26480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9DBE3F40-36EC-1C7B-0E78-472198900EE6}"/>
              </a:ext>
            </a:extLst>
          </p:cNvPr>
          <p:cNvSpPr txBox="1"/>
          <p:nvPr/>
        </p:nvSpPr>
        <p:spPr>
          <a:xfrm>
            <a:off x="2838991" y="4071016"/>
            <a:ext cx="24150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Повреждение эндотелия</a:t>
            </a:r>
            <a:endParaRPr lang="az-Latn-AZ" sz="1600" b="1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2AE74BD-41C5-B59F-D985-50592BA50818}"/>
              </a:ext>
            </a:extLst>
          </p:cNvPr>
          <p:cNvSpPr txBox="1"/>
          <p:nvPr/>
        </p:nvSpPr>
        <p:spPr>
          <a:xfrm>
            <a:off x="2598926" y="4708327"/>
            <a:ext cx="29228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Нарушение микроциркуляции</a:t>
            </a:r>
            <a:endParaRPr lang="az-Latn-AZ" sz="1600" b="1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86BE680-5733-513B-3AD2-DC63671B95E7}"/>
              </a:ext>
            </a:extLst>
          </p:cNvPr>
          <p:cNvSpPr txBox="1"/>
          <p:nvPr/>
        </p:nvSpPr>
        <p:spPr>
          <a:xfrm>
            <a:off x="2786609" y="5481976"/>
            <a:ext cx="25802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Некротические изменения</a:t>
            </a:r>
            <a:endParaRPr lang="az-Latn-AZ" sz="1600" b="1" dirty="0"/>
          </a:p>
        </p:txBody>
      </p: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28A2E959-6269-07B6-E592-D87F7C1D49F2}"/>
              </a:ext>
            </a:extLst>
          </p:cNvPr>
          <p:cNvCxnSpPr>
            <a:cxnSpLocks/>
          </p:cNvCxnSpPr>
          <p:nvPr/>
        </p:nvCxnSpPr>
        <p:spPr>
          <a:xfrm>
            <a:off x="4060353" y="4416926"/>
            <a:ext cx="1" cy="26480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9695AAB4-A76F-CD1B-AEBF-73DAF2DB2A59}"/>
              </a:ext>
            </a:extLst>
          </p:cNvPr>
          <p:cNvCxnSpPr>
            <a:cxnSpLocks/>
          </p:cNvCxnSpPr>
          <p:nvPr/>
        </p:nvCxnSpPr>
        <p:spPr>
          <a:xfrm>
            <a:off x="4074209" y="5123502"/>
            <a:ext cx="1" cy="26480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9775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96" name="Text Box 40"/>
          <p:cNvSpPr txBox="1">
            <a:spLocks noChangeArrowheads="1"/>
          </p:cNvSpPr>
          <p:nvPr/>
        </p:nvSpPr>
        <p:spPr bwMode="auto">
          <a:xfrm>
            <a:off x="734055" y="1091789"/>
            <a:ext cx="397172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en-US" b="1" dirty="0" smtClean="0">
                <a:solidFill>
                  <a:srgbClr val="7030A0"/>
                </a:solidFill>
              </a:rPr>
              <a:t>Острая ишемия на фоне хронической</a:t>
            </a:r>
            <a:endParaRPr lang="az-Latn-AZ" altLang="en-US" b="1" dirty="0">
              <a:solidFill>
                <a:srgbClr val="7030A0"/>
              </a:solidFill>
            </a:endParaRPr>
          </a:p>
        </p:txBody>
      </p:sp>
      <p:sp>
        <p:nvSpPr>
          <p:cNvPr id="19500" name="Text Box 44"/>
          <p:cNvSpPr txBox="1">
            <a:spLocks noChangeArrowheads="1"/>
          </p:cNvSpPr>
          <p:nvPr/>
        </p:nvSpPr>
        <p:spPr bwMode="auto">
          <a:xfrm>
            <a:off x="8424184" y="1122788"/>
            <a:ext cx="175875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en-US" b="1" dirty="0" smtClean="0">
                <a:solidFill>
                  <a:srgbClr val="7030A0"/>
                </a:solidFill>
              </a:rPr>
              <a:t>Острая ишемия</a:t>
            </a:r>
            <a:endParaRPr lang="tr-TR" altLang="en-US" b="1" dirty="0">
              <a:solidFill>
                <a:srgbClr val="7030A0"/>
              </a:solidFill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BF29CBCA-288D-AB5A-0320-F329970B7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sz="2400" dirty="0"/>
              <a:t>Gedişi</a:t>
            </a:r>
          </a:p>
        </p:txBody>
      </p:sp>
      <p:sp>
        <p:nvSpPr>
          <p:cNvPr id="4" name="Rectangle 3"/>
          <p:cNvSpPr/>
          <p:nvPr/>
        </p:nvSpPr>
        <p:spPr>
          <a:xfrm>
            <a:off x="434249" y="1999107"/>
            <a:ext cx="49743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возникает </a:t>
            </a:r>
            <a:r>
              <a:rPr lang="ru-RU" sz="1600" b="1" dirty="0"/>
              <a:t>в результате предшествующей </a:t>
            </a:r>
            <a:r>
              <a:rPr lang="ru-RU" sz="1600" b="1" dirty="0" err="1"/>
              <a:t>окклюзионной</a:t>
            </a:r>
            <a:r>
              <a:rPr lang="ru-RU" sz="1600" b="1" dirty="0"/>
              <a:t> болезни или острой окклюзии артерии после </a:t>
            </a:r>
            <a:r>
              <a:rPr lang="ru-RU" sz="1600" b="1" dirty="0" smtClean="0"/>
              <a:t>операций</a:t>
            </a:r>
            <a:endParaRPr lang="en-US" sz="1600" b="1" dirty="0"/>
          </a:p>
        </p:txBody>
      </p:sp>
      <p:sp>
        <p:nvSpPr>
          <p:cNvPr id="5" name="Rectangle 4"/>
          <p:cNvSpPr/>
          <p:nvPr/>
        </p:nvSpPr>
        <p:spPr>
          <a:xfrm>
            <a:off x="1181819" y="2990852"/>
            <a:ext cx="29416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Медленное прогрессирование</a:t>
            </a:r>
            <a:endParaRPr lang="en-US" sz="1600" b="1" dirty="0"/>
          </a:p>
        </p:txBody>
      </p:sp>
      <p:sp>
        <p:nvSpPr>
          <p:cNvPr id="6" name="Rectangle 5"/>
          <p:cNvSpPr/>
          <p:nvPr/>
        </p:nvSpPr>
        <p:spPr>
          <a:xfrm>
            <a:off x="967228" y="3629492"/>
            <a:ext cx="526977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Развитие гангрены в течение нескольких часов или дней</a:t>
            </a:r>
            <a:endParaRPr lang="en-US" sz="1600" b="1" dirty="0"/>
          </a:p>
        </p:txBody>
      </p:sp>
      <p:sp>
        <p:nvSpPr>
          <p:cNvPr id="7" name="Rectangle 6"/>
          <p:cNvSpPr/>
          <p:nvPr/>
        </p:nvSpPr>
        <p:spPr>
          <a:xfrm>
            <a:off x="6854791" y="1865719"/>
            <a:ext cx="48890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/>
              <a:t>возникает </a:t>
            </a:r>
            <a:r>
              <a:rPr lang="ru-RU" b="1" dirty="0"/>
              <a:t>в артерии в результате внезапной окклюзии (обычно эмболии)</a:t>
            </a:r>
            <a:endParaRPr lang="en-US" b="1" dirty="0"/>
          </a:p>
        </p:txBody>
      </p:sp>
      <p:sp>
        <p:nvSpPr>
          <p:cNvPr id="8" name="Rectangle 7"/>
          <p:cNvSpPr/>
          <p:nvPr/>
        </p:nvSpPr>
        <p:spPr>
          <a:xfrm>
            <a:off x="8350370" y="2948795"/>
            <a:ext cx="193231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Быстрое течение</a:t>
            </a:r>
            <a:endParaRPr lang="en-US" b="1" dirty="0"/>
          </a:p>
        </p:txBody>
      </p:sp>
      <p:sp>
        <p:nvSpPr>
          <p:cNvPr id="9" name="Rectangle 8"/>
          <p:cNvSpPr/>
          <p:nvPr/>
        </p:nvSpPr>
        <p:spPr>
          <a:xfrm>
            <a:off x="6854791" y="3629492"/>
            <a:ext cx="50669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Развитие гангрены в течение нескольких часов</a:t>
            </a:r>
            <a:endParaRPr lang="en-US" b="1" dirty="0"/>
          </a:p>
        </p:txBody>
      </p:sp>
      <p:sp>
        <p:nvSpPr>
          <p:cNvPr id="12" name="Rectangle 11"/>
          <p:cNvSpPr/>
          <p:nvPr/>
        </p:nvSpPr>
        <p:spPr>
          <a:xfrm>
            <a:off x="5269913" y="4413485"/>
            <a:ext cx="7209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Боль</a:t>
            </a:r>
            <a:r>
              <a:rPr lang="az-Latn-AZ" b="1" dirty="0" smtClean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408098" y="4928266"/>
            <a:ext cx="2743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Потеря чувствительности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408098" y="5445901"/>
            <a:ext cx="287175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Мышечная гипотония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115463" y="5963536"/>
            <a:ext cx="11600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Гангрена</a:t>
            </a:r>
            <a:endParaRPr lang="en-US" b="1" dirty="0">
              <a:solidFill>
                <a:srgbClr val="C00000"/>
              </a:solidFill>
            </a:endParaRPr>
          </a:p>
        </p:txBody>
      </p:sp>
      <p:cxnSp>
        <p:nvCxnSpPr>
          <p:cNvPr id="18" name="Straight Arrow Connector 17"/>
          <p:cNvCxnSpPr>
            <a:stCxn id="12" idx="2"/>
            <a:endCxn id="13" idx="0"/>
          </p:cNvCxnSpPr>
          <p:nvPr/>
        </p:nvCxnSpPr>
        <p:spPr>
          <a:xfrm>
            <a:off x="5581858" y="4782817"/>
            <a:ext cx="872" cy="1454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13" idx="2"/>
            <a:endCxn id="14" idx="0"/>
          </p:cNvCxnSpPr>
          <p:nvPr/>
        </p:nvCxnSpPr>
        <p:spPr>
          <a:xfrm>
            <a:off x="5582730" y="5297598"/>
            <a:ext cx="12753" cy="14830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14" idx="2"/>
            <a:endCxn id="16" idx="0"/>
          </p:cNvCxnSpPr>
          <p:nvPr/>
        </p:nvCxnSpPr>
        <p:spPr>
          <a:xfrm>
            <a:off x="5595483" y="5815233"/>
            <a:ext cx="0" cy="14830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stCxn id="19496" idx="2"/>
            <a:endCxn id="4" idx="0"/>
          </p:cNvCxnSpPr>
          <p:nvPr/>
        </p:nvCxnSpPr>
        <p:spPr>
          <a:xfrm>
            <a:off x="2921417" y="1461121"/>
            <a:ext cx="0" cy="5379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>
            <a:stCxn id="4" idx="2"/>
            <a:endCxn id="5" idx="0"/>
          </p:cNvCxnSpPr>
          <p:nvPr/>
        </p:nvCxnSpPr>
        <p:spPr>
          <a:xfrm>
            <a:off x="2921417" y="2583882"/>
            <a:ext cx="0" cy="4069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>
            <a:stCxn id="5" idx="2"/>
            <a:endCxn id="6" idx="0"/>
          </p:cNvCxnSpPr>
          <p:nvPr/>
        </p:nvCxnSpPr>
        <p:spPr>
          <a:xfrm>
            <a:off x="2921417" y="3329406"/>
            <a:ext cx="1187" cy="3000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>
            <a:stCxn id="19500" idx="2"/>
            <a:endCxn id="7" idx="0"/>
          </p:cNvCxnSpPr>
          <p:nvPr/>
        </p:nvCxnSpPr>
        <p:spPr>
          <a:xfrm flipH="1">
            <a:off x="9299327" y="1492120"/>
            <a:ext cx="1" cy="3735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>
            <a:stCxn id="7" idx="2"/>
            <a:endCxn id="8" idx="0"/>
          </p:cNvCxnSpPr>
          <p:nvPr/>
        </p:nvCxnSpPr>
        <p:spPr>
          <a:xfrm>
            <a:off x="9299327" y="2512050"/>
            <a:ext cx="9330" cy="4367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stCxn id="8" idx="2"/>
            <a:endCxn id="9" idx="0"/>
          </p:cNvCxnSpPr>
          <p:nvPr/>
        </p:nvCxnSpPr>
        <p:spPr>
          <a:xfrm>
            <a:off x="9308657" y="3318127"/>
            <a:ext cx="0" cy="31810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Elbow Connector 62"/>
          <p:cNvCxnSpPr>
            <a:stCxn id="12" idx="0"/>
            <a:endCxn id="6" idx="2"/>
          </p:cNvCxnSpPr>
          <p:nvPr/>
        </p:nvCxnSpPr>
        <p:spPr>
          <a:xfrm rot="16200000" flipV="1">
            <a:off x="4393522" y="3176641"/>
            <a:ext cx="445439" cy="2028249"/>
          </a:xfrm>
          <a:prstGeom prst="bentConnector3">
            <a:avLst>
              <a:gd name="adj1" fmla="val 46127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459" name="Elbow Connector 19458"/>
          <p:cNvCxnSpPr>
            <a:stCxn id="12" idx="0"/>
            <a:endCxn id="9" idx="2"/>
          </p:cNvCxnSpPr>
          <p:nvPr/>
        </p:nvCxnSpPr>
        <p:spPr>
          <a:xfrm rot="5400000" flipH="1" flipV="1">
            <a:off x="7301977" y="2327213"/>
            <a:ext cx="414661" cy="3757884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7525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sz="3600" dirty="0" smtClean="0"/>
              <a:t>Клиническое обследование</a:t>
            </a:r>
            <a:endParaRPr lang="az-Latn-AZ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8740" y="1377696"/>
            <a:ext cx="10655060" cy="5152500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Боль</a:t>
            </a:r>
            <a:endParaRPr lang="ru-RU" sz="2400" b="1" dirty="0"/>
          </a:p>
          <a:p>
            <a:r>
              <a:rPr lang="ru-RU" sz="2400" b="1" dirty="0" smtClean="0"/>
              <a:t>Бледность</a:t>
            </a:r>
            <a:endParaRPr lang="ru-RU" sz="2400" b="1" dirty="0"/>
          </a:p>
          <a:p>
            <a:r>
              <a:rPr lang="ru-RU" sz="2400" b="1" dirty="0" smtClean="0"/>
              <a:t>Холодная </a:t>
            </a:r>
            <a:r>
              <a:rPr lang="ru-RU" sz="2400" b="1" dirty="0"/>
              <a:t>кожа</a:t>
            </a:r>
          </a:p>
          <a:p>
            <a:r>
              <a:rPr lang="ru-RU" sz="2400" b="1" dirty="0" smtClean="0"/>
              <a:t>Отсутствие </a:t>
            </a:r>
            <a:r>
              <a:rPr lang="ru-RU" sz="2400" b="1" dirty="0"/>
              <a:t>пульса</a:t>
            </a:r>
          </a:p>
          <a:p>
            <a:r>
              <a:rPr lang="ru-RU" sz="2400" b="1" dirty="0" smtClean="0"/>
              <a:t>Парестезия</a:t>
            </a:r>
            <a:endParaRPr lang="ru-RU" sz="2400" b="1" dirty="0"/>
          </a:p>
          <a:p>
            <a:r>
              <a:rPr lang="ru-RU" sz="2400" b="1" dirty="0" smtClean="0"/>
              <a:t>Мышечная </a:t>
            </a:r>
            <a:r>
              <a:rPr lang="ru-RU" sz="2400" b="1" dirty="0"/>
              <a:t>гипотония (Паралич)</a:t>
            </a:r>
          </a:p>
          <a:p>
            <a:pPr lvl="0"/>
            <a:endParaRPr lang="ru-RU" sz="2400" b="1" dirty="0" smtClean="0"/>
          </a:p>
          <a:p>
            <a:pPr lvl="0"/>
            <a:endParaRPr lang="az-Latn-AZ" sz="2400" b="1" dirty="0" smtClean="0"/>
          </a:p>
          <a:p>
            <a:pPr lvl="0"/>
            <a:r>
              <a:rPr lang="ru-RU" dirty="0" smtClean="0"/>
              <a:t>В англоязычной литературе существует аббревиатура </a:t>
            </a:r>
            <a:r>
              <a:rPr lang="ru-RU" dirty="0" smtClean="0">
                <a:solidFill>
                  <a:srgbClr val="FF0000"/>
                </a:solidFill>
              </a:rPr>
              <a:t>6Р</a:t>
            </a:r>
            <a:r>
              <a:rPr lang="ru-RU" dirty="0" smtClean="0"/>
              <a:t>: </a:t>
            </a:r>
            <a:r>
              <a:rPr lang="ru-RU" dirty="0" err="1" smtClean="0"/>
              <a:t>Pain</a:t>
            </a:r>
            <a:r>
              <a:rPr lang="ru-RU" dirty="0" smtClean="0"/>
              <a:t>, </a:t>
            </a:r>
            <a:r>
              <a:rPr lang="ru-RU" dirty="0" err="1" smtClean="0"/>
              <a:t>Pallor</a:t>
            </a:r>
            <a:r>
              <a:rPr lang="ru-RU" dirty="0" smtClean="0"/>
              <a:t>, </a:t>
            </a:r>
            <a:r>
              <a:rPr lang="ru-RU" dirty="0" err="1" smtClean="0"/>
              <a:t>Poikilothermia</a:t>
            </a:r>
            <a:r>
              <a:rPr lang="ru-RU" dirty="0" smtClean="0"/>
              <a:t>, </a:t>
            </a:r>
            <a:r>
              <a:rPr lang="ru-RU" dirty="0" err="1" smtClean="0"/>
              <a:t>Pulselessness</a:t>
            </a:r>
            <a:r>
              <a:rPr lang="ru-RU" dirty="0" smtClean="0"/>
              <a:t>, </a:t>
            </a:r>
            <a:r>
              <a:rPr lang="ru-RU" dirty="0" err="1" smtClean="0"/>
              <a:t>Paresthesia</a:t>
            </a:r>
            <a:r>
              <a:rPr lang="ru-RU" dirty="0" smtClean="0"/>
              <a:t>, </a:t>
            </a:r>
            <a:r>
              <a:rPr lang="az-Latn-AZ" dirty="0" smtClean="0"/>
              <a:t>Paralysis </a:t>
            </a:r>
            <a:endParaRPr lang="az-Latn-AZ" sz="2000" b="1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4268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dirty="0" smtClean="0"/>
              <a:t>Лабораторное обследование</a:t>
            </a:r>
            <a:endParaRPr lang="az-Latn-AZ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ru-RU" b="1" i="1" dirty="0" smtClean="0">
                <a:solidFill>
                  <a:srgbClr val="C00000"/>
                </a:solidFill>
              </a:rPr>
              <a:t>Специфического лабораторного обследования не </a:t>
            </a:r>
            <a:r>
              <a:rPr lang="ru-RU" b="1" i="1" dirty="0" err="1" smtClean="0">
                <a:solidFill>
                  <a:srgbClr val="C00000"/>
                </a:solidFill>
              </a:rPr>
              <a:t>сущетсвует</a:t>
            </a:r>
            <a:endParaRPr lang="az-Latn-AZ" b="1" i="1" dirty="0">
              <a:solidFill>
                <a:srgbClr val="C00000"/>
              </a:solidFill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ru-RU" sz="2400" b="1" dirty="0" smtClean="0"/>
              <a:t>Однако</a:t>
            </a:r>
            <a:r>
              <a:rPr lang="az-Latn-AZ" sz="2400" b="1" dirty="0" smtClean="0"/>
              <a:t>: </a:t>
            </a:r>
            <a:endParaRPr lang="az-Latn-AZ" sz="2400" b="1" dirty="0"/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2400" b="1" dirty="0" smtClean="0"/>
              <a:t>Клинический анализ крови</a:t>
            </a:r>
            <a:r>
              <a:rPr lang="az-Latn-AZ" sz="2400" b="1" dirty="0" smtClean="0"/>
              <a:t> </a:t>
            </a:r>
            <a:endParaRPr lang="az-Latn-AZ" sz="2400" b="1" dirty="0"/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2400" b="1" dirty="0" err="1" smtClean="0"/>
              <a:t>Коагулограмма</a:t>
            </a:r>
            <a:endParaRPr lang="az-Latn-AZ" sz="2400" b="1" dirty="0"/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2400" b="1" dirty="0" smtClean="0"/>
              <a:t>Маркеры </a:t>
            </a:r>
            <a:r>
              <a:rPr lang="ru-RU" sz="2400" b="1" dirty="0"/>
              <a:t>мышечного повреждения (ЛДГ, КФК, АЛТ, АСТ)</a:t>
            </a:r>
            <a:r>
              <a:rPr lang="az-Latn-AZ" sz="2400" b="1" dirty="0" smtClean="0"/>
              <a:t>,</a:t>
            </a:r>
            <a:endParaRPr lang="az-Latn-AZ" sz="2400" b="1" dirty="0"/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2400" b="1" dirty="0" smtClean="0"/>
              <a:t>Электролиты</a:t>
            </a:r>
            <a:endParaRPr lang="az-Latn-AZ" sz="2400" b="1" dirty="0"/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2400" b="1" dirty="0"/>
              <a:t> </a:t>
            </a:r>
            <a:r>
              <a:rPr lang="ru-RU" sz="2400" b="1" dirty="0" smtClean="0"/>
              <a:t>В</a:t>
            </a:r>
            <a:r>
              <a:rPr lang="ru-RU" sz="2400" b="1" dirty="0" smtClean="0"/>
              <a:t> </a:t>
            </a:r>
            <a:r>
              <a:rPr lang="ru-RU" sz="2400" b="1" dirty="0"/>
              <a:t>тяжелых случаях - </a:t>
            </a:r>
            <a:r>
              <a:rPr lang="ru-RU" sz="2400" b="1" dirty="0" smtClean="0"/>
              <a:t>газы </a:t>
            </a:r>
            <a:r>
              <a:rPr lang="ru-RU" sz="2400" b="1" dirty="0"/>
              <a:t>артериальной крови (системный ацидоз)</a:t>
            </a:r>
            <a:endParaRPr lang="az-Latn-AZ" sz="2000" b="1" i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729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2110" y="-122150"/>
            <a:ext cx="5862851" cy="835878"/>
          </a:xfrm>
        </p:spPr>
        <p:txBody>
          <a:bodyPr>
            <a:noAutofit/>
          </a:bodyPr>
          <a:lstStyle/>
          <a:p>
            <a:r>
              <a:rPr lang="ru-RU" sz="2400" dirty="0" smtClean="0"/>
              <a:t>Инструментальные методы обследования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/>
              <a:t>Дуплексное </a:t>
            </a:r>
            <a:r>
              <a:rPr lang="ru-RU" sz="2000" b="1" dirty="0"/>
              <a:t>ультразвуковое исследование </a:t>
            </a:r>
            <a:r>
              <a:rPr lang="ru-RU" sz="2000" b="1" dirty="0" smtClean="0"/>
              <a:t>(УЗДС) метод </a:t>
            </a:r>
            <a:r>
              <a:rPr lang="ru-RU" sz="2000" b="1" dirty="0"/>
              <a:t>визуализации сосудов первого выбора благодаря </a:t>
            </a:r>
            <a:r>
              <a:rPr lang="ru-RU" sz="2000" b="1" dirty="0">
                <a:solidFill>
                  <a:srgbClr val="FF0000"/>
                </a:solidFill>
              </a:rPr>
              <a:t>почти 100%-ной чувствительности в выявлении окклюзии.</a:t>
            </a:r>
            <a:endParaRPr lang="az-Latn-AZ" sz="2000" b="1" dirty="0">
              <a:solidFill>
                <a:srgbClr val="FF0000"/>
              </a:solidFill>
            </a:endParaRPr>
          </a:p>
          <a:p>
            <a:endParaRPr lang="az-Latn-AZ" sz="2000" b="1" dirty="0"/>
          </a:p>
          <a:p>
            <a:r>
              <a:rPr lang="az-Latn-AZ" sz="2000" b="1" dirty="0" smtClean="0"/>
              <a:t>KT-</a:t>
            </a:r>
            <a:r>
              <a:rPr lang="ru-RU" sz="2000" b="1" dirty="0" smtClean="0"/>
              <a:t>ангиография</a:t>
            </a:r>
            <a:r>
              <a:rPr lang="az-Latn-AZ" sz="2000" b="1" dirty="0" smtClean="0"/>
              <a:t>,</a:t>
            </a:r>
            <a:endParaRPr lang="az-Latn-AZ" sz="2000" b="1" dirty="0"/>
          </a:p>
          <a:p>
            <a:endParaRPr lang="az-Latn-AZ" sz="2000" b="1" dirty="0"/>
          </a:p>
          <a:p>
            <a:r>
              <a:rPr lang="az-Latn-AZ" sz="2000" b="1" dirty="0"/>
              <a:t> </a:t>
            </a:r>
            <a:r>
              <a:rPr lang="ru-RU" sz="2000" b="1" dirty="0" smtClean="0"/>
              <a:t>МР-ангиография или </a:t>
            </a:r>
            <a:r>
              <a:rPr lang="ru-RU" sz="2000" b="1" dirty="0" err="1" smtClean="0"/>
              <a:t>катетрная</a:t>
            </a:r>
            <a:r>
              <a:rPr lang="ru-RU" sz="2000" b="1" dirty="0" smtClean="0"/>
              <a:t> ангиография</a:t>
            </a:r>
            <a:endParaRPr lang="az-Latn-AZ" sz="2000" b="1" dirty="0"/>
          </a:p>
          <a:p>
            <a:endParaRPr lang="az-Latn-AZ" sz="2000" b="1" dirty="0"/>
          </a:p>
          <a:p>
            <a:r>
              <a:rPr lang="ru-RU" sz="2000" b="1" dirty="0" err="1"/>
              <a:t>Катетерная</a:t>
            </a:r>
            <a:r>
              <a:rPr lang="ru-RU" sz="2000" b="1" dirty="0"/>
              <a:t> ангиография считается </a:t>
            </a:r>
            <a:r>
              <a:rPr lang="ru-RU" sz="2000" b="1" dirty="0">
                <a:solidFill>
                  <a:srgbClr val="FF0000"/>
                </a:solidFill>
              </a:rPr>
              <a:t>"золотым стандартом" </a:t>
            </a:r>
            <a:r>
              <a:rPr lang="ru-RU" sz="2000" b="1" dirty="0"/>
              <a:t>и обычно выполняется как малоинвазивный метод лечения.</a:t>
            </a:r>
            <a:endParaRPr lang="az-Latn-AZ" sz="2000" b="1" dirty="0"/>
          </a:p>
        </p:txBody>
      </p:sp>
    </p:spTree>
    <p:extLst>
      <p:ext uri="{BB962C8B-B14F-4D97-AF65-F5344CB8AC3E}">
        <p14:creationId xmlns:p14="http://schemas.microsoft.com/office/powerpoint/2010/main" val="3877471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6601845" cy="308545"/>
          </a:xfrm>
        </p:spPr>
        <p:txBody>
          <a:bodyPr>
            <a:noAutofit/>
          </a:bodyPr>
          <a:lstStyle/>
          <a:p>
            <a:r>
              <a:rPr lang="ru-RU" sz="3600" dirty="0" smtClean="0"/>
              <a:t>Подозрение</a:t>
            </a:r>
            <a:r>
              <a:rPr lang="az-Latn-AZ" sz="3600" dirty="0" smtClean="0"/>
              <a:t> </a:t>
            </a:r>
            <a:endParaRPr lang="az-Latn-AZ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2400" b="1" dirty="0" smtClean="0"/>
              <a:t>Острая боль в конечностях</a:t>
            </a:r>
            <a:r>
              <a:rPr lang="az-Latn-AZ" sz="2400" b="1" dirty="0" smtClean="0"/>
              <a:t>,</a:t>
            </a:r>
            <a:endParaRPr lang="az-Latn-AZ" sz="2400" b="1" dirty="0"/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2400" b="1" dirty="0" smtClean="0"/>
              <a:t>Бледность</a:t>
            </a:r>
            <a:r>
              <a:rPr lang="az-Latn-AZ" sz="2400" b="1" dirty="0" smtClean="0"/>
              <a:t>, </a:t>
            </a:r>
            <a:endParaRPr lang="az-Latn-AZ" sz="2400" b="1" dirty="0"/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2400" b="1" dirty="0" smtClean="0"/>
              <a:t>Синюшность (цианоз)</a:t>
            </a:r>
            <a:r>
              <a:rPr lang="az-Latn-AZ" sz="2400" b="1" dirty="0" smtClean="0"/>
              <a:t>, </a:t>
            </a:r>
            <a:endParaRPr lang="az-Latn-AZ" sz="2400" b="1" dirty="0"/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2400" b="1" dirty="0" smtClean="0"/>
              <a:t>Изменение чувствительности и моторики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2400" b="1" dirty="0" smtClean="0"/>
              <a:t>Потеря пульса</a:t>
            </a:r>
            <a:endParaRPr lang="az-Latn-AZ" sz="2400" b="1" dirty="0"/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ru-RU" sz="2400" b="1" dirty="0" smtClean="0"/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2400" b="1" dirty="0" smtClean="0"/>
              <a:t>Наличие в анамнезе </a:t>
            </a:r>
            <a:r>
              <a:rPr lang="ru-RU" sz="2400" b="1" dirty="0">
                <a:solidFill>
                  <a:srgbClr val="FF0000"/>
                </a:solidFill>
              </a:rPr>
              <a:t>заболевания артерий, пороки сердца, хирургические вмешательства и травмы </a:t>
            </a:r>
            <a:r>
              <a:rPr lang="ru-RU" sz="2400" b="1" dirty="0" smtClean="0">
                <a:solidFill>
                  <a:srgbClr val="FF0000"/>
                </a:solidFill>
              </a:rPr>
              <a:t>артерий</a:t>
            </a:r>
            <a:r>
              <a:rPr lang="ru-RU" sz="2400" b="1" dirty="0" smtClean="0"/>
              <a:t> увеличивают подозрение.</a:t>
            </a:r>
            <a:endParaRPr lang="az-Latn-AZ" sz="2400" b="1" dirty="0"/>
          </a:p>
        </p:txBody>
      </p:sp>
    </p:spTree>
    <p:extLst>
      <p:ext uri="{BB962C8B-B14F-4D97-AF65-F5344CB8AC3E}">
        <p14:creationId xmlns:p14="http://schemas.microsoft.com/office/powerpoint/2010/main" val="1240847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dirty="0" smtClean="0"/>
              <a:t>Подтверждение диагноза</a:t>
            </a:r>
            <a:endParaRPr lang="az-Latn-AZ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/>
          </a:bodyPr>
          <a:lstStyle/>
          <a:p>
            <a:r>
              <a:rPr lang="ru-RU" b="1" dirty="0" smtClean="0"/>
              <a:t>Подтверждается диагноз визуализационными методами исследований</a:t>
            </a:r>
            <a:endParaRPr lang="az-Latn-AZ" b="1" dirty="0"/>
          </a:p>
          <a:p>
            <a:endParaRPr lang="az-Latn-AZ" b="1" dirty="0"/>
          </a:p>
          <a:p>
            <a:r>
              <a:rPr lang="ru-RU" b="1" dirty="0" smtClean="0">
                <a:solidFill>
                  <a:srgbClr val="C00000"/>
                </a:solidFill>
              </a:rPr>
              <a:t>УЗДС метод выбора</a:t>
            </a:r>
            <a:endParaRPr lang="en-US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097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 smtClean="0"/>
              <a:t>Дифференциальный диагноз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70432"/>
            <a:ext cx="10515600" cy="4787325"/>
          </a:xfrm>
        </p:spPr>
        <p:txBody>
          <a:bodyPr>
            <a:normAutofit/>
          </a:bodyPr>
          <a:lstStyle/>
          <a:p>
            <a:r>
              <a:rPr lang="ru-RU" sz="2000" b="1" dirty="0" smtClean="0"/>
              <a:t>Хроническая </a:t>
            </a:r>
            <a:r>
              <a:rPr lang="ru-RU" sz="2000" b="1" dirty="0"/>
              <a:t>периферическая ишемия</a:t>
            </a:r>
          </a:p>
          <a:p>
            <a:r>
              <a:rPr lang="ru-RU" sz="2000" b="1" dirty="0" smtClean="0"/>
              <a:t>Острый </a:t>
            </a:r>
            <a:r>
              <a:rPr lang="ru-RU" sz="2000" b="1" dirty="0" err="1"/>
              <a:t>компартмент</a:t>
            </a:r>
            <a:r>
              <a:rPr lang="ru-RU" sz="2000" b="1" dirty="0"/>
              <a:t>-синдром</a:t>
            </a:r>
          </a:p>
          <a:p>
            <a:r>
              <a:rPr lang="ru-RU" sz="2000" b="1" dirty="0" err="1" smtClean="0"/>
              <a:t>Флегмазия</a:t>
            </a:r>
            <a:endParaRPr lang="ru-RU" sz="2000" b="1" dirty="0"/>
          </a:p>
          <a:p>
            <a:r>
              <a:rPr lang="ru-RU" sz="2000" b="1" dirty="0" smtClean="0"/>
              <a:t>Острые </a:t>
            </a:r>
            <a:r>
              <a:rPr lang="ru-RU" sz="2000" b="1" dirty="0"/>
              <a:t>приступы подагры</a:t>
            </a:r>
          </a:p>
          <a:p>
            <a:r>
              <a:rPr lang="ru-RU" sz="2000" b="1" dirty="0" err="1" smtClean="0"/>
              <a:t>Нейропатия</a:t>
            </a:r>
            <a:endParaRPr lang="ru-RU" sz="2000" b="1" dirty="0"/>
          </a:p>
          <a:p>
            <a:r>
              <a:rPr lang="ru-RU" sz="2000" b="1" dirty="0" smtClean="0"/>
              <a:t>Спонтанное </a:t>
            </a:r>
            <a:r>
              <a:rPr lang="ru-RU" sz="2000" b="1" dirty="0"/>
              <a:t>кровоизлияние или травматическое повреждение</a:t>
            </a:r>
          </a:p>
          <a:p>
            <a:r>
              <a:rPr lang="ru-RU" sz="2000" b="1" dirty="0" smtClean="0"/>
              <a:t>Дерматологические </a:t>
            </a:r>
            <a:r>
              <a:rPr lang="ru-RU" sz="2000" b="1" dirty="0"/>
              <a:t>изменения COVID-19</a:t>
            </a:r>
          </a:p>
          <a:p>
            <a:pPr lvl="0"/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37125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0"/>
            <a:ext cx="5862851" cy="534838"/>
          </a:xfrm>
        </p:spPr>
        <p:txBody>
          <a:bodyPr>
            <a:noAutofit/>
          </a:bodyPr>
          <a:lstStyle/>
          <a:p>
            <a:r>
              <a:rPr lang="ru-RU" dirty="0" smtClean="0"/>
              <a:t>Диагностические критерии</a:t>
            </a:r>
            <a:endParaRPr lang="az-Latn-AZ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01624" y="1496441"/>
            <a:ext cx="10515600" cy="4351338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Клинические признаки острой ишемии</a:t>
            </a:r>
            <a:r>
              <a:rPr lang="az-Latn-AZ" b="1" dirty="0" smtClean="0">
                <a:solidFill>
                  <a:srgbClr val="C00000"/>
                </a:solidFill>
              </a:rPr>
              <a:t>: </a:t>
            </a:r>
            <a:endParaRPr lang="az-Latn-AZ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az-Latn-AZ" b="1" dirty="0"/>
              <a:t>  </a:t>
            </a:r>
            <a:r>
              <a:rPr lang="ru-RU" b="1" dirty="0" smtClean="0"/>
              <a:t>боль</a:t>
            </a:r>
            <a:endParaRPr lang="az-Latn-AZ" b="1" dirty="0"/>
          </a:p>
          <a:p>
            <a:pPr marL="0" indent="0">
              <a:buNone/>
            </a:pPr>
            <a:r>
              <a:rPr lang="az-Latn-AZ" b="1" dirty="0"/>
              <a:t>  </a:t>
            </a:r>
            <a:r>
              <a:rPr lang="ru-RU" b="1" dirty="0" smtClean="0"/>
              <a:t>бледность</a:t>
            </a:r>
            <a:endParaRPr lang="az-Latn-AZ" b="1" dirty="0"/>
          </a:p>
          <a:p>
            <a:pPr marL="0" indent="0">
              <a:buNone/>
            </a:pPr>
            <a:r>
              <a:rPr lang="az-Latn-AZ" b="1" dirty="0"/>
              <a:t>  </a:t>
            </a:r>
            <a:r>
              <a:rPr lang="ru-RU" b="1" dirty="0" smtClean="0"/>
              <a:t>нарушение чувствительности и движений</a:t>
            </a:r>
            <a:endParaRPr lang="az-Latn-AZ" b="1" dirty="0"/>
          </a:p>
          <a:p>
            <a:pPr marL="0" indent="0">
              <a:buNone/>
            </a:pPr>
            <a:r>
              <a:rPr lang="az-Latn-AZ" b="1" dirty="0"/>
              <a:t>  </a:t>
            </a:r>
            <a:r>
              <a:rPr lang="ru-RU" b="1" dirty="0" smtClean="0"/>
              <a:t>ослабление пульса</a:t>
            </a:r>
            <a:endParaRPr lang="az-Latn-AZ" b="1" dirty="0"/>
          </a:p>
          <a:p>
            <a:endParaRPr lang="az-Latn-AZ" b="1" dirty="0"/>
          </a:p>
          <a:p>
            <a:endParaRPr lang="en-US" b="1" dirty="0"/>
          </a:p>
          <a:p>
            <a:r>
              <a:rPr lang="ru-RU" b="1" dirty="0" smtClean="0">
                <a:solidFill>
                  <a:srgbClr val="C00000"/>
                </a:solidFill>
              </a:rPr>
              <a:t>Выявление окклюзии артерий при визуализации</a:t>
            </a:r>
            <a:r>
              <a:rPr lang="az-Latn-AZ" b="1" dirty="0" smtClean="0">
                <a:solidFill>
                  <a:srgbClr val="C00000"/>
                </a:solidFill>
              </a:rPr>
              <a:t>.</a:t>
            </a:r>
            <a:endParaRPr lang="en-US" b="1" dirty="0">
              <a:solidFill>
                <a:srgbClr val="C00000"/>
              </a:solidFill>
            </a:endParaRPr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616765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dirty="0" smtClean="0"/>
              <a:t>Исключение диагноза</a:t>
            </a:r>
            <a:endParaRPr lang="az-Latn-AZ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7630"/>
            <a:ext cx="10515600" cy="4351338"/>
          </a:xfrm>
        </p:spPr>
        <p:txBody>
          <a:bodyPr>
            <a:norm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ru-RU" dirty="0">
                <a:solidFill>
                  <a:srgbClr val="FF0000"/>
                </a:solidFill>
              </a:rPr>
              <a:t>При отсутствие окклюзии артерий </a:t>
            </a:r>
            <a:r>
              <a:rPr lang="ru-RU" dirty="0"/>
              <a:t>на </a:t>
            </a:r>
            <a:r>
              <a:rPr lang="ru-RU" dirty="0" err="1"/>
              <a:t>визуализационных</a:t>
            </a:r>
            <a:r>
              <a:rPr lang="ru-RU" dirty="0"/>
              <a:t> методах диагноз можно исключить </a:t>
            </a:r>
            <a:endParaRPr lang="az-Latn-AZ" sz="5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9966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Определение причины</a:t>
            </a:r>
            <a:endParaRPr 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Определение причины ОИНК происходит </a:t>
            </a:r>
            <a:r>
              <a:rPr lang="ru-RU" sz="24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после начала лечения</a:t>
            </a:r>
            <a:endParaRPr lang="az-Latn-AZ" sz="24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az-Latn-AZ" sz="2400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az-Latn-AZ" sz="2400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Основываясь на клинические и анамнестические данные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</a:rPr>
              <a:t>устанавливаетя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  сопутствующая патология</a:t>
            </a:r>
            <a:endParaRPr lang="en-US" sz="2400" b="1" dirty="0"/>
          </a:p>
          <a:p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281215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7248021" cy="413672"/>
          </a:xfrm>
        </p:spPr>
        <p:txBody>
          <a:bodyPr>
            <a:noAutofit/>
          </a:bodyPr>
          <a:lstStyle/>
          <a:p>
            <a:r>
              <a:rPr lang="ru-RU" sz="2400" dirty="0" smtClean="0"/>
              <a:t>Определение степени тяжести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643558" cy="4351338"/>
          </a:xfrm>
        </p:spPr>
        <p:txBody>
          <a:bodyPr>
            <a:normAutofit/>
          </a:bodyPr>
          <a:lstStyle/>
          <a:p>
            <a:pPr lvl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az-Latn-AZ" dirty="0"/>
              <a:t>Для определения степени тяжести необходимо учитывать </a:t>
            </a:r>
            <a:r>
              <a:rPr lang="az-Latn-AZ" dirty="0">
                <a:solidFill>
                  <a:srgbClr val="C00000"/>
                </a:solidFill>
              </a:rPr>
              <a:t>клинические признаки</a:t>
            </a:r>
            <a:r>
              <a:rPr lang="az-Latn-AZ" dirty="0">
                <a:solidFill>
                  <a:srgbClr val="FF0000"/>
                </a:solidFill>
              </a:rPr>
              <a:t> </a:t>
            </a:r>
            <a:r>
              <a:rPr lang="az-Latn-AZ" dirty="0"/>
              <a:t>(боль, сенсорные и двигательные </a:t>
            </a:r>
            <a:r>
              <a:rPr lang="az-Latn-AZ" dirty="0" smtClean="0"/>
              <a:t>функции)</a:t>
            </a:r>
            <a:endParaRPr lang="ru-RU" dirty="0" smtClean="0"/>
          </a:p>
          <a:p>
            <a:pPr lvl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endParaRPr lang="ru-RU" dirty="0"/>
          </a:p>
          <a:p>
            <a:pPr lvl="0"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az-Latn-AZ" dirty="0" smtClean="0">
                <a:solidFill>
                  <a:srgbClr val="C00000"/>
                </a:solidFill>
              </a:rPr>
              <a:t>состояние </a:t>
            </a:r>
            <a:r>
              <a:rPr lang="az-Latn-AZ" dirty="0">
                <a:solidFill>
                  <a:srgbClr val="C00000"/>
                </a:solidFill>
              </a:rPr>
              <a:t>артерий и вен </a:t>
            </a:r>
            <a:r>
              <a:rPr lang="az-Latn-AZ" dirty="0"/>
              <a:t>при визуализации. </a:t>
            </a:r>
            <a:endParaRPr kumimoji="0" lang="az-Latn-AZ" altLang="az-Latn-A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586193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dirty="0" smtClean="0"/>
              <a:t>Принципы лечения</a:t>
            </a:r>
            <a:endParaRPr lang="az-Latn-AZ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b="1" dirty="0" smtClean="0"/>
              <a:t>Неотложная реваскуляризация</a:t>
            </a:r>
            <a:endParaRPr lang="az-Latn-AZ" sz="2400" b="1" dirty="0"/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az-Latn-AZ" sz="2400" b="1" dirty="0"/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az-Latn-AZ" sz="2400" b="1" dirty="0"/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az-Latn-AZ" sz="2400" b="1" dirty="0"/>
              <a:t> </a:t>
            </a:r>
            <a:r>
              <a:rPr lang="ru-RU" sz="2400" b="1" dirty="0" smtClean="0"/>
              <a:t>Устранение основной патологии</a:t>
            </a:r>
            <a:endParaRPr lang="az-Latn-AZ" sz="2400" b="1" dirty="0"/>
          </a:p>
          <a:p>
            <a:pPr marL="0" marR="0" lvl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az-Latn-AZ" sz="2400" b="1" dirty="0"/>
          </a:p>
          <a:p>
            <a:pPr marL="0" marR="0" lvl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az-Latn-AZ" sz="2400" b="1" dirty="0"/>
              <a:t> </a:t>
            </a: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ru-RU" sz="2400" b="1" dirty="0" smtClean="0"/>
              <a:t>Профилактика и лечение осложнений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0383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Методы лечения</a:t>
            </a:r>
            <a:endParaRPr lang="az-Latn-AZ" sz="2400" dirty="0"/>
          </a:p>
        </p:txBody>
      </p:sp>
      <p:sp>
        <p:nvSpPr>
          <p:cNvPr id="8" name="Rectangle 7"/>
          <p:cNvSpPr/>
          <p:nvPr/>
        </p:nvSpPr>
        <p:spPr>
          <a:xfrm>
            <a:off x="413491" y="2747855"/>
            <a:ext cx="3562710" cy="27053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Традиционная 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(открытая)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эмболэктомия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тромбэктомия</a:t>
            </a:r>
            <a:endParaRPr lang="ru-RU" sz="20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Хирургическое шунтирование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Ампутация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en-US" sz="20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140679" y="2747855"/>
            <a:ext cx="3413837" cy="26027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Внутриартериальный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тромболизис</a:t>
            </a:r>
            <a:endParaRPr lang="ru-RU" sz="20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Чркскожная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тромбэктомия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ru-RU" sz="2000" b="1" dirty="0" err="1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эмболэктомия</a:t>
            </a:r>
            <a:endParaRPr lang="ru-RU" sz="20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Чрескожное </a:t>
            </a:r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стентирование</a:t>
            </a:r>
            <a:endParaRPr lang="ru-RU" sz="20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188847" y="2747855"/>
            <a:ext cx="2993366" cy="1285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Инфузионная терапия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Антикоагулянты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Антибиотики и др.</a:t>
            </a:r>
            <a:endParaRPr lang="en-US" sz="20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90185" y="1281420"/>
            <a:ext cx="2209323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Хирургический</a:t>
            </a:r>
            <a:endParaRPr lang="en-US" sz="20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879540" y="1281420"/>
            <a:ext cx="1901803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Чрескожные</a:t>
            </a:r>
            <a:endParaRPr lang="en-US" sz="20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8361375" y="1264425"/>
            <a:ext cx="2648310" cy="487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Консервативный</a:t>
            </a:r>
            <a:endParaRPr lang="en-US" sz="20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20" name="Straight Arrow Connector 19"/>
          <p:cNvCxnSpPr>
            <a:stCxn id="16" idx="2"/>
            <a:endCxn id="8" idx="0"/>
          </p:cNvCxnSpPr>
          <p:nvPr/>
        </p:nvCxnSpPr>
        <p:spPr>
          <a:xfrm flipH="1">
            <a:off x="2194846" y="1751420"/>
            <a:ext cx="1" cy="9964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17" idx="2"/>
            <a:endCxn id="9" idx="0"/>
          </p:cNvCxnSpPr>
          <p:nvPr/>
        </p:nvCxnSpPr>
        <p:spPr>
          <a:xfrm>
            <a:off x="5830442" y="1751420"/>
            <a:ext cx="17156" cy="9964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18" idx="2"/>
            <a:endCxn id="10" idx="0"/>
          </p:cNvCxnSpPr>
          <p:nvPr/>
        </p:nvCxnSpPr>
        <p:spPr>
          <a:xfrm>
            <a:off x="9685530" y="1751931"/>
            <a:ext cx="0" cy="9959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8165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2776"/>
            <a:ext cx="10324381" cy="328161"/>
          </a:xfrm>
        </p:spPr>
        <p:txBody>
          <a:bodyPr>
            <a:noAutofit/>
          </a:bodyPr>
          <a:lstStyle/>
          <a:p>
            <a:r>
              <a:rPr lang="ru-RU" dirty="0" smtClean="0"/>
              <a:t>Показания к оперативному лечению</a:t>
            </a:r>
            <a:endParaRPr lang="az-Latn-AZ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19843"/>
            <a:ext cx="10515600" cy="4779032"/>
          </a:xfrm>
        </p:spPr>
        <p:txBody>
          <a:bodyPr>
            <a:normAutofit fontScale="92500"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Проксимальный </a:t>
            </a:r>
            <a:r>
              <a:rPr lang="ru-RU" sz="2400" b="1" dirty="0">
                <a:solidFill>
                  <a:srgbClr val="002060"/>
                </a:solidFill>
              </a:rPr>
              <a:t>тромбоз (аорто-подвздошный, проксимальный бедренный</a:t>
            </a:r>
            <a:r>
              <a:rPr lang="ru-RU" sz="2400" b="1" dirty="0" smtClean="0">
                <a:solidFill>
                  <a:srgbClr val="002060"/>
                </a:solidFill>
              </a:rPr>
              <a:t>)</a:t>
            </a:r>
          </a:p>
          <a:p>
            <a:endParaRPr lang="ru-RU" sz="2400" b="1" dirty="0">
              <a:solidFill>
                <a:srgbClr val="002060"/>
              </a:solidFill>
            </a:endParaRPr>
          </a:p>
          <a:p>
            <a:r>
              <a:rPr lang="ru-RU" sz="2400" b="1" dirty="0">
                <a:solidFill>
                  <a:srgbClr val="002060"/>
                </a:solidFill>
              </a:rPr>
              <a:t>Гангрена и высокий риск развития </a:t>
            </a:r>
            <a:r>
              <a:rPr lang="ru-RU" sz="2400" b="1" dirty="0" smtClean="0">
                <a:solidFill>
                  <a:srgbClr val="002060"/>
                </a:solidFill>
              </a:rPr>
              <a:t>гангрены</a:t>
            </a:r>
          </a:p>
          <a:p>
            <a:endParaRPr lang="ru-RU" sz="2400" b="1" dirty="0">
              <a:solidFill>
                <a:srgbClr val="002060"/>
              </a:solidFill>
            </a:endParaRPr>
          </a:p>
          <a:p>
            <a:r>
              <a:rPr lang="ru-RU" sz="2400" b="1" dirty="0">
                <a:solidFill>
                  <a:srgbClr val="002060"/>
                </a:solidFill>
              </a:rPr>
              <a:t>Тромбоз </a:t>
            </a:r>
            <a:r>
              <a:rPr lang="ru-RU" sz="2400" b="1" dirty="0" err="1">
                <a:solidFill>
                  <a:srgbClr val="002060"/>
                </a:solidFill>
              </a:rPr>
              <a:t>дистальнее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</a:rPr>
              <a:t>стеноза</a:t>
            </a:r>
          </a:p>
          <a:p>
            <a:endParaRPr lang="ru-RU" sz="2400" b="1" dirty="0">
              <a:solidFill>
                <a:srgbClr val="002060"/>
              </a:solidFill>
            </a:endParaRPr>
          </a:p>
          <a:p>
            <a:r>
              <a:rPr lang="ru-RU" sz="2400" b="1" dirty="0">
                <a:solidFill>
                  <a:srgbClr val="002060"/>
                </a:solidFill>
              </a:rPr>
              <a:t>Неэффективность </a:t>
            </a:r>
            <a:r>
              <a:rPr lang="ru-RU" sz="2400" b="1" dirty="0" err="1">
                <a:solidFill>
                  <a:srgbClr val="002060"/>
                </a:solidFill>
              </a:rPr>
              <a:t>чрескожных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</a:rPr>
              <a:t>вмешательств</a:t>
            </a:r>
          </a:p>
          <a:p>
            <a:endParaRPr lang="ru-RU" sz="2400" b="1" dirty="0">
              <a:solidFill>
                <a:srgbClr val="002060"/>
              </a:solidFill>
            </a:endParaRPr>
          </a:p>
          <a:p>
            <a:r>
              <a:rPr lang="ru-RU" sz="2400" b="1" dirty="0">
                <a:solidFill>
                  <a:srgbClr val="002060"/>
                </a:solidFill>
              </a:rPr>
              <a:t>При наличии противопоказаний к </a:t>
            </a:r>
            <a:r>
              <a:rPr lang="ru-RU" sz="2400" b="1" dirty="0" err="1">
                <a:solidFill>
                  <a:srgbClr val="002060"/>
                </a:solidFill>
              </a:rPr>
              <a:t>антикоагулянтной</a:t>
            </a:r>
            <a:r>
              <a:rPr lang="ru-RU" sz="2400" b="1" dirty="0">
                <a:solidFill>
                  <a:srgbClr val="002060"/>
                </a:solidFill>
              </a:rPr>
              <a:t> терапии и </a:t>
            </a:r>
            <a:r>
              <a:rPr lang="ru-RU" sz="2400" b="1" dirty="0" err="1">
                <a:solidFill>
                  <a:srgbClr val="002060"/>
                </a:solidFill>
              </a:rPr>
              <a:t>тромболизису</a:t>
            </a:r>
            <a:r>
              <a:rPr lang="ru-RU" sz="2400" b="1" dirty="0">
                <a:solidFill>
                  <a:srgbClr val="002060"/>
                </a:solidFill>
              </a:rPr>
              <a:t> (цереброваскулярная патология, геморрагический диатез, желудочно-кишечное кровотечение, нейрохирургия, внутричерепная гипертензия, </a:t>
            </a:r>
            <a:r>
              <a:rPr lang="ru-RU" sz="2400" b="1" dirty="0" err="1">
                <a:solidFill>
                  <a:srgbClr val="002060"/>
                </a:solidFill>
              </a:rPr>
              <a:t>офтальмохирургия</a:t>
            </a:r>
            <a:r>
              <a:rPr lang="ru-RU" sz="2400" b="1" dirty="0">
                <a:solidFill>
                  <a:srgbClr val="002060"/>
                </a:solidFill>
              </a:rPr>
              <a:t> и др.)</a:t>
            </a:r>
          </a:p>
          <a:p>
            <a:endParaRPr lang="en-US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1644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 smtClean="0"/>
              <a:t>Противопоказания к операции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marL="0" marR="0" lvl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i="1" dirty="0" smtClean="0">
                <a:solidFill>
                  <a:srgbClr val="FF0000"/>
                </a:solidFill>
              </a:rPr>
              <a:t>Тромбоз в дистальных (относительно) сосудах </a:t>
            </a:r>
            <a:endParaRPr lang="az-Latn-AZ" sz="2400" b="1" i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9596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323473" y="-113921"/>
            <a:ext cx="5862851" cy="835878"/>
          </a:xfrm>
        </p:spPr>
        <p:txBody>
          <a:bodyPr>
            <a:normAutofit/>
          </a:bodyPr>
          <a:lstStyle/>
          <a:p>
            <a:r>
              <a:rPr lang="ru-RU" dirty="0" smtClean="0"/>
              <a:t>Подход к лечению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252519" y="854430"/>
            <a:ext cx="68913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 err="1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Антикоагулянтная</a:t>
            </a:r>
            <a:r>
              <a:rPr lang="ru-RU" b="1" i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i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и </a:t>
            </a:r>
            <a:r>
              <a:rPr lang="ru-RU" b="1" i="1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инфузионная</a:t>
            </a:r>
            <a:r>
              <a:rPr lang="ru-RU" b="1" i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i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терапия, реваскуляризация</a:t>
            </a:r>
            <a:r>
              <a:rPr lang="az-Latn-AZ" b="1" i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b="1" i="1" dirty="0">
              <a:solidFill>
                <a:srgbClr val="FF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593879" y="4066141"/>
            <a:ext cx="3645408" cy="55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1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Эмболы</a:t>
            </a:r>
            <a:r>
              <a:rPr lang="ru-RU" sz="1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 дистальных сосудах (большеберцовая артерия)</a:t>
            </a:r>
            <a:endParaRPr lang="en-US" sz="12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58162" y="4830042"/>
            <a:ext cx="1144993" cy="671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Ишемия </a:t>
            </a:r>
            <a:r>
              <a:rPr lang="az-Latn-AZ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II </a:t>
            </a:r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степени</a:t>
            </a:r>
            <a:endParaRPr lang="az-Latn-AZ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58163" y="5737500"/>
            <a:ext cx="1253031" cy="1051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Ишемия </a:t>
            </a:r>
            <a:r>
              <a:rPr lang="az-Latn-AZ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III </a:t>
            </a:r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степени</a:t>
            </a:r>
            <a:endParaRPr lang="az-Latn-AZ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58163" y="1592570"/>
            <a:ext cx="114499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Ишемия </a:t>
            </a:r>
          </a:p>
          <a:p>
            <a:r>
              <a:rPr lang="az-Latn-AZ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 </a:t>
            </a:r>
            <a:r>
              <a:rPr lang="ru-RU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степени</a:t>
            </a:r>
            <a:r>
              <a:rPr lang="az-Latn-AZ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az-Latn-AZ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593879" y="1412508"/>
            <a:ext cx="6330964" cy="9890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1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проксимальных </a:t>
            </a:r>
            <a:r>
              <a:rPr lang="ru-RU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тромбах (</a:t>
            </a:r>
            <a:r>
              <a:rPr lang="ru-RU" sz="1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аортоподвздошная</a:t>
            </a:r>
            <a:r>
              <a:rPr lang="ru-RU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общая бедренная артерия), </a:t>
            </a:r>
            <a:endParaRPr lang="ru-RU" sz="1400" b="1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1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старых </a:t>
            </a:r>
            <a:r>
              <a:rPr lang="ru-RU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тромбах (из </a:t>
            </a:r>
            <a:r>
              <a:rPr lang="ru-RU" sz="1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аневризматического</a:t>
            </a:r>
            <a:r>
              <a:rPr lang="ru-RU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мешка)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1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нетромботических</a:t>
            </a:r>
            <a:r>
              <a:rPr lang="ru-RU" sz="1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эмболиях</a:t>
            </a:r>
            <a:endParaRPr lang="az-Latn-AZ" sz="14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9186324" y="1719258"/>
            <a:ext cx="1650067" cy="3440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6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Тромбоэктомия </a:t>
            </a:r>
            <a:endParaRPr lang="en-US" sz="16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Straight Arrow Connector 23"/>
          <p:cNvCxnSpPr>
            <a:stCxn id="16" idx="3"/>
            <a:endCxn id="17" idx="1"/>
          </p:cNvCxnSpPr>
          <p:nvPr/>
        </p:nvCxnSpPr>
        <p:spPr>
          <a:xfrm flipV="1">
            <a:off x="1569365" y="1901937"/>
            <a:ext cx="2024514" cy="137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>
            <a:stCxn id="17" idx="3"/>
            <a:endCxn id="21" idx="1"/>
          </p:cNvCxnSpPr>
          <p:nvPr/>
        </p:nvCxnSpPr>
        <p:spPr>
          <a:xfrm>
            <a:off x="8453607" y="1901937"/>
            <a:ext cx="732717" cy="1166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Rectangle 69"/>
          <p:cNvSpPr/>
          <p:nvPr/>
        </p:nvSpPr>
        <p:spPr>
          <a:xfrm>
            <a:off x="9186324" y="3120593"/>
            <a:ext cx="1689886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Шунтирование</a:t>
            </a:r>
            <a:endParaRPr lang="en-US" sz="16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3593879" y="2636262"/>
            <a:ext cx="2999232" cy="13221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1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Операция</a:t>
            </a:r>
            <a:r>
              <a:rPr lang="az-Latn-AZ" sz="1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</a:t>
            </a:r>
            <a:endParaRPr lang="az-Latn-AZ" sz="14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1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Стентирование</a:t>
            </a:r>
            <a:r>
              <a:rPr lang="az-Latn-AZ" sz="1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endParaRPr lang="az-Latn-AZ" sz="14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1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Прогрессирующий стеноз</a:t>
            </a:r>
            <a:endParaRPr lang="az-Latn-AZ" sz="14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sz="1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Кальцификация стенок сосуда</a:t>
            </a:r>
            <a:endParaRPr lang="en-US" sz="1400" b="1" dirty="0"/>
          </a:p>
        </p:txBody>
      </p:sp>
      <p:cxnSp>
        <p:nvCxnSpPr>
          <p:cNvPr id="75" name="Straight Arrow Connector 74"/>
          <p:cNvCxnSpPr>
            <a:stCxn id="16" idx="3"/>
            <a:endCxn id="71" idx="1"/>
          </p:cNvCxnSpPr>
          <p:nvPr/>
        </p:nvCxnSpPr>
        <p:spPr>
          <a:xfrm>
            <a:off x="1569365" y="1915736"/>
            <a:ext cx="2024514" cy="13816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/>
          <p:cNvCxnSpPr>
            <a:stCxn id="71" idx="3"/>
            <a:endCxn id="70" idx="1"/>
          </p:cNvCxnSpPr>
          <p:nvPr/>
        </p:nvCxnSpPr>
        <p:spPr>
          <a:xfrm>
            <a:off x="6593111" y="3297341"/>
            <a:ext cx="2593213" cy="176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Rectangle 79"/>
          <p:cNvSpPr/>
          <p:nvPr/>
        </p:nvSpPr>
        <p:spPr>
          <a:xfrm>
            <a:off x="9263801" y="4142871"/>
            <a:ext cx="15134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 smtClean="0">
                <a:solidFill>
                  <a:srgbClr val="C00000"/>
                </a:solidFill>
              </a:rPr>
              <a:t>Тромболизис</a:t>
            </a:r>
            <a:endParaRPr lang="en-US" b="1" dirty="0">
              <a:solidFill>
                <a:srgbClr val="C00000"/>
              </a:solidFill>
            </a:endParaRPr>
          </a:p>
        </p:txBody>
      </p:sp>
      <p:cxnSp>
        <p:nvCxnSpPr>
          <p:cNvPr id="82" name="Straight Arrow Connector 81"/>
          <p:cNvCxnSpPr>
            <a:stCxn id="16" idx="3"/>
            <a:endCxn id="13" idx="1"/>
          </p:cNvCxnSpPr>
          <p:nvPr/>
        </p:nvCxnSpPr>
        <p:spPr>
          <a:xfrm>
            <a:off x="1569365" y="1915736"/>
            <a:ext cx="2024514" cy="24270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Arrow Connector 83"/>
          <p:cNvCxnSpPr>
            <a:stCxn id="13" idx="3"/>
            <a:endCxn id="80" idx="1"/>
          </p:cNvCxnSpPr>
          <p:nvPr/>
        </p:nvCxnSpPr>
        <p:spPr>
          <a:xfrm flipV="1">
            <a:off x="7239287" y="4327537"/>
            <a:ext cx="2024514" cy="152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Rectangle 85"/>
          <p:cNvSpPr/>
          <p:nvPr/>
        </p:nvSpPr>
        <p:spPr>
          <a:xfrm>
            <a:off x="4334950" y="4950221"/>
            <a:ext cx="47018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Хирургическая (открытая) реваскуляризация</a:t>
            </a:r>
            <a:endParaRPr lang="en-US" b="1" dirty="0">
              <a:solidFill>
                <a:srgbClr val="C00000"/>
              </a:solidFill>
            </a:endParaRPr>
          </a:p>
        </p:txBody>
      </p:sp>
      <p:cxnSp>
        <p:nvCxnSpPr>
          <p:cNvPr id="88" name="Straight Arrow Connector 87"/>
          <p:cNvCxnSpPr>
            <a:stCxn id="14" idx="3"/>
            <a:endCxn id="86" idx="1"/>
          </p:cNvCxnSpPr>
          <p:nvPr/>
        </p:nvCxnSpPr>
        <p:spPr>
          <a:xfrm flipV="1">
            <a:off x="1603155" y="5134887"/>
            <a:ext cx="2731795" cy="311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Rectangle 91"/>
          <p:cNvSpPr/>
          <p:nvPr/>
        </p:nvSpPr>
        <p:spPr>
          <a:xfrm>
            <a:off x="4562786" y="5936978"/>
            <a:ext cx="1298753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Ампутация</a:t>
            </a:r>
            <a:endParaRPr lang="en-US" sz="16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94" name="Straight Arrow Connector 93"/>
          <p:cNvCxnSpPr>
            <a:stCxn id="15" idx="3"/>
            <a:endCxn id="92" idx="1"/>
          </p:cNvCxnSpPr>
          <p:nvPr/>
        </p:nvCxnSpPr>
        <p:spPr>
          <a:xfrm>
            <a:off x="1711194" y="6131326"/>
            <a:ext cx="285159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4094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dirty="0" smtClean="0"/>
              <a:t>Прогноз</a:t>
            </a:r>
            <a:endParaRPr lang="az-Latn-AZ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b="1" dirty="0"/>
              <a:t>30 </a:t>
            </a:r>
            <a:r>
              <a:rPr lang="ru-RU" b="1" dirty="0" smtClean="0"/>
              <a:t>дневная выживаемость без ампутации</a:t>
            </a:r>
            <a:r>
              <a:rPr lang="az-Latn-AZ" b="1" dirty="0" smtClean="0"/>
              <a:t>: </a:t>
            </a:r>
            <a:endParaRPr lang="az-Latn-AZ" b="1" dirty="0"/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b="1" dirty="0"/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ru-RU" sz="2000" dirty="0" smtClean="0"/>
              <a:t>100</a:t>
            </a:r>
            <a:r>
              <a:rPr lang="ru-RU" sz="2000" dirty="0"/>
              <a:t>% при ишемии I степени, </a:t>
            </a:r>
            <a:endParaRPr lang="ru-RU" sz="2000" dirty="0" smtClean="0"/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ru-RU" sz="2000" dirty="0" smtClean="0"/>
              <a:t>79,5</a:t>
            </a:r>
            <a:r>
              <a:rPr lang="ru-RU" sz="2000" dirty="0"/>
              <a:t>% - при ишемии II степени, </a:t>
            </a:r>
            <a:endParaRPr lang="ru-RU" sz="2000" dirty="0" smtClean="0"/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ru-RU" sz="2000" dirty="0" smtClean="0"/>
              <a:t>4,8</a:t>
            </a:r>
            <a:r>
              <a:rPr lang="ru-RU" sz="2000" dirty="0"/>
              <a:t>% - при ишемии III степени</a:t>
            </a:r>
            <a:endParaRPr lang="az-Latn-AZ" sz="2000" dirty="0"/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dirty="0"/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ru-RU" sz="2400" dirty="0" smtClean="0"/>
              <a:t>Внутрибольничная </a:t>
            </a:r>
            <a:r>
              <a:rPr lang="ru-RU" sz="2400" dirty="0"/>
              <a:t>летальность после оперативного вмешательства по поводу эмболии составляет до 20%</a:t>
            </a:r>
            <a:endParaRPr lang="az-Latn-AZ" sz="2400" dirty="0"/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ru-RU" sz="2400" dirty="0" smtClean="0"/>
              <a:t>В </a:t>
            </a:r>
            <a:r>
              <a:rPr lang="ru-RU" sz="2400" dirty="0"/>
              <a:t>большинстве случаев причиной смерти являются </a:t>
            </a:r>
            <a:r>
              <a:rPr lang="ru-RU" sz="2400" b="1" dirty="0"/>
              <a:t>сердечно-легочные </a:t>
            </a:r>
            <a:r>
              <a:rPr lang="ru-RU" sz="2400" b="1" dirty="0" smtClean="0"/>
              <a:t>осложнения.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1371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dirty="0" smtClean="0"/>
              <a:t>Профилактика</a:t>
            </a:r>
            <a:endParaRPr lang="az-Latn-AZ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algn="just"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 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пациентов с 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атеросклеротическими факторами риска 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при отсутствии противопоказаний следует начинать </a:t>
            </a:r>
            <a:r>
              <a:rPr lang="ru-RU" b="1" i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прием аспирина и </a:t>
            </a:r>
            <a:r>
              <a:rPr lang="ru-RU" b="1" i="1" dirty="0" err="1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статинов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ru-RU" dirty="0" smtClean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ru-RU" b="1" dirty="0" smtClean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При 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фибрилляции предсердий и </a:t>
            </a:r>
            <a:r>
              <a:rPr lang="ru-RU" b="1" dirty="0" err="1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гиперкоагуляционных</a:t>
            </a:r>
            <a:r>
              <a:rPr lang="ru-RU" b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состояниях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необходимо рассмотреть вопрос о назначении </a:t>
            </a:r>
            <a:r>
              <a:rPr lang="ru-RU" i="1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антикоагулянтов длительного действия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az-Latn-AZ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1693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dirty="0" smtClean="0"/>
              <a:t>Скрининг</a:t>
            </a:r>
            <a:endParaRPr lang="az-Latn-AZ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981" y="1412266"/>
            <a:ext cx="10852029" cy="4351338"/>
          </a:xfrm>
        </p:spPr>
        <p:txBody>
          <a:bodyPr>
            <a:normAutofit/>
          </a:bodyPr>
          <a:lstStyle/>
          <a:p>
            <a:pPr algn="just">
              <a:lnSpc>
                <a:spcPct val="115000"/>
              </a:lnSpc>
              <a:spcBef>
                <a:spcPts val="0"/>
              </a:spcBef>
            </a:pPr>
            <a:endParaRPr lang="az-Latn-AZ" sz="2400" b="1" dirty="0"/>
          </a:p>
          <a:p>
            <a:pPr algn="just">
              <a:lnSpc>
                <a:spcPct val="115000"/>
              </a:lnSpc>
              <a:spcBef>
                <a:spcPts val="0"/>
              </a:spcBef>
            </a:pPr>
            <a:r>
              <a:rPr lang="ru-RU" sz="2400" b="1" dirty="0" err="1"/>
              <a:t>Скрининговые</a:t>
            </a:r>
            <a:r>
              <a:rPr lang="ru-RU" sz="2400" b="1" dirty="0"/>
              <a:t> обследования заключаются в наблюдении за  заболеваниями, вызвавших ОИНК</a:t>
            </a:r>
            <a:r>
              <a:rPr lang="ru-RU" sz="2400" b="1" dirty="0" smtClean="0"/>
              <a:t>.</a:t>
            </a:r>
            <a:endParaRPr lang="az-Latn-AZ" sz="18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5400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sz="2400" dirty="0" smtClean="0"/>
              <a:t>Наблюдение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algn="just">
              <a:lnSpc>
                <a:spcPct val="115000"/>
              </a:lnSpc>
              <a:spcBef>
                <a:spcPts val="0"/>
              </a:spcBef>
            </a:pPr>
            <a:r>
              <a:rPr lang="ru-RU" sz="2400" b="1" dirty="0"/>
              <a:t>После </a:t>
            </a:r>
            <a:r>
              <a:rPr lang="ru-RU" sz="2400" b="1" dirty="0" err="1"/>
              <a:t>реваскуляризации</a:t>
            </a:r>
            <a:r>
              <a:rPr lang="ru-RU" sz="2400" b="1" dirty="0"/>
              <a:t> необходимо провести </a:t>
            </a:r>
            <a:r>
              <a:rPr lang="ru-RU" sz="2400" b="1" dirty="0" err="1"/>
              <a:t>физикальное</a:t>
            </a:r>
            <a:r>
              <a:rPr lang="ru-RU" sz="2400" b="1" dirty="0"/>
              <a:t> обследование </a:t>
            </a:r>
            <a:r>
              <a:rPr lang="ru-RU" sz="2400" b="1" dirty="0" smtClean="0"/>
              <a:t>и </a:t>
            </a:r>
            <a:r>
              <a:rPr lang="ru-RU" sz="2400" b="1" dirty="0"/>
              <a:t>УЗДС, а также </a:t>
            </a:r>
            <a:r>
              <a:rPr lang="ru-RU" sz="2400" b="1" dirty="0" smtClean="0"/>
              <a:t>лечение раны</a:t>
            </a:r>
            <a:r>
              <a:rPr lang="ru-RU" sz="2400" b="1" dirty="0"/>
              <a:t>. </a:t>
            </a:r>
            <a:endParaRPr lang="ru-RU" sz="2400" b="1" dirty="0" smtClean="0"/>
          </a:p>
          <a:p>
            <a:pPr algn="just">
              <a:lnSpc>
                <a:spcPct val="115000"/>
              </a:lnSpc>
              <a:spcBef>
                <a:spcPts val="0"/>
              </a:spcBef>
            </a:pPr>
            <a:endParaRPr lang="ru-RU" sz="2400" b="1" dirty="0"/>
          </a:p>
          <a:p>
            <a:pPr algn="just">
              <a:lnSpc>
                <a:spcPct val="115000"/>
              </a:lnSpc>
              <a:spcBef>
                <a:spcPts val="0"/>
              </a:spcBef>
            </a:pPr>
            <a:r>
              <a:rPr lang="ru-RU" sz="2400" b="1" dirty="0" smtClean="0"/>
              <a:t>Рекомендуется </a:t>
            </a:r>
            <a:r>
              <a:rPr lang="ru-RU" sz="2400" b="1" dirty="0"/>
              <a:t>наблюдение до заживления раны и через 1, 6 и 12 месяцев после процедуры.</a:t>
            </a:r>
            <a:endParaRPr lang="az-Latn-AZ" sz="2400" b="1" dirty="0"/>
          </a:p>
        </p:txBody>
      </p:sp>
    </p:spTree>
    <p:extLst>
      <p:ext uri="{BB962C8B-B14F-4D97-AF65-F5344CB8AC3E}">
        <p14:creationId xmlns:p14="http://schemas.microsoft.com/office/powerpoint/2010/main" val="518288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ru-RU" dirty="0" smtClean="0"/>
              <a:t>Реабилитация</a:t>
            </a:r>
            <a:endParaRPr lang="az-Latn-AZ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Проводится в общем порядке</a:t>
            </a:r>
            <a:endParaRPr lang="az-Latn-A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8931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32420" y="2820953"/>
            <a:ext cx="5862851" cy="835878"/>
          </a:xfrm>
        </p:spPr>
        <p:txBody>
          <a:bodyPr>
            <a:noAutofit/>
          </a:bodyPr>
          <a:lstStyle/>
          <a:p>
            <a:r>
              <a:rPr lang="ru-RU" sz="4400" dirty="0"/>
              <a:t>Спасибо за </a:t>
            </a:r>
            <a:r>
              <a:rPr lang="ru-RU" sz="4400" dirty="0" smtClean="0"/>
              <a:t>внимание</a:t>
            </a:r>
            <a:r>
              <a:rPr lang="ru-RU" sz="4400" dirty="0"/>
              <a:t/>
            </a:r>
            <a:br>
              <a:rPr lang="ru-RU" sz="4400" dirty="0"/>
            </a:b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2543419347"/>
      </p:ext>
    </p:extLst>
  </p:cSld>
  <p:clrMapOvr>
    <a:masterClrMapping/>
  </p:clrMapOvr>
</p:sld>
</file>

<file path=ppt/theme/theme1.xml><?xml version="1.0" encoding="utf-8"?>
<a:theme xmlns:a="http://schemas.openxmlformats.org/drawingml/2006/main" name="bck tema">
  <a:themeElements>
    <a:clrScheme name="Синий и зеленый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ck tema" id="{523E8EC9-50FF-42A9-8492-7B972C97E2CD}" vid="{56B0E35F-CEF9-4604-B6C7-E3D4DB4CC57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bck tema</Template>
  <TotalTime>57</TotalTime>
  <Words>724</Words>
  <Application>Microsoft Office PowerPoint</Application>
  <PresentationFormat>Широкоэкранный</PresentationFormat>
  <Paragraphs>190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3" baseType="lpstr">
      <vt:lpstr>Arial</vt:lpstr>
      <vt:lpstr>Calibri</vt:lpstr>
      <vt:lpstr>Symbol</vt:lpstr>
      <vt:lpstr>Times New Roman</vt:lpstr>
      <vt:lpstr>Wingdings</vt:lpstr>
      <vt:lpstr>bck tema</vt:lpstr>
      <vt:lpstr>Острая ишемия артерий нижних конечностей</vt:lpstr>
      <vt:lpstr>Определение</vt:lpstr>
      <vt:lpstr>Классификация</vt:lpstr>
      <vt:lpstr>Причины</vt:lpstr>
      <vt:lpstr>Презентация PowerPoint</vt:lpstr>
      <vt:lpstr>Gedişi</vt:lpstr>
      <vt:lpstr>Клиническое обследование</vt:lpstr>
      <vt:lpstr>Лабораторное обследование</vt:lpstr>
      <vt:lpstr>Инструментальные методы обследования</vt:lpstr>
      <vt:lpstr>Подозрение </vt:lpstr>
      <vt:lpstr>Подтверждение диагноза</vt:lpstr>
      <vt:lpstr>Дифференциальный диагноз</vt:lpstr>
      <vt:lpstr>Диагностические критерии</vt:lpstr>
      <vt:lpstr>Исключение диагноза</vt:lpstr>
      <vt:lpstr>Определение причины</vt:lpstr>
      <vt:lpstr>Определение степени тяжести</vt:lpstr>
      <vt:lpstr>Принципы лечения</vt:lpstr>
      <vt:lpstr>Методы лечения</vt:lpstr>
      <vt:lpstr>Показания к оперативному лечению</vt:lpstr>
      <vt:lpstr>Противопоказания к операции</vt:lpstr>
      <vt:lpstr>Подход к лечению</vt:lpstr>
      <vt:lpstr>Прогноз</vt:lpstr>
      <vt:lpstr>Профилактика</vt:lpstr>
      <vt:lpstr>Скрининг</vt:lpstr>
      <vt:lpstr>Наблюдение</vt:lpstr>
      <vt:lpstr>Реабилитация</vt:lpstr>
      <vt:lpstr>Спасибо за внимание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Острая ишемия артерий нижних конечностей</dc:title>
  <dc:creator>Elchin</dc:creator>
  <cp:lastModifiedBy>Elchin</cp:lastModifiedBy>
  <cp:revision>7</cp:revision>
  <dcterms:created xsi:type="dcterms:W3CDTF">2023-09-09T14:40:43Z</dcterms:created>
  <dcterms:modified xsi:type="dcterms:W3CDTF">2023-09-09T15:38:38Z</dcterms:modified>
</cp:coreProperties>
</file>