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91" r:id="rId2"/>
    <p:sldId id="259" r:id="rId3"/>
    <p:sldId id="260" r:id="rId4"/>
    <p:sldId id="261" r:id="rId5"/>
    <p:sldId id="256" r:id="rId6"/>
    <p:sldId id="270" r:id="rId7"/>
    <p:sldId id="271" r:id="rId8"/>
    <p:sldId id="272" r:id="rId9"/>
    <p:sldId id="273" r:id="rId10"/>
    <p:sldId id="274" r:id="rId11"/>
    <p:sldId id="275" r:id="rId12"/>
    <p:sldId id="276" r:id="rId13"/>
    <p:sldId id="277" r:id="rId14"/>
    <p:sldId id="279" r:id="rId15"/>
    <p:sldId id="258" r:id="rId16"/>
    <p:sldId id="278" r:id="rId17"/>
    <p:sldId id="280" r:id="rId18"/>
    <p:sldId id="282" r:id="rId19"/>
    <p:sldId id="281" r:id="rId20"/>
    <p:sldId id="284" r:id="rId21"/>
    <p:sldId id="257" r:id="rId22"/>
    <p:sldId id="285" r:id="rId23"/>
    <p:sldId id="286" r:id="rId24"/>
    <p:sldId id="287" r:id="rId25"/>
    <p:sldId id="288" r:id="rId26"/>
    <p:sldId id="289" r:id="rId27"/>
    <p:sldId id="29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5" d="100"/>
          <a:sy n="85" d="100"/>
        </p:scale>
        <p:origin x="1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ukufa Musayeva" userId="925d085fcd50c50b" providerId="LiveId" clId="{3588707B-4773-41A5-89A3-A3E96042B12A}"/>
    <pc:docChg chg="modSld">
      <pc:chgData name="Shukufa Musayeva" userId="925d085fcd50c50b" providerId="LiveId" clId="{3588707B-4773-41A5-89A3-A3E96042B12A}" dt="2023-09-25T06:30:00.897" v="0" actId="20577"/>
      <pc:docMkLst>
        <pc:docMk/>
      </pc:docMkLst>
      <pc:sldChg chg="modSp mod">
        <pc:chgData name="Shukufa Musayeva" userId="925d085fcd50c50b" providerId="LiveId" clId="{3588707B-4773-41A5-89A3-A3E96042B12A}" dt="2023-09-25T06:30:00.897" v="0" actId="20577"/>
        <pc:sldMkLst>
          <pc:docMk/>
          <pc:sldMk cId="2154251385" sldId="291"/>
        </pc:sldMkLst>
        <pc:spChg chg="mod">
          <ac:chgData name="Shukufa Musayeva" userId="925d085fcd50c50b" providerId="LiveId" clId="{3588707B-4773-41A5-89A3-A3E96042B12A}" dt="2023-09-25T06:30:00.897" v="0" actId="20577"/>
          <ac:spMkLst>
            <pc:docMk/>
            <pc:sldMk cId="2154251385" sldId="291"/>
            <ac:spMk id="2" creationId="{37A30428-36A6-F9AA-1603-EDD826D2384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3EB305-B2DB-465A-A002-4A8143C19C82}"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2E4806-68EC-4CAA-B19E-4536BD5013FF}" type="slidenum">
              <a:rPr lang="en-US" smtClean="0"/>
              <a:t>‹#›</a:t>
            </a:fld>
            <a:endParaRPr lang="en-US"/>
          </a:p>
        </p:txBody>
      </p:sp>
    </p:spTree>
    <p:extLst>
      <p:ext uri="{BB962C8B-B14F-4D97-AF65-F5344CB8AC3E}">
        <p14:creationId xmlns:p14="http://schemas.microsoft.com/office/powerpoint/2010/main" val="1536553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06BB1-656F-4E66-A0CB-522F204C57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3B4F23-CB75-4709-9ED2-A40C1BC74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Diagonal Corners Rounded 6">
            <a:extLst>
              <a:ext uri="{FF2B5EF4-FFF2-40B4-BE49-F238E27FC236}">
                <a16:creationId xmlns:a16="http://schemas.microsoft.com/office/drawing/2014/main" id="{BC20240E-781F-47CB-B424-3657CCE612C2}"/>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735A0C76-18BA-4FA5-9A10-AC3161BA260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9" name="Rectangle: Diagonal Corners Rounded 8">
            <a:extLst>
              <a:ext uri="{FF2B5EF4-FFF2-40B4-BE49-F238E27FC236}">
                <a16:creationId xmlns:a16="http://schemas.microsoft.com/office/drawing/2014/main" id="{850FF8DB-6AC1-4ED8-BB77-2A2907316800}"/>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25612154-3091-4428-9E11-7C68CF70DF33}"/>
              </a:ext>
            </a:extLst>
          </p:cNvPr>
          <p:cNvSpPr>
            <a:spLocks noGrp="1"/>
          </p:cNvSpPr>
          <p:nvPr>
            <p:ph type="ftr" sz="quarter" idx="11"/>
          </p:nvPr>
        </p:nvSpPr>
        <p:spPr>
          <a:xfrm>
            <a:off x="3904445" y="6533836"/>
            <a:ext cx="4114800" cy="365125"/>
          </a:xfrm>
          <a:prstGeom prst="rect">
            <a:avLst/>
          </a:prstGeom>
        </p:spPr>
        <p:txBody>
          <a:bodyPr/>
          <a:lstStyle/>
          <a:p>
            <a:endParaRPr lang="az-Latn-AZ"/>
          </a:p>
        </p:txBody>
      </p:sp>
    </p:spTree>
    <p:extLst>
      <p:ext uri="{BB962C8B-B14F-4D97-AF65-F5344CB8AC3E}">
        <p14:creationId xmlns:p14="http://schemas.microsoft.com/office/powerpoint/2010/main" val="302658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30E8-8EEE-4692-BB4E-1D79115AD7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0F335E-27D6-43C3-BEEA-F6F88B69DD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98EC2EB-92BF-4110-83D2-F7070807F4AF}"/>
              </a:ext>
            </a:extLst>
          </p:cNvPr>
          <p:cNvSpPr>
            <a:spLocks noGrp="1"/>
          </p:cNvSpPr>
          <p:nvPr>
            <p:ph type="ftr" sz="quarter" idx="11"/>
          </p:nvPr>
        </p:nvSpPr>
        <p:spPr>
          <a:xfrm>
            <a:off x="4038600" y="6506478"/>
            <a:ext cx="4114800" cy="365125"/>
          </a:xfrm>
          <a:prstGeom prst="rect">
            <a:avLst/>
          </a:prstGeom>
        </p:spPr>
        <p:txBody>
          <a:bodyPr/>
          <a:lstStyle/>
          <a:p>
            <a:endParaRPr lang="az-Latn-AZ"/>
          </a:p>
        </p:txBody>
      </p:sp>
    </p:spTree>
    <p:extLst>
      <p:ext uri="{BB962C8B-B14F-4D97-AF65-F5344CB8AC3E}">
        <p14:creationId xmlns:p14="http://schemas.microsoft.com/office/powerpoint/2010/main" val="144730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3FE7-6093-45FC-BDAD-053E00755B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5865DD8-7339-4127-BCB8-957D396DC3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45690858-7F53-4513-A757-8235282E5FAA}"/>
              </a:ext>
            </a:extLst>
          </p:cNvPr>
          <p:cNvSpPr>
            <a:spLocks noGrp="1"/>
          </p:cNvSpPr>
          <p:nvPr>
            <p:ph type="ftr" sz="quarter" idx="11"/>
          </p:nvPr>
        </p:nvSpPr>
        <p:spPr>
          <a:xfrm>
            <a:off x="4038600" y="6451886"/>
            <a:ext cx="4114800" cy="365125"/>
          </a:xfrm>
          <a:prstGeom prst="rect">
            <a:avLst/>
          </a:prstGeom>
        </p:spPr>
        <p:txBody>
          <a:bodyPr/>
          <a:lstStyle/>
          <a:p>
            <a:endParaRPr lang="az-Latn-AZ"/>
          </a:p>
        </p:txBody>
      </p:sp>
    </p:spTree>
    <p:extLst>
      <p:ext uri="{BB962C8B-B14F-4D97-AF65-F5344CB8AC3E}">
        <p14:creationId xmlns:p14="http://schemas.microsoft.com/office/powerpoint/2010/main" val="235016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C3718-0579-4350-9D51-F8F23CE5EF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92470C-4639-4E9E-9D7C-DE3040D2A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0388E69-3C4B-425A-9FF3-CE41F06AD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CDB09D4-83F9-4C4D-B666-8CCAC862341F}"/>
              </a:ext>
            </a:extLst>
          </p:cNvPr>
          <p:cNvSpPr>
            <a:spLocks noGrp="1"/>
          </p:cNvSpPr>
          <p:nvPr>
            <p:ph type="ftr" sz="quarter" idx="11"/>
          </p:nvPr>
        </p:nvSpPr>
        <p:spPr>
          <a:xfrm>
            <a:off x="4038600" y="6479182"/>
            <a:ext cx="4114800" cy="365125"/>
          </a:xfrm>
          <a:prstGeom prst="rect">
            <a:avLst/>
          </a:prstGeom>
        </p:spPr>
        <p:txBody>
          <a:bodyPr/>
          <a:lstStyle/>
          <a:p>
            <a:endParaRPr lang="az-Latn-AZ"/>
          </a:p>
        </p:txBody>
      </p:sp>
    </p:spTree>
    <p:extLst>
      <p:ext uri="{BB962C8B-B14F-4D97-AF65-F5344CB8AC3E}">
        <p14:creationId xmlns:p14="http://schemas.microsoft.com/office/powerpoint/2010/main" val="261590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5F69-658F-44ED-A4B6-92BA7B5E22B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A7787D5-5B4D-4F28-A5E0-6253E3ED2B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D09DEE-B53C-4BF4-ACA7-F8338B1F3A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D07C3E-B5D4-4D54-A58D-61EAA17A1A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5D4903-8E6D-4ED8-A6AA-C23AF4401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65CF9A0E-E6D6-4282-BA9A-8BBEC5D00A67}"/>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3233861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75744-9BF8-411A-8823-47122040FB86}"/>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BA1E465F-81C5-4655-A07C-6BB4E99F59F4}"/>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31595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B41DF10-B88B-4A72-AA02-F4240E0391E8}"/>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214429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E8A5-A49F-4F63-BB7F-D9626E266F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50A78EE-AA02-4B8F-97A1-234E8061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9EF486-FBFD-461B-9102-E161DF7A2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99108975-190B-44D4-A51C-F431D79D9F88}"/>
              </a:ext>
            </a:extLst>
          </p:cNvPr>
          <p:cNvSpPr>
            <a:spLocks noGrp="1"/>
          </p:cNvSpPr>
          <p:nvPr>
            <p:ph type="ftr" sz="quarter" idx="11"/>
          </p:nvPr>
        </p:nvSpPr>
        <p:spPr>
          <a:xfrm>
            <a:off x="4038600" y="6465534"/>
            <a:ext cx="4114800" cy="365125"/>
          </a:xfrm>
          <a:prstGeom prst="rect">
            <a:avLst/>
          </a:prstGeom>
        </p:spPr>
        <p:txBody>
          <a:bodyPr/>
          <a:lstStyle/>
          <a:p>
            <a:endParaRPr lang="az-Latn-AZ"/>
          </a:p>
        </p:txBody>
      </p:sp>
    </p:spTree>
    <p:extLst>
      <p:ext uri="{BB962C8B-B14F-4D97-AF65-F5344CB8AC3E}">
        <p14:creationId xmlns:p14="http://schemas.microsoft.com/office/powerpoint/2010/main" val="3952864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2573-B0CF-48B1-9E7F-2427EFAA65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23C489-4B5F-49B3-9503-171DA0B74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90DFF43-F0A3-4F60-B3F2-05CB0C799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24348229-9151-4720-B081-EBA35B1AA3C4}"/>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2000129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82401-1B74-4740-89EC-FB2A4F32966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F28B3CF-5439-42BE-955E-9FBA646227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398EFDEB-AA1C-42DD-9F08-809A7CA1B6A4}"/>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92425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D4F63-C9F4-49B5-BD9F-4E941F99409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4A64AB-55BC-43CB-8D5E-14D929360C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56669A3-57E8-4ED1-AD67-69586AA3C495}"/>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145228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C3516C28-3E65-4AAB-A130-1AED07BD90AB}"/>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b="1" dirty="0">
                <a:solidFill>
                  <a:srgbClr val="002060"/>
                </a:solidFill>
              </a:rPr>
              <a:t>Dr.Ş.Məmmədova</a:t>
            </a:r>
            <a:endParaRPr lang="en-US" b="1" dirty="0">
              <a:solidFill>
                <a:srgbClr val="002060"/>
              </a:solidFill>
            </a:endParaRPr>
          </a:p>
        </p:txBody>
      </p:sp>
      <p:sp>
        <p:nvSpPr>
          <p:cNvPr id="3" name="Text Placeholder 2">
            <a:extLst>
              <a:ext uri="{FF2B5EF4-FFF2-40B4-BE49-F238E27FC236}">
                <a16:creationId xmlns:a16="http://schemas.microsoft.com/office/drawing/2014/main" id="{306CB555-D002-40FF-AE51-AD57A9C7C7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Diagonal Corners Rounded 6">
            <a:extLst>
              <a:ext uri="{FF2B5EF4-FFF2-40B4-BE49-F238E27FC236}">
                <a16:creationId xmlns:a16="http://schemas.microsoft.com/office/drawing/2014/main" id="{9ADBCA96-9AA2-4CB2-854D-FBB7057F6260}"/>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F4306628-D2D9-440A-B9D6-95AD2CCD5EA7}"/>
              </a:ext>
            </a:extLst>
          </p:cNvPr>
          <p:cNvPicPr>
            <a:picLocks noChangeAspect="1"/>
          </p:cNvPicPr>
          <p:nvPr/>
        </p:nvPicPr>
        <p:blipFill>
          <a:blip r:embed="rId13"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2" name="Title Placeholder 1">
            <a:extLst>
              <a:ext uri="{FF2B5EF4-FFF2-40B4-BE49-F238E27FC236}">
                <a16:creationId xmlns:a16="http://schemas.microsoft.com/office/drawing/2014/main" id="{530270A2-F7E4-4BA7-8635-81FBDDE51A4D}"/>
              </a:ext>
            </a:extLst>
          </p:cNvPr>
          <p:cNvSpPr>
            <a:spLocks noGrp="1"/>
          </p:cNvSpPr>
          <p:nvPr>
            <p:ph type="title"/>
          </p:nvPr>
        </p:nvSpPr>
        <p:spPr>
          <a:xfrm>
            <a:off x="2747749" y="-146534"/>
            <a:ext cx="5862851" cy="835878"/>
          </a:xfrm>
          <a:prstGeom prst="rect">
            <a:avLst/>
          </a:prstGeom>
        </p:spPr>
        <p:txBody>
          <a:bodyPr vert="horz" lIns="91440" tIns="45720" rIns="91440" bIns="4572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29446390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3200" b="1" kern="1200">
          <a:solidFill>
            <a:srgbClr val="7030A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30428-36A6-F9AA-1603-EDD826D23840}"/>
              </a:ext>
            </a:extLst>
          </p:cNvPr>
          <p:cNvSpPr>
            <a:spLocks noGrp="1"/>
          </p:cNvSpPr>
          <p:nvPr>
            <p:ph type="ctrTitle"/>
          </p:nvPr>
        </p:nvSpPr>
        <p:spPr/>
        <p:txBody>
          <a:bodyPr>
            <a:noAutofit/>
          </a:bodyPr>
          <a:lstStyle/>
          <a:p>
            <a:r>
              <a:rPr lang="en-US" sz="4800" dirty="0"/>
              <a:t>Acute limb ischemia</a:t>
            </a:r>
            <a:endParaRPr lang="az-Latn-AZ" sz="4800" dirty="0"/>
          </a:p>
        </p:txBody>
      </p:sp>
      <p:sp>
        <p:nvSpPr>
          <p:cNvPr id="3" name="Subtitle 2">
            <a:extLst>
              <a:ext uri="{FF2B5EF4-FFF2-40B4-BE49-F238E27FC236}">
                <a16:creationId xmlns:a16="http://schemas.microsoft.com/office/drawing/2014/main" id="{B495664F-5609-F1C6-F4B8-3778176D7B65}"/>
              </a:ext>
            </a:extLst>
          </p:cNvPr>
          <p:cNvSpPr>
            <a:spLocks noGrp="1"/>
          </p:cNvSpPr>
          <p:nvPr>
            <p:ph type="subTitle" idx="1"/>
          </p:nvPr>
        </p:nvSpPr>
        <p:spPr/>
        <p:txBody>
          <a:bodyPr/>
          <a:lstStyle/>
          <a:p>
            <a:r>
              <a:rPr lang="az-Latn-AZ" b="1" dirty="0"/>
              <a:t>Dr. </a:t>
            </a:r>
            <a:r>
              <a:rPr lang="en-US" b="1" dirty="0"/>
              <a:t>Aliya </a:t>
            </a:r>
            <a:r>
              <a:rPr lang="en-US" b="1" dirty="0" err="1"/>
              <a:t>Seyidova</a:t>
            </a:r>
            <a:r>
              <a:rPr lang="en-US" b="1" dirty="0"/>
              <a:t> </a:t>
            </a:r>
          </a:p>
          <a:p>
            <a:r>
              <a:rPr lang="en-US" b="1" dirty="0"/>
              <a:t>Department of 1st Surgical Diseases</a:t>
            </a:r>
          </a:p>
          <a:p>
            <a:endParaRPr lang="az-Latn-AZ" b="1" dirty="0"/>
          </a:p>
        </p:txBody>
      </p:sp>
    </p:spTree>
    <p:extLst>
      <p:ext uri="{BB962C8B-B14F-4D97-AF65-F5344CB8AC3E}">
        <p14:creationId xmlns:p14="http://schemas.microsoft.com/office/powerpoint/2010/main" val="2154251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Definition</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p:txBody>
          <a:bodyPr>
            <a:normAutofit/>
          </a:bodyPr>
          <a:lstStyle/>
          <a:p>
            <a:pPr marL="0" indent="0">
              <a:buNone/>
            </a:pPr>
            <a:r>
              <a:rPr lang="en-US" b="1" dirty="0">
                <a:latin typeface="Calibri" panose="020F0502020204030204" pitchFamily="34" charset="0"/>
                <a:ea typeface="Calibri" panose="020F0502020204030204" pitchFamily="34" charset="0"/>
              </a:rPr>
              <a:t>Acute limb ischemia (ALI) is the acute decrease in the arterial perfusion of the lower limb related to occlusion of the artery, and it can result in gangrene.</a:t>
            </a:r>
            <a:endParaRPr lang="az-Latn-AZ"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075191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sz="2400" dirty="0"/>
              <a:t>Classification</a:t>
            </a:r>
            <a:br>
              <a:rPr lang="az-Latn-AZ" sz="2400" dirty="0"/>
            </a:b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pPr marL="0" marR="0" indent="0">
              <a:lnSpc>
                <a:spcPct val="107000"/>
              </a:lnSpc>
              <a:spcBef>
                <a:spcPts val="0"/>
              </a:spcBef>
              <a:spcAft>
                <a:spcPts val="800"/>
              </a:spcAft>
              <a:buNone/>
            </a:pPr>
            <a:r>
              <a:rPr lang="en-US" sz="2000" dirty="0">
                <a:latin typeface="Calibri" panose="020F0502020204030204" pitchFamily="34" charset="0"/>
                <a:ea typeface="Calibri" panose="020F0502020204030204" pitchFamily="34" charset="0"/>
                <a:cs typeface="Calibri" panose="020F0502020204030204" pitchFamily="34" charset="0"/>
              </a:rPr>
              <a:t>ALI can be classified based on localization, severity, prognosis and treatment. The most widely used classification is clinical classification, which is based on severity of disease:</a:t>
            </a:r>
          </a:p>
          <a:p>
            <a:pPr marL="0" marR="0" indent="0">
              <a:lnSpc>
                <a:spcPct val="107000"/>
              </a:lnSpc>
              <a:spcBef>
                <a:spcPts val="0"/>
              </a:spcBef>
              <a:spcAft>
                <a:spcPts val="800"/>
              </a:spcAft>
              <a:buNone/>
            </a:pPr>
            <a:r>
              <a:rPr lang="en-US" sz="2000" dirty="0">
                <a:latin typeface="Calibri" panose="020F0502020204030204" pitchFamily="34" charset="0"/>
                <a:ea typeface="Calibri" panose="020F0502020204030204" pitchFamily="34" charset="0"/>
                <a:cs typeface="Calibri" panose="020F0502020204030204" pitchFamily="34" charset="0"/>
              </a:rPr>
              <a:t>•	Viable, marginally threatened limb </a:t>
            </a:r>
            <a:r>
              <a:rPr lang="en-US" sz="2000" dirty="0">
                <a:solidFill>
                  <a:srgbClr val="FF0000"/>
                </a:solidFill>
                <a:latin typeface="Calibri" panose="020F0502020204030204" pitchFamily="34" charset="0"/>
                <a:ea typeface="Calibri" panose="020F0502020204030204" pitchFamily="34" charset="0"/>
                <a:cs typeface="Calibri" panose="020F0502020204030204" pitchFamily="34" charset="0"/>
              </a:rPr>
              <a:t>(I degree</a:t>
            </a:r>
            <a:r>
              <a:rPr lang="en-US" sz="2000" dirty="0">
                <a:latin typeface="Calibri" panose="020F0502020204030204" pitchFamily="34" charset="0"/>
                <a:ea typeface="Calibri" panose="020F0502020204030204" pitchFamily="34" charset="0"/>
                <a:cs typeface="Calibri" panose="020F0502020204030204" pitchFamily="34" charset="0"/>
              </a:rPr>
              <a:t>) – there is mild pain, none or minimal (below the ankle) sensory deficit, no muscle weakness, in DUS no or low flow in artery, but normally venous flow, and if it’s treated, it can be possible to protect the limb.</a:t>
            </a:r>
          </a:p>
          <a:p>
            <a:pPr marL="0" marR="0" indent="0">
              <a:lnSpc>
                <a:spcPct val="107000"/>
              </a:lnSpc>
              <a:spcBef>
                <a:spcPts val="0"/>
              </a:spcBef>
              <a:spcAft>
                <a:spcPts val="800"/>
              </a:spcAft>
              <a:buNone/>
            </a:pPr>
            <a:r>
              <a:rPr lang="en-US" sz="2000" dirty="0">
                <a:latin typeface="Calibri" panose="020F0502020204030204" pitchFamily="34" charset="0"/>
                <a:ea typeface="Calibri" panose="020F0502020204030204" pitchFamily="34" charset="0"/>
                <a:cs typeface="Calibri" panose="020F0502020204030204" pitchFamily="34" charset="0"/>
              </a:rPr>
              <a:t>•	Immediately threatened limb (</a:t>
            </a:r>
            <a:r>
              <a:rPr lang="en-US" sz="2000" dirty="0">
                <a:solidFill>
                  <a:srgbClr val="FF0000"/>
                </a:solidFill>
                <a:latin typeface="Calibri" panose="020F0502020204030204" pitchFamily="34" charset="0"/>
                <a:ea typeface="Calibri" panose="020F0502020204030204" pitchFamily="34" charset="0"/>
                <a:cs typeface="Calibri" panose="020F0502020204030204" pitchFamily="34" charset="0"/>
              </a:rPr>
              <a:t>II degree</a:t>
            </a:r>
            <a:r>
              <a:rPr lang="en-US" sz="2000" dirty="0">
                <a:latin typeface="Calibri" panose="020F0502020204030204" pitchFamily="34" charset="0"/>
                <a:ea typeface="Calibri" panose="020F0502020204030204" pitchFamily="34" charset="0"/>
                <a:cs typeface="Calibri" panose="020F0502020204030204" pitchFamily="34" charset="0"/>
              </a:rPr>
              <a:t>) – there is rest pain, sensory deficit even above the ankle, muscle weakness, in DUS no arterial flow, but normally venous flow; it should be urgently revascularization.</a:t>
            </a:r>
          </a:p>
          <a:p>
            <a:pPr marL="0" marR="0" indent="0">
              <a:lnSpc>
                <a:spcPct val="107000"/>
              </a:lnSpc>
              <a:spcBef>
                <a:spcPts val="0"/>
              </a:spcBef>
              <a:spcAft>
                <a:spcPts val="800"/>
              </a:spcAft>
              <a:buNone/>
            </a:pPr>
            <a:r>
              <a:rPr lang="en-US" sz="2000" dirty="0">
                <a:latin typeface="Calibri" panose="020F0502020204030204" pitchFamily="34" charset="0"/>
                <a:ea typeface="Calibri" panose="020F0502020204030204" pitchFamily="34" charset="0"/>
                <a:cs typeface="Calibri" panose="020F0502020204030204" pitchFamily="34" charset="0"/>
              </a:rPr>
              <a:t>•	Nonviable limb (</a:t>
            </a:r>
            <a:r>
              <a:rPr lang="en-US" sz="2000" dirty="0">
                <a:solidFill>
                  <a:srgbClr val="FF0000"/>
                </a:solidFill>
                <a:latin typeface="Calibri" panose="020F0502020204030204" pitchFamily="34" charset="0"/>
                <a:ea typeface="Calibri" panose="020F0502020204030204" pitchFamily="34" charset="0"/>
                <a:cs typeface="Calibri" panose="020F0502020204030204" pitchFamily="34" charset="0"/>
              </a:rPr>
              <a:t>III degree</a:t>
            </a:r>
            <a:r>
              <a:rPr lang="en-US" sz="2000" dirty="0">
                <a:latin typeface="Calibri" panose="020F0502020204030204" pitchFamily="34" charset="0"/>
                <a:ea typeface="Calibri" panose="020F0502020204030204" pitchFamily="34" charset="0"/>
                <a:cs typeface="Calibri" panose="020F0502020204030204" pitchFamily="34" charset="0"/>
              </a:rPr>
              <a:t>) – there are irreversible changes (necrosis) in tissues, no sensory deficit, no motor function, in DUS no arterial and venous flow; it  is necessary to amputate of the limb.</a:t>
            </a:r>
          </a:p>
          <a:p>
            <a:pPr marL="0" marR="0" indent="0">
              <a:lnSpc>
                <a:spcPct val="107000"/>
              </a:lnSpc>
              <a:spcBef>
                <a:spcPts val="0"/>
              </a:spcBef>
              <a:spcAft>
                <a:spcPts val="800"/>
              </a:spcAft>
              <a:buNone/>
            </a:pPr>
            <a:endParaRPr lang="az-Latn-AZ" sz="200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54378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idx="4294967295"/>
          </p:nvPr>
        </p:nvSpPr>
        <p:spPr>
          <a:xfrm>
            <a:off x="3164681" y="97186"/>
            <a:ext cx="5862638" cy="328612"/>
          </a:xfrm>
        </p:spPr>
        <p:txBody>
          <a:bodyPr>
            <a:noAutofit/>
          </a:bodyPr>
          <a:lstStyle/>
          <a:p>
            <a:r>
              <a:rPr lang="en-US" sz="2400" dirty="0"/>
              <a:t>Causes </a:t>
            </a:r>
            <a:endParaRPr lang="az-Latn-AZ" sz="2400" dirty="0"/>
          </a:p>
        </p:txBody>
      </p:sp>
      <p:sp>
        <p:nvSpPr>
          <p:cNvPr id="4" name="TextBox 3">
            <a:extLst>
              <a:ext uri="{FF2B5EF4-FFF2-40B4-BE49-F238E27FC236}">
                <a16:creationId xmlns:a16="http://schemas.microsoft.com/office/drawing/2014/main" id="{9437A29D-8982-7D9A-74BF-EEA3253D84DE}"/>
              </a:ext>
            </a:extLst>
          </p:cNvPr>
          <p:cNvSpPr txBox="1"/>
          <p:nvPr/>
        </p:nvSpPr>
        <p:spPr>
          <a:xfrm>
            <a:off x="4100728" y="1204337"/>
            <a:ext cx="5314404" cy="400110"/>
          </a:xfrm>
          <a:prstGeom prst="rect">
            <a:avLst/>
          </a:prstGeom>
          <a:noFill/>
        </p:spPr>
        <p:txBody>
          <a:bodyPr wrap="none" rtlCol="0">
            <a:spAutoFit/>
          </a:bodyPr>
          <a:lstStyle/>
          <a:p>
            <a:r>
              <a:rPr lang="en-US" sz="2000" b="1" dirty="0"/>
              <a:t>Acute limb ischemia (embolism and thrombosis)</a:t>
            </a:r>
            <a:endParaRPr lang="az-Latn-AZ" sz="2000" b="1" dirty="0"/>
          </a:p>
        </p:txBody>
      </p:sp>
      <p:sp>
        <p:nvSpPr>
          <p:cNvPr id="5" name="TextBox 4">
            <a:extLst>
              <a:ext uri="{FF2B5EF4-FFF2-40B4-BE49-F238E27FC236}">
                <a16:creationId xmlns:a16="http://schemas.microsoft.com/office/drawing/2014/main" id="{97ADF613-CD8F-7F0B-CAF3-2DB67D4F5DB2}"/>
              </a:ext>
            </a:extLst>
          </p:cNvPr>
          <p:cNvSpPr txBox="1"/>
          <p:nvPr/>
        </p:nvSpPr>
        <p:spPr>
          <a:xfrm>
            <a:off x="601584" y="2519568"/>
            <a:ext cx="1297535" cy="646331"/>
          </a:xfrm>
          <a:prstGeom prst="rect">
            <a:avLst/>
          </a:prstGeom>
          <a:noFill/>
        </p:spPr>
        <p:txBody>
          <a:bodyPr wrap="none" rtlCol="0">
            <a:spAutoFit/>
          </a:bodyPr>
          <a:lstStyle/>
          <a:p>
            <a:r>
              <a:rPr lang="ru-RU" b="1" dirty="0" err="1"/>
              <a:t>Thrombosis</a:t>
            </a:r>
            <a:endParaRPr lang="ru-RU" b="1" dirty="0"/>
          </a:p>
          <a:p>
            <a:endParaRPr lang="az-Latn-AZ" b="1" dirty="0"/>
          </a:p>
        </p:txBody>
      </p:sp>
      <p:sp>
        <p:nvSpPr>
          <p:cNvPr id="6" name="TextBox 5">
            <a:extLst>
              <a:ext uri="{FF2B5EF4-FFF2-40B4-BE49-F238E27FC236}">
                <a16:creationId xmlns:a16="http://schemas.microsoft.com/office/drawing/2014/main" id="{02D45E1E-1901-3100-C0FB-5AB2D8561C92}"/>
              </a:ext>
            </a:extLst>
          </p:cNvPr>
          <p:cNvSpPr txBox="1"/>
          <p:nvPr/>
        </p:nvSpPr>
        <p:spPr>
          <a:xfrm>
            <a:off x="3196080" y="2519568"/>
            <a:ext cx="1904624" cy="646331"/>
          </a:xfrm>
          <a:prstGeom prst="rect">
            <a:avLst/>
          </a:prstGeom>
          <a:noFill/>
        </p:spPr>
        <p:txBody>
          <a:bodyPr wrap="none" rtlCol="0">
            <a:spAutoFit/>
          </a:bodyPr>
          <a:lstStyle/>
          <a:p>
            <a:r>
              <a:rPr lang="ru-RU" b="1" dirty="0" err="1"/>
              <a:t>Arterial</a:t>
            </a:r>
            <a:r>
              <a:rPr lang="ru-RU" b="1" dirty="0"/>
              <a:t> </a:t>
            </a:r>
            <a:r>
              <a:rPr lang="ru-RU" b="1" dirty="0" err="1"/>
              <a:t>aneurysm</a:t>
            </a:r>
            <a:endParaRPr lang="ru-RU" b="1" dirty="0"/>
          </a:p>
          <a:p>
            <a:endParaRPr lang="az-Latn-AZ" b="1" dirty="0"/>
          </a:p>
        </p:txBody>
      </p:sp>
      <p:sp>
        <p:nvSpPr>
          <p:cNvPr id="7" name="TextBox 6">
            <a:extLst>
              <a:ext uri="{FF2B5EF4-FFF2-40B4-BE49-F238E27FC236}">
                <a16:creationId xmlns:a16="http://schemas.microsoft.com/office/drawing/2014/main" id="{7ABC25DB-E8F6-A602-B293-7AC65F75C3EF}"/>
              </a:ext>
            </a:extLst>
          </p:cNvPr>
          <p:cNvSpPr txBox="1"/>
          <p:nvPr/>
        </p:nvSpPr>
        <p:spPr>
          <a:xfrm>
            <a:off x="5220661" y="2519568"/>
            <a:ext cx="1916294" cy="646331"/>
          </a:xfrm>
          <a:prstGeom prst="rect">
            <a:avLst/>
          </a:prstGeom>
          <a:noFill/>
        </p:spPr>
        <p:txBody>
          <a:bodyPr wrap="none" rtlCol="0">
            <a:spAutoFit/>
          </a:bodyPr>
          <a:lstStyle/>
          <a:p>
            <a:r>
              <a:rPr lang="ru-RU" b="1" dirty="0" err="1"/>
              <a:t>Arterial</a:t>
            </a:r>
            <a:r>
              <a:rPr lang="ru-RU" b="1" dirty="0"/>
              <a:t> </a:t>
            </a:r>
            <a:r>
              <a:rPr lang="ru-RU" b="1" dirty="0" err="1"/>
              <a:t>dissection</a:t>
            </a:r>
            <a:endParaRPr lang="ru-RU" b="1" dirty="0"/>
          </a:p>
          <a:p>
            <a:endParaRPr lang="az-Latn-AZ" b="1" dirty="0"/>
          </a:p>
        </p:txBody>
      </p:sp>
      <p:sp>
        <p:nvSpPr>
          <p:cNvPr id="8" name="TextBox 7">
            <a:extLst>
              <a:ext uri="{FF2B5EF4-FFF2-40B4-BE49-F238E27FC236}">
                <a16:creationId xmlns:a16="http://schemas.microsoft.com/office/drawing/2014/main" id="{246C33C4-3BF3-8815-D6AE-022316C566C8}"/>
              </a:ext>
            </a:extLst>
          </p:cNvPr>
          <p:cNvSpPr txBox="1"/>
          <p:nvPr/>
        </p:nvSpPr>
        <p:spPr>
          <a:xfrm>
            <a:off x="10033224" y="2547273"/>
            <a:ext cx="829458" cy="369332"/>
          </a:xfrm>
          <a:prstGeom prst="rect">
            <a:avLst/>
          </a:prstGeom>
          <a:noFill/>
        </p:spPr>
        <p:txBody>
          <a:bodyPr wrap="none" rtlCol="0">
            <a:spAutoFit/>
          </a:bodyPr>
          <a:lstStyle/>
          <a:p>
            <a:r>
              <a:rPr lang="en-US" b="1" dirty="0"/>
              <a:t>Others</a:t>
            </a:r>
            <a:endParaRPr lang="az-Latn-AZ" b="1" dirty="0"/>
          </a:p>
        </p:txBody>
      </p:sp>
      <p:sp>
        <p:nvSpPr>
          <p:cNvPr id="12" name="TextBox 11">
            <a:extLst>
              <a:ext uri="{FF2B5EF4-FFF2-40B4-BE49-F238E27FC236}">
                <a16:creationId xmlns:a16="http://schemas.microsoft.com/office/drawing/2014/main" id="{D50FB224-849E-DBA3-B5BB-21ACB99FDE56}"/>
              </a:ext>
            </a:extLst>
          </p:cNvPr>
          <p:cNvSpPr txBox="1"/>
          <p:nvPr/>
        </p:nvSpPr>
        <p:spPr>
          <a:xfrm>
            <a:off x="9201920" y="3502762"/>
            <a:ext cx="2347412" cy="1477328"/>
          </a:xfrm>
          <a:prstGeom prst="rect">
            <a:avLst/>
          </a:prstGeom>
          <a:noFill/>
        </p:spPr>
        <p:txBody>
          <a:bodyPr wrap="square" rtlCol="0">
            <a:spAutoFit/>
          </a:bodyPr>
          <a:lstStyle/>
          <a:p>
            <a:r>
              <a:rPr lang="en-US" dirty="0"/>
              <a:t>venous occlusion, </a:t>
            </a:r>
            <a:r>
              <a:rPr lang="en-US" dirty="0" err="1"/>
              <a:t>paradoxal</a:t>
            </a:r>
            <a:r>
              <a:rPr lang="en-US" dirty="0"/>
              <a:t> embolism, vasculitis, peripheral vasospasm, hypercoagulable states</a:t>
            </a:r>
            <a:endParaRPr lang="az-Latn-AZ" sz="1800" dirty="0">
              <a:effectLst/>
              <a:latin typeface="Calibri" panose="020F0502020204030204" pitchFamily="34" charset="0"/>
              <a:ea typeface="Calibri" panose="020F0502020204030204" pitchFamily="34" charset="0"/>
            </a:endParaRPr>
          </a:p>
        </p:txBody>
      </p:sp>
      <p:cxnSp>
        <p:nvCxnSpPr>
          <p:cNvPr id="13" name="Straight Arrow Connector 12">
            <a:extLst>
              <a:ext uri="{FF2B5EF4-FFF2-40B4-BE49-F238E27FC236}">
                <a16:creationId xmlns:a16="http://schemas.microsoft.com/office/drawing/2014/main" id="{6B551B75-B2FE-CEEF-0706-37AA194C8D92}"/>
              </a:ext>
            </a:extLst>
          </p:cNvPr>
          <p:cNvCxnSpPr>
            <a:cxnSpLocks/>
            <a:stCxn id="4" idx="2"/>
            <a:endCxn id="6" idx="0"/>
          </p:cNvCxnSpPr>
          <p:nvPr/>
        </p:nvCxnSpPr>
        <p:spPr>
          <a:xfrm flipH="1">
            <a:off x="4148392" y="1604447"/>
            <a:ext cx="2609538" cy="91512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3154468-95B0-BF8B-01B1-2424B95E8BEB}"/>
              </a:ext>
            </a:extLst>
          </p:cNvPr>
          <p:cNvCxnSpPr>
            <a:cxnSpLocks/>
            <a:stCxn id="4" idx="2"/>
            <a:endCxn id="7" idx="0"/>
          </p:cNvCxnSpPr>
          <p:nvPr/>
        </p:nvCxnSpPr>
        <p:spPr>
          <a:xfrm flipH="1">
            <a:off x="6178808" y="1604447"/>
            <a:ext cx="579122" cy="91512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EA598C6-20A7-6C5C-5031-3A98E8F37239}"/>
              </a:ext>
            </a:extLst>
          </p:cNvPr>
          <p:cNvCxnSpPr>
            <a:cxnSpLocks/>
            <a:stCxn id="4" idx="2"/>
            <a:endCxn id="5" idx="0"/>
          </p:cNvCxnSpPr>
          <p:nvPr/>
        </p:nvCxnSpPr>
        <p:spPr>
          <a:xfrm flipH="1">
            <a:off x="1250352" y="1604447"/>
            <a:ext cx="5507578" cy="91512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67126AE-9EB3-8F30-5D4C-3A91BFE76037}"/>
              </a:ext>
            </a:extLst>
          </p:cNvPr>
          <p:cNvCxnSpPr>
            <a:cxnSpLocks/>
            <a:stCxn id="4" idx="2"/>
            <a:endCxn id="8" idx="0"/>
          </p:cNvCxnSpPr>
          <p:nvPr/>
        </p:nvCxnSpPr>
        <p:spPr>
          <a:xfrm>
            <a:off x="6757930" y="1604447"/>
            <a:ext cx="3690023" cy="942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EA8A9E25-B0DB-ED7D-F78D-131A37A71461}"/>
              </a:ext>
            </a:extLst>
          </p:cNvPr>
          <p:cNvCxnSpPr>
            <a:cxnSpLocks/>
            <a:stCxn id="8" idx="2"/>
            <a:endCxn id="12" idx="0"/>
          </p:cNvCxnSpPr>
          <p:nvPr/>
        </p:nvCxnSpPr>
        <p:spPr>
          <a:xfrm flipH="1">
            <a:off x="10375626" y="2916605"/>
            <a:ext cx="72327" cy="58615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D7BC0E94-EB77-43F1-0C42-7702AAA55715}"/>
              </a:ext>
            </a:extLst>
          </p:cNvPr>
          <p:cNvSpPr txBox="1"/>
          <p:nvPr/>
        </p:nvSpPr>
        <p:spPr>
          <a:xfrm>
            <a:off x="1835249" y="2547273"/>
            <a:ext cx="1496885" cy="646331"/>
          </a:xfrm>
          <a:prstGeom prst="rect">
            <a:avLst/>
          </a:prstGeom>
          <a:noFill/>
        </p:spPr>
        <p:txBody>
          <a:bodyPr wrap="square" rtlCol="0">
            <a:spAutoFit/>
          </a:bodyPr>
          <a:lstStyle/>
          <a:p>
            <a:r>
              <a:rPr lang="ru-RU" b="1" dirty="0" err="1"/>
              <a:t>Embolism</a:t>
            </a:r>
            <a:endParaRPr lang="ru-RU" b="1" dirty="0"/>
          </a:p>
          <a:p>
            <a:endParaRPr lang="az-Latn-AZ" b="1" dirty="0"/>
          </a:p>
        </p:txBody>
      </p:sp>
      <p:cxnSp>
        <p:nvCxnSpPr>
          <p:cNvPr id="15" name="Straight Arrow Connector 14">
            <a:extLst>
              <a:ext uri="{FF2B5EF4-FFF2-40B4-BE49-F238E27FC236}">
                <a16:creationId xmlns:a16="http://schemas.microsoft.com/office/drawing/2014/main" id="{522E8FE8-784C-AFA3-548C-F5B9B18900D8}"/>
              </a:ext>
            </a:extLst>
          </p:cNvPr>
          <p:cNvCxnSpPr>
            <a:cxnSpLocks/>
            <a:stCxn id="4" idx="2"/>
            <a:endCxn id="3" idx="0"/>
          </p:cNvCxnSpPr>
          <p:nvPr/>
        </p:nvCxnSpPr>
        <p:spPr>
          <a:xfrm flipH="1">
            <a:off x="2583692" y="1604447"/>
            <a:ext cx="4174238" cy="942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26302881-B804-5184-8C08-E7645E967C0D}"/>
              </a:ext>
            </a:extLst>
          </p:cNvPr>
          <p:cNvSpPr txBox="1"/>
          <p:nvPr/>
        </p:nvSpPr>
        <p:spPr>
          <a:xfrm>
            <a:off x="7003465" y="2517660"/>
            <a:ext cx="1163889" cy="646331"/>
          </a:xfrm>
          <a:prstGeom prst="rect">
            <a:avLst/>
          </a:prstGeom>
          <a:noFill/>
        </p:spPr>
        <p:txBody>
          <a:bodyPr wrap="square" rtlCol="0">
            <a:spAutoFit/>
          </a:bodyPr>
          <a:lstStyle/>
          <a:p>
            <a:r>
              <a:rPr lang="ru-RU" b="1" dirty="0" err="1"/>
              <a:t>Traumatic</a:t>
            </a:r>
            <a:endParaRPr lang="ru-RU" b="1" dirty="0"/>
          </a:p>
          <a:p>
            <a:endParaRPr lang="az-Latn-AZ" b="1" dirty="0"/>
          </a:p>
        </p:txBody>
      </p:sp>
      <p:cxnSp>
        <p:nvCxnSpPr>
          <p:cNvPr id="26" name="Straight Arrow Connector 25">
            <a:extLst>
              <a:ext uri="{FF2B5EF4-FFF2-40B4-BE49-F238E27FC236}">
                <a16:creationId xmlns:a16="http://schemas.microsoft.com/office/drawing/2014/main" id="{62EC93A3-6705-CC87-39C6-7AEB21EC2DFA}"/>
              </a:ext>
            </a:extLst>
          </p:cNvPr>
          <p:cNvCxnSpPr>
            <a:cxnSpLocks/>
            <a:stCxn id="4" idx="2"/>
            <a:endCxn id="24" idx="0"/>
          </p:cNvCxnSpPr>
          <p:nvPr/>
        </p:nvCxnSpPr>
        <p:spPr>
          <a:xfrm>
            <a:off x="6757930" y="1604447"/>
            <a:ext cx="827480" cy="91321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1DB243E2-FFD3-9324-729A-CCEB3AAECE98}"/>
              </a:ext>
            </a:extLst>
          </p:cNvPr>
          <p:cNvSpPr txBox="1"/>
          <p:nvPr/>
        </p:nvSpPr>
        <p:spPr>
          <a:xfrm>
            <a:off x="8173164" y="2517660"/>
            <a:ext cx="1163889" cy="646331"/>
          </a:xfrm>
          <a:prstGeom prst="rect">
            <a:avLst/>
          </a:prstGeom>
          <a:noFill/>
        </p:spPr>
        <p:txBody>
          <a:bodyPr wrap="square" rtlCol="0">
            <a:spAutoFit/>
          </a:bodyPr>
          <a:lstStyle/>
          <a:p>
            <a:r>
              <a:rPr lang="ru-RU" b="1" dirty="0" err="1"/>
              <a:t>Iatrogenic</a:t>
            </a:r>
            <a:endParaRPr lang="ru-RU" b="1" dirty="0"/>
          </a:p>
          <a:p>
            <a:endParaRPr lang="az-Latn-AZ" b="1" dirty="0"/>
          </a:p>
        </p:txBody>
      </p:sp>
      <p:cxnSp>
        <p:nvCxnSpPr>
          <p:cNvPr id="39" name="Straight Arrow Connector 38">
            <a:extLst>
              <a:ext uri="{FF2B5EF4-FFF2-40B4-BE49-F238E27FC236}">
                <a16:creationId xmlns:a16="http://schemas.microsoft.com/office/drawing/2014/main" id="{C6B03D67-35D9-55CE-95D0-302895836C92}"/>
              </a:ext>
            </a:extLst>
          </p:cNvPr>
          <p:cNvCxnSpPr>
            <a:cxnSpLocks/>
            <a:stCxn id="4" idx="2"/>
            <a:endCxn id="38" idx="0"/>
          </p:cNvCxnSpPr>
          <p:nvPr/>
        </p:nvCxnSpPr>
        <p:spPr>
          <a:xfrm>
            <a:off x="6757930" y="1604447"/>
            <a:ext cx="1997179" cy="91321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CBA85194-F7D5-3D08-823E-2647340EC881}"/>
              </a:ext>
            </a:extLst>
          </p:cNvPr>
          <p:cNvCxnSpPr>
            <a:cxnSpLocks/>
          </p:cNvCxnSpPr>
          <p:nvPr/>
        </p:nvCxnSpPr>
        <p:spPr>
          <a:xfrm flipH="1" flipV="1">
            <a:off x="943772" y="2990632"/>
            <a:ext cx="373313" cy="59526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CAC1B5C1-30DD-53A8-5E58-6190905CA470}"/>
              </a:ext>
            </a:extLst>
          </p:cNvPr>
          <p:cNvCxnSpPr>
            <a:cxnSpLocks/>
          </p:cNvCxnSpPr>
          <p:nvPr/>
        </p:nvCxnSpPr>
        <p:spPr>
          <a:xfrm flipV="1">
            <a:off x="1317085" y="3018337"/>
            <a:ext cx="518164" cy="57462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1616CC34-A262-3ED1-85A4-E066929F9E73}"/>
              </a:ext>
            </a:extLst>
          </p:cNvPr>
          <p:cNvSpPr txBox="1"/>
          <p:nvPr/>
        </p:nvSpPr>
        <p:spPr>
          <a:xfrm>
            <a:off x="438175" y="3592958"/>
            <a:ext cx="1965408" cy="369332"/>
          </a:xfrm>
          <a:prstGeom prst="rect">
            <a:avLst/>
          </a:prstGeom>
          <a:noFill/>
        </p:spPr>
        <p:txBody>
          <a:bodyPr wrap="square" rtlCol="0">
            <a:spAutoFit/>
          </a:bodyPr>
          <a:lstStyle/>
          <a:p>
            <a:r>
              <a:rPr lang="az-Latn-AZ" dirty="0"/>
              <a:t>most common</a:t>
            </a:r>
            <a:endParaRPr lang="en-US" b="1" dirty="0"/>
          </a:p>
        </p:txBody>
      </p:sp>
    </p:spTree>
    <p:extLst>
      <p:ext uri="{BB962C8B-B14F-4D97-AF65-F5344CB8AC3E}">
        <p14:creationId xmlns:p14="http://schemas.microsoft.com/office/powerpoint/2010/main" val="1847406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0D6FC85-2B5B-EB9D-B0E9-2564B6289A56}"/>
              </a:ext>
            </a:extLst>
          </p:cNvPr>
          <p:cNvSpPr txBox="1"/>
          <p:nvPr/>
        </p:nvSpPr>
        <p:spPr>
          <a:xfrm>
            <a:off x="2879684" y="1160916"/>
            <a:ext cx="2361352" cy="369332"/>
          </a:xfrm>
          <a:prstGeom prst="rect">
            <a:avLst/>
          </a:prstGeom>
          <a:noFill/>
        </p:spPr>
        <p:txBody>
          <a:bodyPr wrap="none" rtlCol="0">
            <a:spAutoFit/>
          </a:bodyPr>
          <a:lstStyle/>
          <a:p>
            <a:pPr algn="ctr"/>
            <a:r>
              <a:rPr lang="en-US" b="1" dirty="0"/>
              <a:t>O</a:t>
            </a:r>
            <a:r>
              <a:rPr lang="az-Latn-AZ" b="1" dirty="0"/>
              <a:t>cclusion of the artery</a:t>
            </a:r>
            <a:endParaRPr lang="az-Latn-AZ" sz="1600" b="1" dirty="0"/>
          </a:p>
        </p:txBody>
      </p:sp>
      <p:sp>
        <p:nvSpPr>
          <p:cNvPr id="5" name="TextBox 4">
            <a:extLst>
              <a:ext uri="{FF2B5EF4-FFF2-40B4-BE49-F238E27FC236}">
                <a16:creationId xmlns:a16="http://schemas.microsoft.com/office/drawing/2014/main" id="{123FD04F-FD0B-555B-2887-2F9AC8E5A491}"/>
              </a:ext>
            </a:extLst>
          </p:cNvPr>
          <p:cNvSpPr txBox="1"/>
          <p:nvPr/>
        </p:nvSpPr>
        <p:spPr>
          <a:xfrm>
            <a:off x="3594912" y="2860909"/>
            <a:ext cx="930896" cy="369332"/>
          </a:xfrm>
          <a:prstGeom prst="rect">
            <a:avLst/>
          </a:prstGeom>
          <a:noFill/>
        </p:spPr>
        <p:txBody>
          <a:bodyPr wrap="none" rtlCol="0">
            <a:spAutoFit/>
          </a:bodyPr>
          <a:lstStyle/>
          <a:p>
            <a:pPr algn="ctr"/>
            <a:r>
              <a:rPr lang="az-Latn-AZ" b="1" dirty="0"/>
              <a:t>hypoxia</a:t>
            </a:r>
            <a:endParaRPr lang="az-Latn-AZ" sz="1600" b="1" dirty="0"/>
          </a:p>
        </p:txBody>
      </p:sp>
      <p:sp>
        <p:nvSpPr>
          <p:cNvPr id="6" name="TextBox 5">
            <a:extLst>
              <a:ext uri="{FF2B5EF4-FFF2-40B4-BE49-F238E27FC236}">
                <a16:creationId xmlns:a16="http://schemas.microsoft.com/office/drawing/2014/main" id="{7DC01C5E-52E5-725E-BD13-DB62C9BA8B76}"/>
              </a:ext>
            </a:extLst>
          </p:cNvPr>
          <p:cNvSpPr txBox="1"/>
          <p:nvPr/>
        </p:nvSpPr>
        <p:spPr>
          <a:xfrm>
            <a:off x="3020972" y="3447560"/>
            <a:ext cx="2078774" cy="369332"/>
          </a:xfrm>
          <a:prstGeom prst="rect">
            <a:avLst/>
          </a:prstGeom>
          <a:noFill/>
        </p:spPr>
        <p:txBody>
          <a:bodyPr wrap="none" rtlCol="0">
            <a:spAutoFit/>
          </a:bodyPr>
          <a:lstStyle/>
          <a:p>
            <a:pPr algn="ctr"/>
            <a:r>
              <a:rPr lang="en-US" b="1" dirty="0"/>
              <a:t>M</a:t>
            </a:r>
            <a:r>
              <a:rPr lang="az-Latn-AZ" b="1" dirty="0"/>
              <a:t>etabolic demands</a:t>
            </a:r>
            <a:endParaRPr lang="az-Latn-AZ" sz="1600" b="1" dirty="0"/>
          </a:p>
        </p:txBody>
      </p:sp>
      <p:sp>
        <p:nvSpPr>
          <p:cNvPr id="2" name="TextBox 1">
            <a:extLst>
              <a:ext uri="{FF2B5EF4-FFF2-40B4-BE49-F238E27FC236}">
                <a16:creationId xmlns:a16="http://schemas.microsoft.com/office/drawing/2014/main" id="{ECBACEE6-D3F0-E18B-E5EE-5ECCB85D6E7E}"/>
              </a:ext>
            </a:extLst>
          </p:cNvPr>
          <p:cNvSpPr txBox="1"/>
          <p:nvPr/>
        </p:nvSpPr>
        <p:spPr>
          <a:xfrm>
            <a:off x="5357384" y="30475"/>
            <a:ext cx="2581669" cy="369332"/>
          </a:xfrm>
          <a:prstGeom prst="rect">
            <a:avLst/>
          </a:prstGeom>
          <a:noFill/>
        </p:spPr>
        <p:txBody>
          <a:bodyPr wrap="none" rtlCol="0">
            <a:spAutoFit/>
          </a:bodyPr>
          <a:lstStyle/>
          <a:p>
            <a:r>
              <a:rPr lang="en-US" b="1" dirty="0"/>
              <a:t>P</a:t>
            </a:r>
            <a:r>
              <a:rPr lang="ru-RU" b="1" dirty="0" err="1"/>
              <a:t>athogenetic</a:t>
            </a:r>
            <a:r>
              <a:rPr lang="ru-RU" b="1" dirty="0"/>
              <a:t> </a:t>
            </a:r>
            <a:r>
              <a:rPr lang="ru-RU" b="1" dirty="0" err="1"/>
              <a:t>mechanism</a:t>
            </a:r>
            <a:endParaRPr lang="az-Latn-AZ" b="1" dirty="0">
              <a:solidFill>
                <a:srgbClr val="7030A0"/>
              </a:solidFill>
            </a:endParaRPr>
          </a:p>
        </p:txBody>
      </p:sp>
      <p:sp>
        <p:nvSpPr>
          <p:cNvPr id="15" name="TextBox 14">
            <a:extLst>
              <a:ext uri="{FF2B5EF4-FFF2-40B4-BE49-F238E27FC236}">
                <a16:creationId xmlns:a16="http://schemas.microsoft.com/office/drawing/2014/main" id="{EFB1F654-7365-4347-84E8-B1E25EFBB39D}"/>
              </a:ext>
            </a:extLst>
          </p:cNvPr>
          <p:cNvSpPr txBox="1"/>
          <p:nvPr/>
        </p:nvSpPr>
        <p:spPr>
          <a:xfrm>
            <a:off x="3545636" y="1781408"/>
            <a:ext cx="1029449" cy="369332"/>
          </a:xfrm>
          <a:prstGeom prst="rect">
            <a:avLst/>
          </a:prstGeom>
          <a:noFill/>
        </p:spPr>
        <p:txBody>
          <a:bodyPr wrap="none" rtlCol="0">
            <a:spAutoFit/>
          </a:bodyPr>
          <a:lstStyle/>
          <a:p>
            <a:pPr algn="ctr"/>
            <a:r>
              <a:rPr lang="az-Latn-AZ" b="1" dirty="0"/>
              <a:t>Ischemia</a:t>
            </a:r>
            <a:endParaRPr lang="az-Latn-AZ" sz="1600" b="1" dirty="0"/>
          </a:p>
        </p:txBody>
      </p:sp>
      <p:sp>
        <p:nvSpPr>
          <p:cNvPr id="16" name="TextBox 15">
            <a:extLst>
              <a:ext uri="{FF2B5EF4-FFF2-40B4-BE49-F238E27FC236}">
                <a16:creationId xmlns:a16="http://schemas.microsoft.com/office/drawing/2014/main" id="{060E9623-0FE1-CB62-B91E-25280243E6B9}"/>
              </a:ext>
            </a:extLst>
          </p:cNvPr>
          <p:cNvSpPr txBox="1"/>
          <p:nvPr/>
        </p:nvSpPr>
        <p:spPr>
          <a:xfrm>
            <a:off x="3158042" y="2321742"/>
            <a:ext cx="1832361" cy="369332"/>
          </a:xfrm>
          <a:prstGeom prst="rect">
            <a:avLst/>
          </a:prstGeom>
          <a:noFill/>
        </p:spPr>
        <p:txBody>
          <a:bodyPr wrap="none" rtlCol="0">
            <a:spAutoFit/>
          </a:bodyPr>
          <a:lstStyle/>
          <a:p>
            <a:pPr algn="ctr"/>
            <a:r>
              <a:rPr lang="en-US" b="1" dirty="0"/>
              <a:t>O</a:t>
            </a:r>
            <a:r>
              <a:rPr lang="az-Latn-AZ" b="1" dirty="0"/>
              <a:t>ccur vasospasm</a:t>
            </a:r>
            <a:endParaRPr lang="az-Latn-AZ" sz="1600" b="1" dirty="0"/>
          </a:p>
        </p:txBody>
      </p:sp>
      <p:sp>
        <p:nvSpPr>
          <p:cNvPr id="21" name="Rectangle 20"/>
          <p:cNvSpPr/>
          <p:nvPr/>
        </p:nvSpPr>
        <p:spPr>
          <a:xfrm>
            <a:off x="8142486" y="2353051"/>
            <a:ext cx="3254263" cy="1754326"/>
          </a:xfrm>
          <a:prstGeom prst="rect">
            <a:avLst/>
          </a:prstGeom>
        </p:spPr>
        <p:txBody>
          <a:bodyPr wrap="square">
            <a:spAutoFit/>
          </a:bodyPr>
          <a:lstStyle/>
          <a:p>
            <a:pPr marL="285750" indent="-285750">
              <a:buFont typeface="Wingdings" panose="05000000000000000000" pitchFamily="2" charset="2"/>
              <a:buChar char="§"/>
            </a:pPr>
            <a:r>
              <a:rPr lang="az-Latn-AZ" dirty="0"/>
              <a:t> It should be considered that irreversible changes occur after ischemia in 12 hours  in the skin, 6-8 hours in the muscles, and 2-4 hours in the nervous tissue</a:t>
            </a:r>
            <a:endParaRPr lang="en-US" sz="1600" b="1" dirty="0">
              <a:solidFill>
                <a:srgbClr val="C00000"/>
              </a:solidFill>
            </a:endParaRPr>
          </a:p>
        </p:txBody>
      </p:sp>
      <p:cxnSp>
        <p:nvCxnSpPr>
          <p:cNvPr id="3" name="Straight Arrow Connector 2">
            <a:extLst>
              <a:ext uri="{FF2B5EF4-FFF2-40B4-BE49-F238E27FC236}">
                <a16:creationId xmlns:a16="http://schemas.microsoft.com/office/drawing/2014/main" id="{A386D62D-84F1-7101-DA9F-7B720381B735}"/>
              </a:ext>
            </a:extLst>
          </p:cNvPr>
          <p:cNvCxnSpPr>
            <a:cxnSpLocks/>
          </p:cNvCxnSpPr>
          <p:nvPr/>
        </p:nvCxnSpPr>
        <p:spPr>
          <a:xfrm>
            <a:off x="4060358" y="2089348"/>
            <a:ext cx="1" cy="2648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DA24FF42-70B4-9DBC-65E4-30DBA0575B32}"/>
              </a:ext>
            </a:extLst>
          </p:cNvPr>
          <p:cNvCxnSpPr>
            <a:cxnSpLocks/>
          </p:cNvCxnSpPr>
          <p:nvPr/>
        </p:nvCxnSpPr>
        <p:spPr>
          <a:xfrm>
            <a:off x="4060357" y="2657392"/>
            <a:ext cx="1" cy="2648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A2831B8E-84F7-6E9E-4222-842B6C9093CB}"/>
              </a:ext>
            </a:extLst>
          </p:cNvPr>
          <p:cNvCxnSpPr>
            <a:cxnSpLocks/>
          </p:cNvCxnSpPr>
          <p:nvPr/>
        </p:nvCxnSpPr>
        <p:spPr>
          <a:xfrm>
            <a:off x="4060356" y="3211568"/>
            <a:ext cx="1" cy="2648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1E7E6450-643A-6D77-69F2-481707B76E48}"/>
              </a:ext>
            </a:extLst>
          </p:cNvPr>
          <p:cNvCxnSpPr>
            <a:cxnSpLocks/>
          </p:cNvCxnSpPr>
          <p:nvPr/>
        </p:nvCxnSpPr>
        <p:spPr>
          <a:xfrm>
            <a:off x="4060355" y="3807317"/>
            <a:ext cx="1" cy="2648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B077B020-7C7F-7618-015B-5455865E6B75}"/>
              </a:ext>
            </a:extLst>
          </p:cNvPr>
          <p:cNvCxnSpPr>
            <a:cxnSpLocks/>
          </p:cNvCxnSpPr>
          <p:nvPr/>
        </p:nvCxnSpPr>
        <p:spPr>
          <a:xfrm>
            <a:off x="4060355" y="1549016"/>
            <a:ext cx="1" cy="2648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DBE3F40-36EC-1C7B-0E78-472198900EE6}"/>
              </a:ext>
            </a:extLst>
          </p:cNvPr>
          <p:cNvSpPr txBox="1"/>
          <p:nvPr/>
        </p:nvSpPr>
        <p:spPr>
          <a:xfrm>
            <a:off x="3082419" y="4071016"/>
            <a:ext cx="1928157" cy="369332"/>
          </a:xfrm>
          <a:prstGeom prst="rect">
            <a:avLst/>
          </a:prstGeom>
          <a:noFill/>
        </p:spPr>
        <p:txBody>
          <a:bodyPr wrap="none" rtlCol="0">
            <a:spAutoFit/>
          </a:bodyPr>
          <a:lstStyle/>
          <a:p>
            <a:pPr algn="ctr"/>
            <a:r>
              <a:rPr lang="en-US" b="1" dirty="0"/>
              <a:t>E</a:t>
            </a:r>
            <a:r>
              <a:rPr lang="az-Latn-AZ" b="1" dirty="0"/>
              <a:t>ndothelial injury </a:t>
            </a:r>
            <a:endParaRPr lang="az-Latn-AZ" sz="1600" b="1" dirty="0"/>
          </a:p>
        </p:txBody>
      </p:sp>
      <p:sp>
        <p:nvSpPr>
          <p:cNvPr id="29" name="TextBox 28">
            <a:extLst>
              <a:ext uri="{FF2B5EF4-FFF2-40B4-BE49-F238E27FC236}">
                <a16:creationId xmlns:a16="http://schemas.microsoft.com/office/drawing/2014/main" id="{62AE74BD-41C5-B59F-D985-50592BA50818}"/>
              </a:ext>
            </a:extLst>
          </p:cNvPr>
          <p:cNvSpPr txBox="1"/>
          <p:nvPr/>
        </p:nvSpPr>
        <p:spPr>
          <a:xfrm>
            <a:off x="2596709" y="4708327"/>
            <a:ext cx="2927276" cy="369332"/>
          </a:xfrm>
          <a:prstGeom prst="rect">
            <a:avLst/>
          </a:prstGeom>
          <a:noFill/>
        </p:spPr>
        <p:txBody>
          <a:bodyPr wrap="none" rtlCol="0">
            <a:spAutoFit/>
          </a:bodyPr>
          <a:lstStyle/>
          <a:p>
            <a:pPr algn="ctr"/>
            <a:r>
              <a:rPr lang="en-US" b="1" dirty="0"/>
              <a:t>M</a:t>
            </a:r>
            <a:r>
              <a:rPr lang="az-Latn-AZ" b="1" dirty="0"/>
              <a:t>icrocirculatory disfunction </a:t>
            </a:r>
            <a:endParaRPr lang="az-Latn-AZ" sz="1600" b="1" dirty="0"/>
          </a:p>
        </p:txBody>
      </p:sp>
      <p:sp>
        <p:nvSpPr>
          <p:cNvPr id="30" name="TextBox 29">
            <a:extLst>
              <a:ext uri="{FF2B5EF4-FFF2-40B4-BE49-F238E27FC236}">
                <a16:creationId xmlns:a16="http://schemas.microsoft.com/office/drawing/2014/main" id="{786BE680-5733-513B-3AD2-DC63671B95E7}"/>
              </a:ext>
            </a:extLst>
          </p:cNvPr>
          <p:cNvSpPr txBox="1"/>
          <p:nvPr/>
        </p:nvSpPr>
        <p:spPr>
          <a:xfrm>
            <a:off x="3173535" y="5481976"/>
            <a:ext cx="1806393" cy="369332"/>
          </a:xfrm>
          <a:prstGeom prst="rect">
            <a:avLst/>
          </a:prstGeom>
          <a:noFill/>
        </p:spPr>
        <p:txBody>
          <a:bodyPr wrap="none" rtlCol="0">
            <a:spAutoFit/>
          </a:bodyPr>
          <a:lstStyle/>
          <a:p>
            <a:pPr algn="ctr"/>
            <a:r>
              <a:rPr lang="en-US" b="1" dirty="0"/>
              <a:t>N</a:t>
            </a:r>
            <a:r>
              <a:rPr lang="az-Latn-AZ" b="1" dirty="0"/>
              <a:t>ecrotic changes</a:t>
            </a:r>
            <a:endParaRPr lang="az-Latn-AZ" sz="1600" b="1" dirty="0"/>
          </a:p>
        </p:txBody>
      </p:sp>
      <p:cxnSp>
        <p:nvCxnSpPr>
          <p:cNvPr id="33" name="Straight Arrow Connector 32">
            <a:extLst>
              <a:ext uri="{FF2B5EF4-FFF2-40B4-BE49-F238E27FC236}">
                <a16:creationId xmlns:a16="http://schemas.microsoft.com/office/drawing/2014/main" id="{28A2E959-6269-07B6-E592-D87F7C1D49F2}"/>
              </a:ext>
            </a:extLst>
          </p:cNvPr>
          <p:cNvCxnSpPr>
            <a:cxnSpLocks/>
          </p:cNvCxnSpPr>
          <p:nvPr/>
        </p:nvCxnSpPr>
        <p:spPr>
          <a:xfrm>
            <a:off x="4060353" y="4416926"/>
            <a:ext cx="1" cy="2648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695AAB4-A76F-CD1B-AEBF-73DAF2DB2A59}"/>
              </a:ext>
            </a:extLst>
          </p:cNvPr>
          <p:cNvCxnSpPr>
            <a:cxnSpLocks/>
          </p:cNvCxnSpPr>
          <p:nvPr/>
        </p:nvCxnSpPr>
        <p:spPr>
          <a:xfrm>
            <a:off x="4074209" y="5123502"/>
            <a:ext cx="1" cy="2648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7919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96" name="Text Box 40"/>
          <p:cNvSpPr txBox="1">
            <a:spLocks noChangeArrowheads="1"/>
          </p:cNvSpPr>
          <p:nvPr/>
        </p:nvSpPr>
        <p:spPr bwMode="auto">
          <a:xfrm>
            <a:off x="734055" y="1091789"/>
            <a:ext cx="408086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az-Latn-AZ" sz="2800" b="1" dirty="0"/>
              <a:t>Acute</a:t>
            </a:r>
            <a:r>
              <a:rPr lang="az-Latn-AZ" sz="2800" dirty="0"/>
              <a:t> </a:t>
            </a:r>
            <a:r>
              <a:rPr lang="az-Latn-AZ" sz="2800" b="1" dirty="0"/>
              <a:t>on</a:t>
            </a:r>
            <a:r>
              <a:rPr lang="az-Latn-AZ" sz="2800" dirty="0"/>
              <a:t> </a:t>
            </a:r>
            <a:r>
              <a:rPr lang="az-Latn-AZ" sz="2800" b="1" dirty="0"/>
              <a:t>chronic</a:t>
            </a:r>
            <a:r>
              <a:rPr lang="az-Latn-AZ" sz="2800" dirty="0"/>
              <a:t> </a:t>
            </a:r>
            <a:r>
              <a:rPr lang="az-Latn-AZ" sz="2800" b="1" dirty="0"/>
              <a:t>ischemia</a:t>
            </a:r>
            <a:endParaRPr lang="az-Latn-AZ" altLang="en-US" sz="2800" b="1" dirty="0">
              <a:solidFill>
                <a:srgbClr val="7030A0"/>
              </a:solidFill>
            </a:endParaRPr>
          </a:p>
        </p:txBody>
      </p:sp>
      <p:sp>
        <p:nvSpPr>
          <p:cNvPr id="19500" name="Text Box 44"/>
          <p:cNvSpPr txBox="1">
            <a:spLocks noChangeArrowheads="1"/>
          </p:cNvSpPr>
          <p:nvPr/>
        </p:nvSpPr>
        <p:spPr bwMode="auto">
          <a:xfrm>
            <a:off x="8424184" y="1122788"/>
            <a:ext cx="218624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az-Latn-AZ" sz="2400" b="1" dirty="0"/>
              <a:t>Acute</a:t>
            </a:r>
            <a:r>
              <a:rPr lang="az-Latn-AZ" sz="2400" dirty="0"/>
              <a:t> </a:t>
            </a:r>
            <a:r>
              <a:rPr lang="az-Latn-AZ" sz="2400" b="1" dirty="0"/>
              <a:t>ischemia</a:t>
            </a:r>
            <a:r>
              <a:rPr lang="az-Latn-AZ" sz="2400" dirty="0"/>
              <a:t> </a:t>
            </a:r>
            <a:endParaRPr lang="tr-TR" altLang="en-US" sz="2400" b="1" dirty="0">
              <a:solidFill>
                <a:srgbClr val="7030A0"/>
              </a:solidFill>
            </a:endParaRPr>
          </a:p>
        </p:txBody>
      </p:sp>
      <p:sp>
        <p:nvSpPr>
          <p:cNvPr id="15" name="Title 1">
            <a:extLst>
              <a:ext uri="{FF2B5EF4-FFF2-40B4-BE49-F238E27FC236}">
                <a16:creationId xmlns:a16="http://schemas.microsoft.com/office/drawing/2014/main" id="{BF29CBCA-288D-AB5A-0320-F329970B7C60}"/>
              </a:ext>
            </a:extLst>
          </p:cNvPr>
          <p:cNvSpPr>
            <a:spLocks noGrp="1"/>
          </p:cNvSpPr>
          <p:nvPr>
            <p:ph type="title"/>
          </p:nvPr>
        </p:nvSpPr>
        <p:spPr/>
        <p:txBody>
          <a:bodyPr>
            <a:noAutofit/>
          </a:bodyPr>
          <a:lstStyle/>
          <a:p>
            <a:r>
              <a:rPr lang="ru-RU" sz="2400" dirty="0" err="1">
                <a:latin typeface="Calibri" panose="020F0502020204030204" pitchFamily="34" charset="0"/>
                <a:ea typeface="Times New Roman" panose="02020603050405020304" pitchFamily="18" charset="0"/>
              </a:rPr>
              <a:t>Clinical</a:t>
            </a:r>
            <a:r>
              <a:rPr lang="ru-RU" sz="2400" dirty="0">
                <a:latin typeface="Calibri" panose="020F0502020204030204" pitchFamily="34" charset="0"/>
                <a:ea typeface="Times New Roman" panose="02020603050405020304" pitchFamily="18" charset="0"/>
              </a:rPr>
              <a:t> </a:t>
            </a:r>
            <a:r>
              <a:rPr lang="ru-RU" sz="2400" dirty="0" err="1">
                <a:latin typeface="Calibri" panose="020F0502020204030204" pitchFamily="34" charset="0"/>
                <a:ea typeface="Times New Roman" panose="02020603050405020304" pitchFamily="18" charset="0"/>
              </a:rPr>
              <a:t>course</a:t>
            </a:r>
            <a:endParaRPr lang="az-Latn-AZ" sz="2400" dirty="0"/>
          </a:p>
        </p:txBody>
      </p:sp>
      <p:sp>
        <p:nvSpPr>
          <p:cNvPr id="4" name="Rectangle 3"/>
          <p:cNvSpPr/>
          <p:nvPr/>
        </p:nvSpPr>
        <p:spPr>
          <a:xfrm>
            <a:off x="434249" y="1999107"/>
            <a:ext cx="4974336" cy="646331"/>
          </a:xfrm>
          <a:prstGeom prst="rect">
            <a:avLst/>
          </a:prstGeom>
        </p:spPr>
        <p:txBody>
          <a:bodyPr wrap="square">
            <a:spAutoFit/>
          </a:bodyPr>
          <a:lstStyle/>
          <a:p>
            <a:r>
              <a:rPr lang="en-US" b="1" dirty="0"/>
              <a:t>O</a:t>
            </a:r>
            <a:r>
              <a:rPr lang="az-Latn-AZ" b="1" dirty="0"/>
              <a:t>ccurs as a result of preexisting occlusive disease or acute occlusion of the artery after surgery. </a:t>
            </a:r>
            <a:endParaRPr lang="en-US" sz="1600" b="1" dirty="0"/>
          </a:p>
        </p:txBody>
      </p:sp>
      <p:sp>
        <p:nvSpPr>
          <p:cNvPr id="5" name="Rectangle 4"/>
          <p:cNvSpPr/>
          <p:nvPr/>
        </p:nvSpPr>
        <p:spPr>
          <a:xfrm>
            <a:off x="1916655" y="2990852"/>
            <a:ext cx="4437882" cy="369332"/>
          </a:xfrm>
          <a:prstGeom prst="rect">
            <a:avLst/>
          </a:prstGeom>
        </p:spPr>
        <p:txBody>
          <a:bodyPr wrap="none">
            <a:spAutoFit/>
          </a:bodyPr>
          <a:lstStyle/>
          <a:p>
            <a:r>
              <a:rPr lang="en-US" b="1" dirty="0"/>
              <a:t>I</a:t>
            </a:r>
            <a:r>
              <a:rPr lang="az-Latn-AZ" b="1" dirty="0"/>
              <a:t>n these cases, the progress is relatively slow</a:t>
            </a:r>
            <a:endParaRPr lang="en-US" sz="1600" b="1" dirty="0"/>
          </a:p>
        </p:txBody>
      </p:sp>
      <p:sp>
        <p:nvSpPr>
          <p:cNvPr id="6" name="Rectangle 5"/>
          <p:cNvSpPr/>
          <p:nvPr/>
        </p:nvSpPr>
        <p:spPr>
          <a:xfrm>
            <a:off x="967228" y="3629492"/>
            <a:ext cx="3559564" cy="615553"/>
          </a:xfrm>
          <a:prstGeom prst="rect">
            <a:avLst/>
          </a:prstGeom>
        </p:spPr>
        <p:txBody>
          <a:bodyPr wrap="none">
            <a:spAutoFit/>
          </a:bodyPr>
          <a:lstStyle/>
          <a:p>
            <a:r>
              <a:rPr lang="en-US" b="1" dirty="0"/>
              <a:t>G</a:t>
            </a:r>
            <a:r>
              <a:rPr lang="az-Latn-AZ" b="1" dirty="0"/>
              <a:t>angrene occurs in hours and days.</a:t>
            </a:r>
            <a:endParaRPr lang="ru-RU" b="1" dirty="0"/>
          </a:p>
          <a:p>
            <a:endParaRPr lang="en-US" sz="1600" b="1" dirty="0"/>
          </a:p>
        </p:txBody>
      </p:sp>
      <p:sp>
        <p:nvSpPr>
          <p:cNvPr id="7" name="Rectangle 6"/>
          <p:cNvSpPr/>
          <p:nvPr/>
        </p:nvSpPr>
        <p:spPr>
          <a:xfrm>
            <a:off x="6854791" y="1865719"/>
            <a:ext cx="4889072" cy="646331"/>
          </a:xfrm>
          <a:prstGeom prst="rect">
            <a:avLst/>
          </a:prstGeom>
        </p:spPr>
        <p:txBody>
          <a:bodyPr wrap="square">
            <a:spAutoFit/>
          </a:bodyPr>
          <a:lstStyle/>
          <a:p>
            <a:r>
              <a:rPr lang="en-US" b="1" dirty="0"/>
              <a:t>U</a:t>
            </a:r>
            <a:r>
              <a:rPr lang="az-Latn-AZ" b="1" dirty="0"/>
              <a:t>sually occurs in normally artery as a result of suddenly occlusion </a:t>
            </a:r>
            <a:endParaRPr lang="en-US" b="1" dirty="0"/>
          </a:p>
        </p:txBody>
      </p:sp>
      <p:sp>
        <p:nvSpPr>
          <p:cNvPr id="8" name="Rectangle 7"/>
          <p:cNvSpPr/>
          <p:nvPr/>
        </p:nvSpPr>
        <p:spPr>
          <a:xfrm>
            <a:off x="8607632" y="2948795"/>
            <a:ext cx="2617191" cy="369332"/>
          </a:xfrm>
          <a:prstGeom prst="rect">
            <a:avLst/>
          </a:prstGeom>
        </p:spPr>
        <p:txBody>
          <a:bodyPr wrap="none">
            <a:spAutoFit/>
          </a:bodyPr>
          <a:lstStyle/>
          <a:p>
            <a:r>
              <a:rPr lang="en-US" b="1" dirty="0"/>
              <a:t>T</a:t>
            </a:r>
            <a:r>
              <a:rPr lang="az-Latn-AZ" b="1" dirty="0"/>
              <a:t>he progression is rapidly</a:t>
            </a:r>
            <a:endParaRPr lang="en-US" b="1" dirty="0"/>
          </a:p>
        </p:txBody>
      </p:sp>
      <p:sp>
        <p:nvSpPr>
          <p:cNvPr id="9" name="Rectangle 8"/>
          <p:cNvSpPr/>
          <p:nvPr/>
        </p:nvSpPr>
        <p:spPr>
          <a:xfrm>
            <a:off x="7315835" y="3636228"/>
            <a:ext cx="3031407" cy="369332"/>
          </a:xfrm>
          <a:prstGeom prst="rect">
            <a:avLst/>
          </a:prstGeom>
        </p:spPr>
        <p:txBody>
          <a:bodyPr wrap="none">
            <a:spAutoFit/>
          </a:bodyPr>
          <a:lstStyle/>
          <a:p>
            <a:r>
              <a:rPr lang="en-US" b="1" dirty="0"/>
              <a:t>G</a:t>
            </a:r>
            <a:r>
              <a:rPr lang="az-Latn-AZ" b="1" dirty="0"/>
              <a:t>angrene occurs within hours</a:t>
            </a:r>
            <a:endParaRPr lang="en-US" b="1" dirty="0"/>
          </a:p>
        </p:txBody>
      </p:sp>
      <p:sp>
        <p:nvSpPr>
          <p:cNvPr id="12" name="Rectangle 11"/>
          <p:cNvSpPr/>
          <p:nvPr/>
        </p:nvSpPr>
        <p:spPr>
          <a:xfrm>
            <a:off x="5269913" y="4413485"/>
            <a:ext cx="596958" cy="369332"/>
          </a:xfrm>
          <a:prstGeom prst="rect">
            <a:avLst/>
          </a:prstGeom>
        </p:spPr>
        <p:txBody>
          <a:bodyPr wrap="none">
            <a:spAutoFit/>
          </a:bodyPr>
          <a:lstStyle/>
          <a:p>
            <a:r>
              <a:rPr lang="en-US" b="1" dirty="0">
                <a:solidFill>
                  <a:srgbClr val="FF0000"/>
                </a:solidFill>
              </a:rPr>
              <a:t>P</a:t>
            </a:r>
            <a:r>
              <a:rPr lang="az-Latn-AZ" b="1" dirty="0">
                <a:solidFill>
                  <a:srgbClr val="FF0000"/>
                </a:solidFill>
              </a:rPr>
              <a:t>ain</a:t>
            </a:r>
            <a:endParaRPr lang="en-US" b="1" dirty="0">
              <a:solidFill>
                <a:srgbClr val="FF0000"/>
              </a:solidFill>
            </a:endParaRPr>
          </a:p>
        </p:txBody>
      </p:sp>
      <p:sp>
        <p:nvSpPr>
          <p:cNvPr id="13" name="Rectangle 12"/>
          <p:cNvSpPr/>
          <p:nvPr/>
        </p:nvSpPr>
        <p:spPr>
          <a:xfrm>
            <a:off x="4902704" y="4928266"/>
            <a:ext cx="1955343" cy="369332"/>
          </a:xfrm>
          <a:prstGeom prst="rect">
            <a:avLst/>
          </a:prstGeom>
        </p:spPr>
        <p:txBody>
          <a:bodyPr wrap="none">
            <a:spAutoFit/>
          </a:bodyPr>
          <a:lstStyle/>
          <a:p>
            <a:r>
              <a:rPr lang="en-US" b="1" dirty="0">
                <a:solidFill>
                  <a:srgbClr val="FF0000"/>
                </a:solidFill>
              </a:rPr>
              <a:t>S</a:t>
            </a:r>
            <a:r>
              <a:rPr lang="az-Latn-AZ" b="1" dirty="0">
                <a:solidFill>
                  <a:srgbClr val="FF0000"/>
                </a:solidFill>
              </a:rPr>
              <a:t>ensory deficiency</a:t>
            </a:r>
            <a:endParaRPr lang="en-US" b="1" dirty="0">
              <a:solidFill>
                <a:srgbClr val="FF0000"/>
              </a:solidFill>
            </a:endParaRPr>
          </a:p>
        </p:txBody>
      </p:sp>
      <p:sp>
        <p:nvSpPr>
          <p:cNvPr id="14" name="Rectangle 13"/>
          <p:cNvSpPr/>
          <p:nvPr/>
        </p:nvSpPr>
        <p:spPr>
          <a:xfrm>
            <a:off x="4877979" y="5445901"/>
            <a:ext cx="1853200" cy="369332"/>
          </a:xfrm>
          <a:prstGeom prst="rect">
            <a:avLst/>
          </a:prstGeom>
        </p:spPr>
        <p:txBody>
          <a:bodyPr wrap="none">
            <a:spAutoFit/>
          </a:bodyPr>
          <a:lstStyle/>
          <a:p>
            <a:r>
              <a:rPr lang="en-US" b="1" dirty="0">
                <a:solidFill>
                  <a:srgbClr val="FF0000"/>
                </a:solidFill>
              </a:rPr>
              <a:t>M</a:t>
            </a:r>
            <a:r>
              <a:rPr lang="az-Latn-AZ" b="1" dirty="0">
                <a:solidFill>
                  <a:srgbClr val="FF0000"/>
                </a:solidFill>
              </a:rPr>
              <a:t>uscle weakness</a:t>
            </a:r>
            <a:endParaRPr lang="en-US" b="1" dirty="0">
              <a:solidFill>
                <a:srgbClr val="FF0000"/>
              </a:solidFill>
            </a:endParaRPr>
          </a:p>
        </p:txBody>
      </p:sp>
      <p:sp>
        <p:nvSpPr>
          <p:cNvPr id="16" name="Rectangle 15"/>
          <p:cNvSpPr/>
          <p:nvPr/>
        </p:nvSpPr>
        <p:spPr>
          <a:xfrm>
            <a:off x="4915457" y="5963536"/>
            <a:ext cx="1360052" cy="369332"/>
          </a:xfrm>
          <a:prstGeom prst="rect">
            <a:avLst/>
          </a:prstGeom>
        </p:spPr>
        <p:txBody>
          <a:bodyPr wrap="square">
            <a:spAutoFit/>
          </a:bodyPr>
          <a:lstStyle/>
          <a:p>
            <a:r>
              <a:rPr lang="en-US" b="1" dirty="0">
                <a:solidFill>
                  <a:srgbClr val="FF0000"/>
                </a:solidFill>
              </a:rPr>
              <a:t>G</a:t>
            </a:r>
            <a:r>
              <a:rPr lang="az-Latn-AZ" b="1" dirty="0">
                <a:solidFill>
                  <a:srgbClr val="FF0000"/>
                </a:solidFill>
              </a:rPr>
              <a:t>angrene</a:t>
            </a:r>
            <a:endParaRPr lang="en-US" b="1" dirty="0">
              <a:solidFill>
                <a:srgbClr val="FF0000"/>
              </a:solidFill>
            </a:endParaRPr>
          </a:p>
        </p:txBody>
      </p:sp>
      <p:cxnSp>
        <p:nvCxnSpPr>
          <p:cNvPr id="18" name="Straight Arrow Connector 17"/>
          <p:cNvCxnSpPr>
            <a:stCxn id="12" idx="2"/>
            <a:endCxn id="13" idx="0"/>
          </p:cNvCxnSpPr>
          <p:nvPr/>
        </p:nvCxnSpPr>
        <p:spPr>
          <a:xfrm>
            <a:off x="5568392" y="4782817"/>
            <a:ext cx="311984" cy="1454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3" idx="2"/>
            <a:endCxn id="14" idx="0"/>
          </p:cNvCxnSpPr>
          <p:nvPr/>
        </p:nvCxnSpPr>
        <p:spPr>
          <a:xfrm flipH="1">
            <a:off x="5804579" y="5297598"/>
            <a:ext cx="75797" cy="1483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4" idx="2"/>
            <a:endCxn id="16" idx="0"/>
          </p:cNvCxnSpPr>
          <p:nvPr/>
        </p:nvCxnSpPr>
        <p:spPr>
          <a:xfrm flipH="1">
            <a:off x="5595483" y="5815233"/>
            <a:ext cx="209096" cy="1483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19496" idx="2"/>
            <a:endCxn id="4" idx="0"/>
          </p:cNvCxnSpPr>
          <p:nvPr/>
        </p:nvCxnSpPr>
        <p:spPr>
          <a:xfrm>
            <a:off x="2774486" y="1615009"/>
            <a:ext cx="146931" cy="384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4" idx="2"/>
            <a:endCxn id="5" idx="0"/>
          </p:cNvCxnSpPr>
          <p:nvPr/>
        </p:nvCxnSpPr>
        <p:spPr>
          <a:xfrm>
            <a:off x="2921417" y="2645438"/>
            <a:ext cx="1214179" cy="3454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5" idx="2"/>
            <a:endCxn id="6" idx="0"/>
          </p:cNvCxnSpPr>
          <p:nvPr/>
        </p:nvCxnSpPr>
        <p:spPr>
          <a:xfrm flipH="1">
            <a:off x="2747010" y="3360184"/>
            <a:ext cx="1388586" cy="2693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9500" idx="2"/>
            <a:endCxn id="7" idx="0"/>
          </p:cNvCxnSpPr>
          <p:nvPr/>
        </p:nvCxnSpPr>
        <p:spPr>
          <a:xfrm flipH="1">
            <a:off x="9299327" y="1584453"/>
            <a:ext cx="217977" cy="2812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7" idx="2"/>
            <a:endCxn id="8" idx="0"/>
          </p:cNvCxnSpPr>
          <p:nvPr/>
        </p:nvCxnSpPr>
        <p:spPr>
          <a:xfrm>
            <a:off x="9299327" y="2512050"/>
            <a:ext cx="616901" cy="436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8" idx="2"/>
            <a:endCxn id="9" idx="0"/>
          </p:cNvCxnSpPr>
          <p:nvPr/>
        </p:nvCxnSpPr>
        <p:spPr>
          <a:xfrm flipH="1">
            <a:off x="8831539" y="3318127"/>
            <a:ext cx="1084689" cy="3181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3" name="Elbow Connector 62"/>
          <p:cNvCxnSpPr>
            <a:stCxn id="12" idx="0"/>
            <a:endCxn id="6" idx="2"/>
          </p:cNvCxnSpPr>
          <p:nvPr/>
        </p:nvCxnSpPr>
        <p:spPr>
          <a:xfrm rot="16200000" flipV="1">
            <a:off x="4073481" y="2918574"/>
            <a:ext cx="168440" cy="2821382"/>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459" name="Elbow Connector 19458"/>
          <p:cNvCxnSpPr>
            <a:stCxn id="12" idx="0"/>
            <a:endCxn id="9" idx="2"/>
          </p:cNvCxnSpPr>
          <p:nvPr/>
        </p:nvCxnSpPr>
        <p:spPr>
          <a:xfrm rot="5400000" flipH="1" flipV="1">
            <a:off x="6996003" y="2577950"/>
            <a:ext cx="407925" cy="326314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Clinical examination</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377696"/>
            <a:ext cx="10515600" cy="4580061"/>
          </a:xfrm>
        </p:spPr>
        <p:txBody>
          <a:bodyPr>
            <a:normAutofit/>
          </a:bodyPr>
          <a:lstStyle/>
          <a:p>
            <a:pPr lvl="0"/>
            <a:r>
              <a:rPr lang="ru-RU" b="1" dirty="0" err="1"/>
              <a:t>Pain</a:t>
            </a:r>
            <a:endParaRPr lang="ru-RU" b="1" dirty="0"/>
          </a:p>
          <a:p>
            <a:pPr lvl="0"/>
            <a:r>
              <a:rPr lang="ru-RU" b="1" dirty="0" err="1"/>
              <a:t>Pallor</a:t>
            </a:r>
            <a:endParaRPr lang="ru-RU" b="1" dirty="0"/>
          </a:p>
          <a:p>
            <a:pPr lvl="0"/>
            <a:r>
              <a:rPr lang="ru-RU" b="1" dirty="0" err="1"/>
              <a:t>Poikilothermia</a:t>
            </a:r>
            <a:endParaRPr lang="ru-RU" b="1" dirty="0"/>
          </a:p>
          <a:p>
            <a:pPr lvl="0"/>
            <a:r>
              <a:rPr lang="ru-RU" b="1" dirty="0" err="1"/>
              <a:t>Pulselessness</a:t>
            </a:r>
            <a:endParaRPr lang="ru-RU" b="1" dirty="0"/>
          </a:p>
          <a:p>
            <a:pPr lvl="0"/>
            <a:r>
              <a:rPr lang="ru-RU" b="1" dirty="0" err="1"/>
              <a:t>Paresthesia</a:t>
            </a:r>
            <a:endParaRPr lang="ru-RU" b="1" dirty="0"/>
          </a:p>
          <a:p>
            <a:r>
              <a:rPr lang="az-Latn-AZ" b="1" dirty="0"/>
              <a:t>Paralysis </a:t>
            </a:r>
            <a:endParaRPr lang="en-US" b="1" dirty="0"/>
          </a:p>
          <a:p>
            <a:r>
              <a:rPr lang="az-Latn-AZ" dirty="0"/>
              <a:t>The typical clinical symptoms of the ALI is listed in the below (6P signs):</a:t>
            </a:r>
            <a:endParaRPr lang="ru-RU"/>
          </a:p>
          <a:p>
            <a:endParaRPr lang="en-US" b="1" dirty="0"/>
          </a:p>
        </p:txBody>
      </p:sp>
    </p:spTree>
    <p:extLst>
      <p:ext uri="{BB962C8B-B14F-4D97-AF65-F5344CB8AC3E}">
        <p14:creationId xmlns:p14="http://schemas.microsoft.com/office/powerpoint/2010/main" val="2417158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Laborator</a:t>
            </a:r>
            <a:r>
              <a:rPr lang="en-US" sz="2400" dirty="0"/>
              <a:t>y examination</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pPr marL="0" marR="0" indent="0">
              <a:lnSpc>
                <a:spcPct val="107000"/>
              </a:lnSpc>
              <a:spcBef>
                <a:spcPts val="0"/>
              </a:spcBef>
              <a:spcAft>
                <a:spcPts val="800"/>
              </a:spcAft>
              <a:buNone/>
            </a:pPr>
            <a:r>
              <a:rPr lang="en-US" b="1" i="1" dirty="0">
                <a:solidFill>
                  <a:srgbClr val="C00000"/>
                </a:solidFill>
              </a:rPr>
              <a:t>There is no typical routine laboratory test but changes in complete blood count, coagulation profile, markers of muscle injury</a:t>
            </a:r>
          </a:p>
          <a:p>
            <a:pPr marL="0" marR="0" indent="0">
              <a:lnSpc>
                <a:spcPct val="107000"/>
              </a:lnSpc>
              <a:spcBef>
                <a:spcPts val="0"/>
              </a:spcBef>
              <a:spcAft>
                <a:spcPts val="800"/>
              </a:spcAft>
              <a:buNone/>
            </a:pPr>
            <a:endParaRPr lang="en-US" b="1" i="1" dirty="0">
              <a:solidFill>
                <a:srgbClr val="C00000"/>
              </a:solidFill>
            </a:endParaRPr>
          </a:p>
          <a:p>
            <a:pPr marL="0" marR="0" indent="0">
              <a:lnSpc>
                <a:spcPct val="107000"/>
              </a:lnSpc>
              <a:spcBef>
                <a:spcPts val="0"/>
              </a:spcBef>
              <a:spcAft>
                <a:spcPts val="800"/>
              </a:spcAft>
              <a:buNone/>
            </a:pPr>
            <a:r>
              <a:rPr lang="en-US" b="1" i="1" dirty="0">
                <a:solidFill>
                  <a:srgbClr val="C00000"/>
                </a:solidFill>
              </a:rPr>
              <a:t> LDH, creatinine phosphokinase, ALT, AST, </a:t>
            </a:r>
          </a:p>
          <a:p>
            <a:pPr marL="0" marR="0" indent="0">
              <a:lnSpc>
                <a:spcPct val="107000"/>
              </a:lnSpc>
              <a:spcBef>
                <a:spcPts val="0"/>
              </a:spcBef>
              <a:spcAft>
                <a:spcPts val="800"/>
              </a:spcAft>
              <a:buNone/>
            </a:pPr>
            <a:r>
              <a:rPr lang="en-US" b="1" i="1" dirty="0">
                <a:solidFill>
                  <a:srgbClr val="C00000"/>
                </a:solidFill>
              </a:rPr>
              <a:t>electrolytes,</a:t>
            </a:r>
          </a:p>
          <a:p>
            <a:pPr marL="0" marR="0" indent="0">
              <a:lnSpc>
                <a:spcPct val="107000"/>
              </a:lnSpc>
              <a:spcBef>
                <a:spcPts val="0"/>
              </a:spcBef>
              <a:spcAft>
                <a:spcPts val="800"/>
              </a:spcAft>
              <a:buNone/>
            </a:pPr>
            <a:r>
              <a:rPr lang="en-US" b="1" i="1" dirty="0">
                <a:solidFill>
                  <a:srgbClr val="C00000"/>
                </a:solidFill>
              </a:rPr>
              <a:t> and in severe cases arterial blood gases (systemic acidosis) can be obtained.</a:t>
            </a:r>
            <a:endParaRPr lang="az-Latn-AZ" sz="2000" b="1" i="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82987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262110" y="-122150"/>
            <a:ext cx="5862851" cy="835878"/>
          </a:xfrm>
        </p:spPr>
        <p:txBody>
          <a:bodyPr>
            <a:noAutofit/>
          </a:bodyPr>
          <a:lstStyle/>
          <a:p>
            <a:r>
              <a:rPr lang="en-US" sz="2400" dirty="0"/>
              <a:t>Imaging and other examinations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p:txBody>
          <a:bodyPr>
            <a:normAutofit/>
          </a:bodyPr>
          <a:lstStyle/>
          <a:p>
            <a:r>
              <a:rPr lang="az-Latn-AZ" dirty="0"/>
              <a:t>Doppler or duplex ultrasonography (DUS) is considered as first-choice vascular imaging modality due to almost 100% sensitivity in detecting occlusion.</a:t>
            </a:r>
            <a:endParaRPr lang="ru-RU" dirty="0"/>
          </a:p>
          <a:p>
            <a:r>
              <a:rPr lang="az-Latn-AZ" dirty="0"/>
              <a:t>Immediate vascular imaging (CT-angiography, MR-angiography, or catheter based angiography) in viable or </a:t>
            </a:r>
            <a:r>
              <a:rPr lang="en-US" dirty="0"/>
              <a:t>marginally threatened limb</a:t>
            </a:r>
            <a:r>
              <a:rPr lang="az-Latn-AZ" dirty="0"/>
              <a:t> may be useful for deciding treatment method.</a:t>
            </a:r>
            <a:endParaRPr lang="ru-RU" dirty="0"/>
          </a:p>
          <a:p>
            <a:r>
              <a:rPr lang="az-Latn-AZ" dirty="0"/>
              <a:t>Catheter based angiography is considered the "</a:t>
            </a:r>
            <a:r>
              <a:rPr lang="az-Latn-AZ" dirty="0">
                <a:solidFill>
                  <a:srgbClr val="FF0000"/>
                </a:solidFill>
              </a:rPr>
              <a:t>gold standard</a:t>
            </a:r>
            <a:r>
              <a:rPr lang="az-Latn-AZ" dirty="0"/>
              <a:t>" and is usually performed as a minimally invasive treatment.</a:t>
            </a:r>
            <a:endParaRPr lang="en-US" sz="2000" b="1" dirty="0"/>
          </a:p>
        </p:txBody>
      </p:sp>
    </p:spTree>
    <p:extLst>
      <p:ext uri="{BB962C8B-B14F-4D97-AF65-F5344CB8AC3E}">
        <p14:creationId xmlns:p14="http://schemas.microsoft.com/office/powerpoint/2010/main" val="2772297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601845" cy="511208"/>
          </a:xfrm>
        </p:spPr>
        <p:txBody>
          <a:bodyPr>
            <a:noAutofit/>
          </a:bodyPr>
          <a:lstStyle/>
          <a:p>
            <a:r>
              <a:rPr lang="en-US" sz="2400" dirty="0" err="1"/>
              <a:t>Suspiction</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pPr marL="0" marR="0">
              <a:lnSpc>
                <a:spcPct val="107000"/>
              </a:lnSpc>
              <a:spcBef>
                <a:spcPts val="0"/>
              </a:spcBef>
              <a:spcAft>
                <a:spcPts val="800"/>
              </a:spcAft>
            </a:pPr>
            <a:r>
              <a:rPr lang="az-Latn-AZ" dirty="0"/>
              <a:t>Acute ischemia should be suspected in patients with </a:t>
            </a:r>
            <a:endParaRPr lang="en-US" dirty="0"/>
          </a:p>
          <a:p>
            <a:pPr marL="0" marR="0">
              <a:lnSpc>
                <a:spcPct val="107000"/>
              </a:lnSpc>
              <a:spcBef>
                <a:spcPts val="0"/>
              </a:spcBef>
              <a:spcAft>
                <a:spcPts val="800"/>
              </a:spcAft>
            </a:pPr>
            <a:r>
              <a:rPr lang="az-Latn-AZ" dirty="0"/>
              <a:t>acute pain,</a:t>
            </a:r>
            <a:endParaRPr lang="en-US" dirty="0"/>
          </a:p>
          <a:p>
            <a:pPr marL="0" marR="0">
              <a:lnSpc>
                <a:spcPct val="107000"/>
              </a:lnSpc>
              <a:spcBef>
                <a:spcPts val="0"/>
              </a:spcBef>
              <a:spcAft>
                <a:spcPts val="800"/>
              </a:spcAft>
            </a:pPr>
            <a:r>
              <a:rPr lang="az-Latn-AZ" dirty="0"/>
              <a:t> pallor, </a:t>
            </a:r>
            <a:endParaRPr lang="en-US" dirty="0"/>
          </a:p>
          <a:p>
            <a:pPr marL="0" marR="0">
              <a:lnSpc>
                <a:spcPct val="107000"/>
              </a:lnSpc>
              <a:spcBef>
                <a:spcPts val="0"/>
              </a:spcBef>
              <a:spcAft>
                <a:spcPts val="800"/>
              </a:spcAft>
            </a:pPr>
            <a:r>
              <a:rPr lang="az-Latn-AZ" dirty="0"/>
              <a:t>pulseness, </a:t>
            </a:r>
            <a:endParaRPr lang="en-US" dirty="0"/>
          </a:p>
          <a:p>
            <a:pPr marL="0" marR="0">
              <a:lnSpc>
                <a:spcPct val="107000"/>
              </a:lnSpc>
              <a:spcBef>
                <a:spcPts val="0"/>
              </a:spcBef>
              <a:spcAft>
                <a:spcPts val="800"/>
              </a:spcAft>
            </a:pPr>
            <a:r>
              <a:rPr lang="az-Latn-AZ" dirty="0"/>
              <a:t>changes in sensory and motor functions. </a:t>
            </a:r>
            <a:endParaRPr lang="en-US" dirty="0"/>
          </a:p>
          <a:p>
            <a:pPr marL="0" marR="0">
              <a:lnSpc>
                <a:spcPct val="107000"/>
              </a:lnSpc>
              <a:spcBef>
                <a:spcPts val="0"/>
              </a:spcBef>
              <a:spcAft>
                <a:spcPts val="800"/>
              </a:spcAft>
            </a:pPr>
            <a:r>
              <a:rPr lang="az-Latn-AZ" dirty="0"/>
              <a:t>Patients with a history of artery disease, heart disease, surgery and trauma in the arteries can raised more suspicion.</a:t>
            </a:r>
            <a:endParaRPr lang="az-Latn-AZ" sz="24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3096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altLang="en-US" sz="2400" dirty="0"/>
              <a:t>Confirmation of diagnosis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r>
              <a:rPr lang="az-Latn-AZ" sz="3200" b="1" dirty="0"/>
              <a:t>Diagnosis can be verified by imaging studies, </a:t>
            </a:r>
            <a:endParaRPr lang="en-US" sz="3200" b="1" dirty="0"/>
          </a:p>
          <a:p>
            <a:r>
              <a:rPr lang="az-Latn-AZ" sz="3200" b="1" dirty="0"/>
              <a:t> DUS is first-choice. </a:t>
            </a:r>
            <a:endParaRPr lang="en-US" sz="3200" b="1" dirty="0">
              <a:solidFill>
                <a:srgbClr val="C00000"/>
              </a:solidFill>
            </a:endParaRPr>
          </a:p>
        </p:txBody>
      </p:sp>
    </p:spTree>
    <p:extLst>
      <p:ext uri="{BB962C8B-B14F-4D97-AF65-F5344CB8AC3E}">
        <p14:creationId xmlns:p14="http://schemas.microsoft.com/office/powerpoint/2010/main" val="1079146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sz="2400" dirty="0"/>
              <a:t>Differential diagnosis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170432"/>
            <a:ext cx="10515600" cy="4787325"/>
          </a:xfrm>
        </p:spPr>
        <p:txBody>
          <a:bodyPr>
            <a:normAutofit/>
          </a:bodyPr>
          <a:lstStyle/>
          <a:p>
            <a:r>
              <a:rPr lang="az-Latn-AZ" dirty="0"/>
              <a:t>First of all, differentiation should be made with the following diseases that cause pain or perfusion disorders in the lower limbs:</a:t>
            </a:r>
            <a:endParaRPr lang="ru-RU" dirty="0"/>
          </a:p>
          <a:p>
            <a:r>
              <a:rPr lang="az-Latn-AZ" dirty="0"/>
              <a:t>• Chronic peripheral ischemia</a:t>
            </a:r>
            <a:endParaRPr lang="ru-RU" dirty="0"/>
          </a:p>
          <a:p>
            <a:r>
              <a:rPr lang="az-Latn-AZ" dirty="0"/>
              <a:t>• Acute compartment syndrome</a:t>
            </a:r>
            <a:endParaRPr lang="ru-RU" dirty="0"/>
          </a:p>
          <a:p>
            <a:r>
              <a:rPr lang="az-Latn-AZ" dirty="0"/>
              <a:t>• Phlegmasia</a:t>
            </a:r>
            <a:endParaRPr lang="ru-RU" dirty="0"/>
          </a:p>
          <a:p>
            <a:r>
              <a:rPr lang="az-Latn-AZ" dirty="0"/>
              <a:t>• Acute gout attacks</a:t>
            </a:r>
            <a:endParaRPr lang="ru-RU" dirty="0"/>
          </a:p>
          <a:p>
            <a:r>
              <a:rPr lang="az-Latn-AZ" dirty="0"/>
              <a:t>• Neuropathy</a:t>
            </a:r>
            <a:endParaRPr lang="ru-RU" dirty="0"/>
          </a:p>
          <a:p>
            <a:r>
              <a:rPr lang="az-Latn-AZ" dirty="0"/>
              <a:t>• Spontaneous hemorrhage or traumatic injury</a:t>
            </a:r>
            <a:endParaRPr lang="ru-RU" dirty="0"/>
          </a:p>
          <a:p>
            <a:r>
              <a:rPr lang="az-Latn-AZ" dirty="0"/>
              <a:t>• COVID-19 dermatological changes</a:t>
            </a:r>
            <a:endParaRPr lang="en-US" sz="2000" b="1" dirty="0"/>
          </a:p>
        </p:txBody>
      </p:sp>
    </p:spTree>
    <p:extLst>
      <p:ext uri="{BB962C8B-B14F-4D97-AF65-F5344CB8AC3E}">
        <p14:creationId xmlns:p14="http://schemas.microsoft.com/office/powerpoint/2010/main" val="3290620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p:txBody>
          <a:bodyPr>
            <a:noAutofit/>
          </a:bodyPr>
          <a:lstStyle/>
          <a:p>
            <a:r>
              <a:rPr lang="en-US" sz="2400" dirty="0"/>
              <a:t>Diagnostic criteria</a:t>
            </a:r>
            <a:endParaRPr lang="az-Latn-AZ" sz="2400" dirty="0"/>
          </a:p>
        </p:txBody>
      </p:sp>
      <p:sp>
        <p:nvSpPr>
          <p:cNvPr id="5" name="Content Placeholder 4"/>
          <p:cNvSpPr>
            <a:spLocks noGrp="1"/>
          </p:cNvSpPr>
          <p:nvPr>
            <p:ph idx="1"/>
          </p:nvPr>
        </p:nvSpPr>
        <p:spPr>
          <a:xfrm>
            <a:off x="801624" y="1496441"/>
            <a:ext cx="10515600" cy="4351338"/>
          </a:xfrm>
        </p:spPr>
        <p:txBody>
          <a:bodyPr>
            <a:normAutofit/>
          </a:bodyPr>
          <a:lstStyle/>
          <a:p>
            <a:r>
              <a:rPr lang="az-Latn-AZ" sz="3600" b="1" dirty="0"/>
              <a:t>The diagnostic criterias of ALI are as follows:</a:t>
            </a:r>
            <a:endParaRPr lang="en-US" sz="3600" b="1" dirty="0"/>
          </a:p>
          <a:p>
            <a:endParaRPr lang="ru-RU" sz="3600" b="1" dirty="0"/>
          </a:p>
          <a:p>
            <a:r>
              <a:rPr lang="az-Latn-AZ" sz="3600" b="1" dirty="0"/>
              <a:t>Acute onset clinical symptoms: pain, pallor, changes in sensory and motor functions, pulseness.</a:t>
            </a:r>
            <a:endParaRPr lang="en-US" sz="3600" b="1" dirty="0"/>
          </a:p>
          <a:p>
            <a:endParaRPr lang="ru-RU" sz="3600" b="1" dirty="0"/>
          </a:p>
          <a:p>
            <a:r>
              <a:rPr lang="az-Latn-AZ" sz="3600" b="1" dirty="0">
                <a:solidFill>
                  <a:srgbClr val="FF0000"/>
                </a:solidFill>
              </a:rPr>
              <a:t>Occlusion in the artery on vascular imaging</a:t>
            </a:r>
            <a:endParaRPr lang="en-US" sz="3600" b="1" dirty="0">
              <a:solidFill>
                <a:srgbClr val="FF0000"/>
              </a:solidFill>
            </a:endParaRPr>
          </a:p>
        </p:txBody>
      </p:sp>
    </p:spTree>
    <p:extLst>
      <p:ext uri="{BB962C8B-B14F-4D97-AF65-F5344CB8AC3E}">
        <p14:creationId xmlns:p14="http://schemas.microsoft.com/office/powerpoint/2010/main" val="4180653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dirty="0"/>
              <a:t>D</a:t>
            </a:r>
            <a:r>
              <a:rPr lang="ru-RU" dirty="0" err="1"/>
              <a:t>eny</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587630"/>
            <a:ext cx="10515600" cy="4351338"/>
          </a:xfrm>
        </p:spPr>
        <p:txBody>
          <a:bodyPr>
            <a:normAutofit/>
          </a:bodyPr>
          <a:lstStyle/>
          <a:p>
            <a:pPr marL="0" marR="0" indent="0">
              <a:lnSpc>
                <a:spcPct val="107000"/>
              </a:lnSpc>
              <a:spcBef>
                <a:spcPts val="0"/>
              </a:spcBef>
              <a:spcAft>
                <a:spcPts val="800"/>
              </a:spcAft>
              <a:buNone/>
            </a:pPr>
            <a:r>
              <a:rPr lang="az-Latn-AZ" b="1" dirty="0"/>
              <a:t>Non-occlusive artery on vascular imaging can deny the diagnosis in the imaging examination</a:t>
            </a:r>
            <a:endParaRPr lang="az-Latn-AZ" sz="54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17998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dirty="0"/>
              <a:t>Determination of cause</a:t>
            </a:r>
          </a:p>
        </p:txBody>
      </p:sp>
      <p:sp>
        <p:nvSpPr>
          <p:cNvPr id="10" name="Content Placeholder 9"/>
          <p:cNvSpPr>
            <a:spLocks noGrp="1"/>
          </p:cNvSpPr>
          <p:nvPr>
            <p:ph idx="1"/>
          </p:nvPr>
        </p:nvSpPr>
        <p:spPr/>
        <p:txBody>
          <a:bodyPr>
            <a:normAutofit/>
          </a:bodyPr>
          <a:lstStyle/>
          <a:p>
            <a:endParaRPr lang="en-US" b="1" dirty="0"/>
          </a:p>
          <a:p>
            <a:r>
              <a:rPr lang="en-US" b="1" dirty="0"/>
              <a:t>In most cases, the cause is determined after the treatment. </a:t>
            </a:r>
          </a:p>
          <a:p>
            <a:endParaRPr lang="en-US" b="1" dirty="0"/>
          </a:p>
          <a:p>
            <a:endParaRPr lang="en-US" b="1" dirty="0"/>
          </a:p>
          <a:p>
            <a:endParaRPr lang="en-US" b="1" dirty="0"/>
          </a:p>
          <a:p>
            <a:r>
              <a:rPr lang="en-US" b="1" dirty="0"/>
              <a:t>It is necessary to identify comorbidities based on anamnestic </a:t>
            </a:r>
            <a:r>
              <a:rPr lang="en-US" b="1" dirty="0" err="1"/>
              <a:t>andphysical</a:t>
            </a:r>
            <a:r>
              <a:rPr lang="en-US" b="1" dirty="0"/>
              <a:t> examination.</a:t>
            </a:r>
          </a:p>
        </p:txBody>
      </p:sp>
    </p:spTree>
    <p:extLst>
      <p:ext uri="{BB962C8B-B14F-4D97-AF65-F5344CB8AC3E}">
        <p14:creationId xmlns:p14="http://schemas.microsoft.com/office/powerpoint/2010/main" val="2957366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7248021" cy="413672"/>
          </a:xfrm>
        </p:spPr>
        <p:txBody>
          <a:bodyPr>
            <a:noAutofit/>
          </a:bodyPr>
          <a:lstStyle/>
          <a:p>
            <a:r>
              <a:rPr lang="en-US" dirty="0"/>
              <a:t>D</a:t>
            </a:r>
            <a:r>
              <a:rPr lang="az-Latn-AZ" dirty="0"/>
              <a:t>etermine the sev</a:t>
            </a:r>
            <a:r>
              <a:rPr lang="ru-RU" dirty="0" err="1"/>
              <a:t>erity</a:t>
            </a:r>
            <a:r>
              <a:rPr lang="ru-RU" dirty="0"/>
              <a:t> </a:t>
            </a:r>
            <a:r>
              <a:rPr lang="ru-RU" dirty="0" err="1"/>
              <a:t>and</a:t>
            </a:r>
            <a:r>
              <a:rPr lang="ru-RU" dirty="0"/>
              <a:t> </a:t>
            </a:r>
            <a:r>
              <a:rPr lang="ru-RU" dirty="0" err="1"/>
              <a:t>complications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r>
              <a:rPr lang="az-Latn-AZ" b="1" dirty="0"/>
              <a:t>To determine the degree of severity, clinical signs (pain, sensory and motor function) and condition of arteries and veins on imaging should be considered. There is 3 severity degrees dependng on these results (see classification)</a:t>
            </a:r>
            <a:endParaRPr lang="en-US" b="1" dirty="0"/>
          </a:p>
          <a:p>
            <a:endParaRPr lang="ru-RU" b="1" dirty="0"/>
          </a:p>
          <a:p>
            <a:r>
              <a:rPr lang="az-Latn-AZ" b="1" dirty="0"/>
              <a:t>For determining of the complications should be evaaluated clinical signs, results of laboratory and imaging tests.</a:t>
            </a:r>
            <a:endParaRPr kumimoji="0" lang="az-Latn-AZ" altLang="az-Latn-AZ" sz="1600" b="1"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2443312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sz="2400" dirty="0"/>
              <a:t>Treatment principles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az-Latn-AZ" b="1" dirty="0"/>
              <a:t>Urgerntly revascularization, </a:t>
            </a:r>
            <a:endParaRPr lang="en-US" b="1" dirty="0"/>
          </a:p>
          <a:p>
            <a:pPr marL="342900" marR="0" lvl="0" indent="-342900" algn="just">
              <a:lnSpc>
                <a:spcPct val="115000"/>
              </a:lnSpc>
              <a:spcBef>
                <a:spcPts val="0"/>
              </a:spcBef>
              <a:spcAft>
                <a:spcPts val="0"/>
              </a:spcAft>
              <a:buFont typeface="Symbol" panose="05050102010706020507" pitchFamily="18" charset="2"/>
              <a:buChar char=""/>
            </a:pPr>
            <a:endParaRPr lang="en-US" b="1" dirty="0"/>
          </a:p>
          <a:p>
            <a:pPr marL="342900" marR="0" lvl="0" indent="-342900" algn="just">
              <a:lnSpc>
                <a:spcPct val="115000"/>
              </a:lnSpc>
              <a:spcBef>
                <a:spcPts val="0"/>
              </a:spcBef>
              <a:spcAft>
                <a:spcPts val="0"/>
              </a:spcAft>
              <a:buFont typeface="Symbol" panose="05050102010706020507" pitchFamily="18" charset="2"/>
              <a:buChar char=""/>
            </a:pPr>
            <a:endParaRPr lang="en-US" b="1" dirty="0"/>
          </a:p>
          <a:p>
            <a:pPr marL="342900" marR="0" lvl="0" indent="-342900" algn="just">
              <a:lnSpc>
                <a:spcPct val="115000"/>
              </a:lnSpc>
              <a:spcBef>
                <a:spcPts val="0"/>
              </a:spcBef>
              <a:spcAft>
                <a:spcPts val="0"/>
              </a:spcAft>
              <a:buFont typeface="Symbol" panose="05050102010706020507" pitchFamily="18" charset="2"/>
              <a:buChar char=""/>
            </a:pPr>
            <a:r>
              <a:rPr lang="en-US" b="1" dirty="0"/>
              <a:t>P</a:t>
            </a:r>
            <a:r>
              <a:rPr lang="az-Latn-AZ" b="1" dirty="0"/>
              <a:t>rophylaxis and treatment of the complications</a:t>
            </a:r>
            <a:endParaRPr lang="en-US" b="1" dirty="0"/>
          </a:p>
          <a:p>
            <a:pPr marL="342900" marR="0" lvl="0" indent="-342900" algn="just">
              <a:lnSpc>
                <a:spcPct val="115000"/>
              </a:lnSpc>
              <a:spcBef>
                <a:spcPts val="0"/>
              </a:spcBef>
              <a:spcAft>
                <a:spcPts val="0"/>
              </a:spcAft>
              <a:buFont typeface="Symbol" panose="05050102010706020507" pitchFamily="18" charset="2"/>
              <a:buChar char=""/>
            </a:pPr>
            <a:endParaRPr lang="en-US" b="1" dirty="0"/>
          </a:p>
          <a:p>
            <a:pPr marL="342900" marR="0" lvl="0" indent="-342900" algn="just">
              <a:lnSpc>
                <a:spcPct val="115000"/>
              </a:lnSpc>
              <a:spcBef>
                <a:spcPts val="0"/>
              </a:spcBef>
              <a:spcAft>
                <a:spcPts val="0"/>
              </a:spcAft>
              <a:buFont typeface="Symbol" panose="05050102010706020507" pitchFamily="18" charset="2"/>
              <a:buChar char=""/>
            </a:pPr>
            <a:endParaRPr lang="en-US" b="1" dirty="0"/>
          </a:p>
          <a:p>
            <a:pPr marL="342900" marR="0" lvl="0" indent="-342900" algn="just">
              <a:lnSpc>
                <a:spcPct val="115000"/>
              </a:lnSpc>
              <a:spcBef>
                <a:spcPts val="0"/>
              </a:spcBef>
              <a:spcAft>
                <a:spcPts val="0"/>
              </a:spcAft>
              <a:buFont typeface="Symbol" panose="05050102010706020507" pitchFamily="18" charset="2"/>
              <a:buChar char=""/>
            </a:pPr>
            <a:r>
              <a:rPr lang="en-US" b="1" dirty="0"/>
              <a:t>M</a:t>
            </a:r>
            <a:r>
              <a:rPr lang="az-Latn-AZ" b="1" dirty="0"/>
              <a:t>ain treatment principles.</a:t>
            </a:r>
            <a:endParaRPr lang="en-US" b="1" dirty="0"/>
          </a:p>
          <a:p>
            <a:pPr marL="342900" marR="0" lvl="0" indent="-342900" algn="just">
              <a:lnSpc>
                <a:spcPct val="115000"/>
              </a:lnSpc>
              <a:spcBef>
                <a:spcPts val="0"/>
              </a:spcBef>
              <a:spcAft>
                <a:spcPts val="0"/>
              </a:spcAft>
              <a:buFont typeface="Symbol" panose="05050102010706020507" pitchFamily="18" charset="2"/>
              <a:buChar char=""/>
            </a:pPr>
            <a:endParaRPr lang="en-US" sz="2000" b="1"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a:lnSpc>
                <a:spcPct val="115000"/>
              </a:lnSpc>
              <a:spcBef>
                <a:spcPts val="0"/>
              </a:spcBef>
              <a:spcAft>
                <a:spcPts val="0"/>
              </a:spcAft>
              <a:buFont typeface="Symbol" panose="05050102010706020507" pitchFamily="18" charset="2"/>
              <a:buChar char=""/>
            </a:pPr>
            <a:endParaRPr lang="az-Latn-AZ"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89198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p:txBody>
          <a:bodyPr>
            <a:noAutofit/>
          </a:bodyPr>
          <a:lstStyle/>
          <a:p>
            <a:r>
              <a:rPr lang="en-US" altLang="en-US" sz="2400" dirty="0"/>
              <a:t>Treatment methods</a:t>
            </a:r>
            <a:endParaRPr lang="az-Latn-AZ" sz="2400" dirty="0"/>
          </a:p>
        </p:txBody>
      </p:sp>
      <p:sp>
        <p:nvSpPr>
          <p:cNvPr id="8" name="Rectangle 7"/>
          <p:cNvSpPr/>
          <p:nvPr/>
        </p:nvSpPr>
        <p:spPr>
          <a:xfrm>
            <a:off x="533433" y="2753883"/>
            <a:ext cx="2901696" cy="2677656"/>
          </a:xfrm>
          <a:prstGeom prst="rect">
            <a:avLst/>
          </a:prstGeom>
        </p:spPr>
        <p:txBody>
          <a:bodyPr wrap="square">
            <a:spAutoFit/>
          </a:bodyPr>
          <a:lstStyle/>
          <a:p>
            <a:r>
              <a:rPr lang="az-Latn-AZ" sz="2800" b="1" dirty="0"/>
              <a:t>Surgery</a:t>
            </a:r>
            <a:endParaRPr lang="ru-RU" sz="2800" b="1" dirty="0"/>
          </a:p>
          <a:p>
            <a:r>
              <a:rPr lang="az-Latn-AZ" sz="2800" b="1" dirty="0"/>
              <a:t>Surgical (open) embolectomy, thrombectomy</a:t>
            </a:r>
            <a:endParaRPr lang="ru-RU" sz="2800" b="1" dirty="0"/>
          </a:p>
          <a:p>
            <a:r>
              <a:rPr lang="az-Latn-AZ" sz="2800" b="1" dirty="0"/>
              <a:t>Surgical bypass</a:t>
            </a:r>
            <a:endParaRPr lang="ru-RU" sz="2800" b="1" dirty="0"/>
          </a:p>
          <a:p>
            <a:r>
              <a:rPr lang="az-Latn-AZ" sz="2800" b="1" dirty="0"/>
              <a:t>Amputation</a:t>
            </a:r>
            <a:endParaRPr lang="ru-RU" sz="2800" b="1" dirty="0"/>
          </a:p>
        </p:txBody>
      </p:sp>
      <p:sp>
        <p:nvSpPr>
          <p:cNvPr id="9" name="Rectangle 8"/>
          <p:cNvSpPr/>
          <p:nvPr/>
        </p:nvSpPr>
        <p:spPr>
          <a:xfrm>
            <a:off x="4596384" y="2583195"/>
            <a:ext cx="2633472" cy="2677656"/>
          </a:xfrm>
          <a:prstGeom prst="rect">
            <a:avLst/>
          </a:prstGeom>
        </p:spPr>
        <p:txBody>
          <a:bodyPr wrap="square">
            <a:spAutoFit/>
          </a:bodyPr>
          <a:lstStyle/>
          <a:p>
            <a:r>
              <a:rPr lang="az-Latn-AZ" sz="2400" b="1" dirty="0"/>
              <a:t>Intra-arterial thrombolysis</a:t>
            </a:r>
            <a:endParaRPr lang="ru-RU" sz="2400" b="1" dirty="0"/>
          </a:p>
          <a:p>
            <a:r>
              <a:rPr lang="az-Latn-AZ" sz="2400" b="1" dirty="0"/>
              <a:t>Percutaneous thrombectomy, embolectomy</a:t>
            </a:r>
            <a:endParaRPr lang="ru-RU" sz="2400" b="1" dirty="0"/>
          </a:p>
          <a:p>
            <a:r>
              <a:rPr lang="az-Latn-AZ" sz="2400" b="1" dirty="0"/>
              <a:t>Percutaneous stenting</a:t>
            </a:r>
            <a:endParaRPr lang="ru-RU" sz="2400" b="1" dirty="0"/>
          </a:p>
        </p:txBody>
      </p:sp>
      <p:sp>
        <p:nvSpPr>
          <p:cNvPr id="10" name="Rectangle 9"/>
          <p:cNvSpPr/>
          <p:nvPr/>
        </p:nvSpPr>
        <p:spPr>
          <a:xfrm>
            <a:off x="8391111" y="2753883"/>
            <a:ext cx="3169920" cy="1938992"/>
          </a:xfrm>
          <a:prstGeom prst="rect">
            <a:avLst/>
          </a:prstGeom>
        </p:spPr>
        <p:txBody>
          <a:bodyPr wrap="square">
            <a:spAutoFit/>
          </a:bodyPr>
          <a:lstStyle/>
          <a:p>
            <a:r>
              <a:rPr lang="az-Latn-AZ" sz="2400" b="1" dirty="0"/>
              <a:t>Fluid therapy,</a:t>
            </a:r>
            <a:endParaRPr lang="en-US" sz="2400" b="1" dirty="0"/>
          </a:p>
          <a:p>
            <a:endParaRPr lang="en-US" sz="2400" b="1" dirty="0"/>
          </a:p>
          <a:p>
            <a:r>
              <a:rPr lang="az-Latn-AZ" sz="2400" b="1" dirty="0"/>
              <a:t> </a:t>
            </a:r>
            <a:r>
              <a:rPr lang="en-US" sz="2400" b="1" dirty="0"/>
              <a:t>A</a:t>
            </a:r>
            <a:r>
              <a:rPr lang="az-Latn-AZ" sz="2400" b="1" dirty="0"/>
              <a:t>nticoagulants,</a:t>
            </a:r>
            <a:endParaRPr lang="en-US" sz="2400" b="1" dirty="0"/>
          </a:p>
          <a:p>
            <a:endParaRPr lang="en-US" sz="2400" b="1" dirty="0"/>
          </a:p>
          <a:p>
            <a:r>
              <a:rPr lang="az-Latn-AZ" sz="2400" b="1" dirty="0"/>
              <a:t> </a:t>
            </a:r>
            <a:r>
              <a:rPr lang="en-US" sz="2400" b="1" dirty="0"/>
              <a:t>A</a:t>
            </a:r>
            <a:r>
              <a:rPr lang="az-Latn-AZ" sz="2400" b="1" dirty="0"/>
              <a:t>ntibiotics and etc.</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963168" y="1751420"/>
            <a:ext cx="1155316" cy="461665"/>
          </a:xfrm>
          <a:prstGeom prst="rect">
            <a:avLst/>
          </a:prstGeom>
        </p:spPr>
        <p:txBody>
          <a:bodyPr wrap="none">
            <a:spAutoFit/>
          </a:bodyPr>
          <a:lstStyle/>
          <a:p>
            <a:r>
              <a:rPr lang="az-Latn-AZ" sz="2400" b="1" dirty="0">
                <a:solidFill>
                  <a:srgbClr val="FF0000"/>
                </a:solidFill>
              </a:rPr>
              <a:t>Surgery</a:t>
            </a:r>
            <a:endParaRPr lang="ru-RU" sz="2400" dirty="0">
              <a:solidFill>
                <a:srgbClr val="FF0000"/>
              </a:solidFill>
            </a:endParaRPr>
          </a:p>
        </p:txBody>
      </p:sp>
      <p:sp>
        <p:nvSpPr>
          <p:cNvPr id="17" name="Rectangle 16"/>
          <p:cNvSpPr/>
          <p:nvPr/>
        </p:nvSpPr>
        <p:spPr>
          <a:xfrm>
            <a:off x="4776687" y="1662304"/>
            <a:ext cx="3126177" cy="461665"/>
          </a:xfrm>
          <a:prstGeom prst="rect">
            <a:avLst/>
          </a:prstGeom>
        </p:spPr>
        <p:txBody>
          <a:bodyPr wrap="none">
            <a:spAutoFit/>
          </a:bodyPr>
          <a:lstStyle/>
          <a:p>
            <a:r>
              <a:rPr lang="az-Latn-AZ" sz="2400" b="1" dirty="0">
                <a:solidFill>
                  <a:srgbClr val="FF0000"/>
                </a:solidFill>
              </a:rPr>
              <a:t>Percutaneous methods</a:t>
            </a:r>
            <a:endParaRPr lang="ru-RU" sz="2400" b="1" dirty="0">
              <a:solidFill>
                <a:srgbClr val="FF0000"/>
              </a:solidFill>
            </a:endParaRPr>
          </a:p>
        </p:txBody>
      </p:sp>
      <p:sp>
        <p:nvSpPr>
          <p:cNvPr id="18" name="Rectangle 17"/>
          <p:cNvSpPr/>
          <p:nvPr/>
        </p:nvSpPr>
        <p:spPr>
          <a:xfrm>
            <a:off x="9113137" y="1751420"/>
            <a:ext cx="2573333" cy="461665"/>
          </a:xfrm>
          <a:prstGeom prst="rect">
            <a:avLst/>
          </a:prstGeom>
        </p:spPr>
        <p:txBody>
          <a:bodyPr wrap="none">
            <a:spAutoFit/>
          </a:bodyPr>
          <a:lstStyle/>
          <a:p>
            <a:r>
              <a:rPr lang="az-Latn-AZ" sz="2400" b="1" dirty="0">
                <a:solidFill>
                  <a:srgbClr val="FF0000"/>
                </a:solidFill>
              </a:rPr>
              <a:t>Medical treatment</a:t>
            </a:r>
            <a:endParaRPr lang="ru-RU" sz="2400" dirty="0">
              <a:solidFill>
                <a:srgbClr val="FF0000"/>
              </a:solidFill>
            </a:endParaRPr>
          </a:p>
        </p:txBody>
      </p:sp>
      <p:cxnSp>
        <p:nvCxnSpPr>
          <p:cNvPr id="20" name="Straight Arrow Connector 19"/>
          <p:cNvCxnSpPr>
            <a:stCxn id="16" idx="2"/>
            <a:endCxn id="8" idx="0"/>
          </p:cNvCxnSpPr>
          <p:nvPr/>
        </p:nvCxnSpPr>
        <p:spPr>
          <a:xfrm>
            <a:off x="1540826" y="2213085"/>
            <a:ext cx="443455" cy="5407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7" idx="2"/>
            <a:endCxn id="9" idx="0"/>
          </p:cNvCxnSpPr>
          <p:nvPr/>
        </p:nvCxnSpPr>
        <p:spPr>
          <a:xfrm flipH="1">
            <a:off x="5913120" y="2123969"/>
            <a:ext cx="426656" cy="4592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8" idx="2"/>
            <a:endCxn id="10" idx="0"/>
          </p:cNvCxnSpPr>
          <p:nvPr/>
        </p:nvCxnSpPr>
        <p:spPr>
          <a:xfrm flipH="1">
            <a:off x="9976071" y="2213085"/>
            <a:ext cx="423733" cy="5407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2643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sz="2400" dirty="0"/>
              <a:t>Indications for surgery</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r>
              <a:rPr lang="en-US" b="1" dirty="0">
                <a:solidFill>
                  <a:srgbClr val="002060"/>
                </a:solidFill>
              </a:rPr>
              <a:t>Indications for surgery in acute ischemia include the following:</a:t>
            </a:r>
          </a:p>
          <a:p>
            <a:r>
              <a:rPr lang="en-US" b="1" dirty="0">
                <a:solidFill>
                  <a:srgbClr val="002060"/>
                </a:solidFill>
              </a:rPr>
              <a:t>Proximal thrombosis (aorto-iliac, proximal femoral)</a:t>
            </a:r>
          </a:p>
          <a:p>
            <a:r>
              <a:rPr lang="en-US" b="1" dirty="0">
                <a:solidFill>
                  <a:srgbClr val="002060"/>
                </a:solidFill>
              </a:rPr>
              <a:t>Gangrene and high-risk for gangrene</a:t>
            </a:r>
          </a:p>
          <a:p>
            <a:r>
              <a:rPr lang="en-US" b="1" dirty="0">
                <a:solidFill>
                  <a:srgbClr val="002060"/>
                </a:solidFill>
              </a:rPr>
              <a:t>Thrombosis distal to the stenosis</a:t>
            </a:r>
          </a:p>
          <a:p>
            <a:r>
              <a:rPr lang="en-US" b="1" dirty="0" err="1">
                <a:solidFill>
                  <a:srgbClr val="002060"/>
                </a:solidFill>
              </a:rPr>
              <a:t>Insufficiancy</a:t>
            </a:r>
            <a:r>
              <a:rPr lang="en-US" b="1" dirty="0">
                <a:solidFill>
                  <a:srgbClr val="002060"/>
                </a:solidFill>
              </a:rPr>
              <a:t> of the percutaneous procedures</a:t>
            </a:r>
          </a:p>
          <a:p>
            <a:r>
              <a:rPr lang="en-US" b="1" dirty="0">
                <a:solidFill>
                  <a:srgbClr val="002060"/>
                </a:solidFill>
              </a:rPr>
              <a:t>İf there is contra-indication for anticoagulation and </a:t>
            </a:r>
            <a:r>
              <a:rPr lang="en-US" b="1" dirty="0" err="1">
                <a:solidFill>
                  <a:srgbClr val="002060"/>
                </a:solidFill>
              </a:rPr>
              <a:t>thrombolisis</a:t>
            </a:r>
            <a:r>
              <a:rPr lang="en-US" b="1" dirty="0">
                <a:solidFill>
                  <a:srgbClr val="002060"/>
                </a:solidFill>
              </a:rPr>
              <a:t> (cerebrovascular pathologies, hemorrhagic </a:t>
            </a:r>
            <a:r>
              <a:rPr lang="en-US" b="1" dirty="0" err="1">
                <a:solidFill>
                  <a:srgbClr val="002060"/>
                </a:solidFill>
              </a:rPr>
              <a:t>diatesis</a:t>
            </a:r>
            <a:r>
              <a:rPr lang="en-US" b="1" dirty="0">
                <a:solidFill>
                  <a:srgbClr val="002060"/>
                </a:solidFill>
              </a:rPr>
              <a:t>, gastrointestinal bleeding, neurosurgery, intracranial hypertension, </a:t>
            </a:r>
            <a:r>
              <a:rPr lang="en-US" b="1" dirty="0" err="1">
                <a:solidFill>
                  <a:srgbClr val="002060"/>
                </a:solidFill>
              </a:rPr>
              <a:t>ophtalmic</a:t>
            </a:r>
            <a:r>
              <a:rPr lang="en-US" b="1" dirty="0">
                <a:solidFill>
                  <a:srgbClr val="002060"/>
                </a:solidFill>
              </a:rPr>
              <a:t> surgery and </a:t>
            </a:r>
            <a:r>
              <a:rPr lang="en-US" b="1" dirty="0" err="1">
                <a:solidFill>
                  <a:srgbClr val="002060"/>
                </a:solidFill>
              </a:rPr>
              <a:t>etc</a:t>
            </a:r>
            <a:r>
              <a:rPr lang="en-US" b="1" dirty="0">
                <a:solidFill>
                  <a:srgbClr val="002060"/>
                </a:solidFill>
              </a:rPr>
              <a:t>)</a:t>
            </a:r>
          </a:p>
          <a:p>
            <a:endParaRPr lang="en-US" b="1" dirty="0">
              <a:solidFill>
                <a:srgbClr val="002060"/>
              </a:solidFill>
            </a:endParaRPr>
          </a:p>
          <a:p>
            <a:endParaRPr lang="en-US" b="1" dirty="0">
              <a:solidFill>
                <a:srgbClr val="002060"/>
              </a:solidFill>
            </a:endParaRPr>
          </a:p>
        </p:txBody>
      </p:sp>
    </p:spTree>
    <p:extLst>
      <p:ext uri="{BB962C8B-B14F-4D97-AF65-F5344CB8AC3E}">
        <p14:creationId xmlns:p14="http://schemas.microsoft.com/office/powerpoint/2010/main" val="91575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sz="2400" dirty="0"/>
              <a:t>Indications for surgery</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0" marR="0" lvl="0" indent="0" algn="ctr">
              <a:lnSpc>
                <a:spcPct val="115000"/>
              </a:lnSpc>
              <a:spcBef>
                <a:spcPts val="0"/>
              </a:spcBef>
              <a:spcAft>
                <a:spcPts val="0"/>
              </a:spcAft>
              <a:buNone/>
            </a:pPr>
            <a:r>
              <a:rPr lang="az-Latn-AZ" sz="3200" b="1" dirty="0"/>
              <a:t>Thrombosis in the distal vessels (relative)</a:t>
            </a:r>
            <a:endParaRPr lang="az-Latn-AZ" sz="3200" b="1" i="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640724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3323473" y="-113921"/>
            <a:ext cx="5862851" cy="835878"/>
          </a:xfrm>
        </p:spPr>
        <p:txBody>
          <a:bodyPr>
            <a:normAutofit/>
          </a:bodyPr>
          <a:lstStyle/>
          <a:p>
            <a:r>
              <a:rPr lang="en-US" dirty="0"/>
              <a:t>Treatment approach</a:t>
            </a:r>
          </a:p>
        </p:txBody>
      </p:sp>
      <p:sp>
        <p:nvSpPr>
          <p:cNvPr id="12" name="Rectangle 11"/>
          <p:cNvSpPr/>
          <p:nvPr/>
        </p:nvSpPr>
        <p:spPr>
          <a:xfrm>
            <a:off x="252519" y="854430"/>
            <a:ext cx="8909875" cy="369332"/>
          </a:xfrm>
          <a:prstGeom prst="rect">
            <a:avLst/>
          </a:prstGeom>
        </p:spPr>
        <p:txBody>
          <a:bodyPr wrap="none">
            <a:spAutoFit/>
          </a:bodyPr>
          <a:lstStyle/>
          <a:p>
            <a:r>
              <a:rPr lang="az-Latn-AZ" b="1" dirty="0"/>
              <a:t>Anticoagulant and fluid therapy are initially started, urgently revascularization is performed</a:t>
            </a:r>
            <a:endParaRPr lang="en-US" b="1" i="1" dirty="0">
              <a:solidFill>
                <a:srgbClr val="FF0000"/>
              </a:solidFill>
            </a:endParaRPr>
          </a:p>
        </p:txBody>
      </p:sp>
      <p:sp>
        <p:nvSpPr>
          <p:cNvPr id="13" name="Rectangle 12"/>
          <p:cNvSpPr/>
          <p:nvPr/>
        </p:nvSpPr>
        <p:spPr>
          <a:xfrm>
            <a:off x="3593879" y="4066141"/>
            <a:ext cx="3645408" cy="553357"/>
          </a:xfrm>
          <a:prstGeom prst="rect">
            <a:avLst/>
          </a:prstGeom>
        </p:spPr>
        <p:txBody>
          <a:bodyPr wrap="square">
            <a:spAutoFit/>
          </a:bodyPr>
          <a:lstStyle/>
          <a:p>
            <a:pPr marL="285750" indent="-285750">
              <a:lnSpc>
                <a:spcPct val="107000"/>
              </a:lnSpc>
              <a:spcAft>
                <a:spcPts val="800"/>
              </a:spcAft>
              <a:buFont typeface="Wingdings" panose="05000000000000000000" pitchFamily="2" charset="2"/>
              <a:buChar char="§"/>
            </a:pPr>
            <a:r>
              <a:rPr lang="az-Latn-AZ" sz="1400" b="1" dirty="0">
                <a:latin typeface="Calibri" panose="020F0502020204030204" pitchFamily="34" charset="0"/>
                <a:ea typeface="Calibri" panose="020F0502020204030204" pitchFamily="34" charset="0"/>
                <a:cs typeface="Calibri" panose="020F0502020204030204" pitchFamily="34" charset="0"/>
              </a:rPr>
              <a:t>Distal damarlarda (tibial arteriya) olan embollar</a:t>
            </a:r>
            <a:endParaRPr lang="en-US" sz="1200" b="1" dirty="0">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458163" y="4692021"/>
            <a:ext cx="1114414" cy="407035"/>
          </a:xfrm>
          <a:prstGeom prst="rect">
            <a:avLst/>
          </a:prstGeom>
        </p:spPr>
        <p:txBody>
          <a:bodyPr wrap="square">
            <a:spAutoFit/>
          </a:bodyPr>
          <a:lstStyle/>
          <a:p>
            <a:pPr>
              <a:lnSpc>
                <a:spcPct val="107000"/>
              </a:lnSpc>
              <a:spcAft>
                <a:spcPts val="800"/>
              </a:spcAft>
            </a:pPr>
            <a:r>
              <a:rPr lang="az-Latn-AZ" sz="2000" b="1" dirty="0"/>
              <a:t>II degree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458163" y="5737500"/>
            <a:ext cx="1253031" cy="407035"/>
          </a:xfrm>
          <a:prstGeom prst="rect">
            <a:avLst/>
          </a:prstGeom>
        </p:spPr>
        <p:txBody>
          <a:bodyPr wrap="square">
            <a:spAutoFit/>
          </a:bodyPr>
          <a:lstStyle/>
          <a:p>
            <a:pPr>
              <a:lnSpc>
                <a:spcPct val="107000"/>
              </a:lnSpc>
              <a:spcAft>
                <a:spcPts val="800"/>
              </a:spcAft>
            </a:pPr>
            <a:r>
              <a:rPr lang="az-Latn-AZ" sz="2000" b="1" dirty="0"/>
              <a:t>III degree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458163" y="1592570"/>
            <a:ext cx="1106713" cy="400110"/>
          </a:xfrm>
          <a:prstGeom prst="rect">
            <a:avLst/>
          </a:prstGeom>
        </p:spPr>
        <p:txBody>
          <a:bodyPr wrap="none">
            <a:spAutoFit/>
          </a:bodyPr>
          <a:lstStyle/>
          <a:p>
            <a:r>
              <a:rPr lang="az-Latn-AZ" sz="2000" b="1" dirty="0"/>
              <a:t>I degree </a:t>
            </a:r>
            <a:endParaRPr lang="en-US" sz="2000" b="1" dirty="0"/>
          </a:p>
        </p:txBody>
      </p:sp>
      <p:sp>
        <p:nvSpPr>
          <p:cNvPr id="17" name="Rectangle 16"/>
          <p:cNvSpPr/>
          <p:nvPr/>
        </p:nvSpPr>
        <p:spPr>
          <a:xfrm>
            <a:off x="3593878" y="1412508"/>
            <a:ext cx="4317669" cy="1181862"/>
          </a:xfrm>
          <a:prstGeom prst="rect">
            <a:avLst/>
          </a:prstGeom>
        </p:spPr>
        <p:txBody>
          <a:bodyPr wrap="square">
            <a:spAutoFit/>
          </a:bodyPr>
          <a:lstStyle/>
          <a:p>
            <a:pPr marL="285750" indent="-285750">
              <a:lnSpc>
                <a:spcPct val="107000"/>
              </a:lnSpc>
              <a:spcAft>
                <a:spcPts val="800"/>
              </a:spcAft>
              <a:buFont typeface="Wingdings" panose="05000000000000000000" pitchFamily="2" charset="2"/>
              <a:buChar char="§"/>
            </a:pPr>
            <a:r>
              <a:rPr lang="az-Latn-AZ" sz="1200" b="1" dirty="0"/>
              <a:t>thrombectomy is the first choice</a:t>
            </a:r>
            <a:endParaRPr lang="en-US" sz="1200" b="1" dirty="0"/>
          </a:p>
          <a:p>
            <a:pPr marL="285750" indent="-285750">
              <a:lnSpc>
                <a:spcPct val="107000"/>
              </a:lnSpc>
              <a:spcAft>
                <a:spcPts val="800"/>
              </a:spcAft>
              <a:buFont typeface="Wingdings" panose="05000000000000000000" pitchFamily="2" charset="2"/>
              <a:buChar char="§"/>
            </a:pPr>
            <a:r>
              <a:rPr lang="az-Latn-AZ" sz="1200" b="1" dirty="0"/>
              <a:t> for proximal thrombus </a:t>
            </a:r>
            <a:endParaRPr lang="en-US" sz="1200" b="1" dirty="0"/>
          </a:p>
          <a:p>
            <a:pPr marL="285750" indent="-285750">
              <a:lnSpc>
                <a:spcPct val="107000"/>
              </a:lnSpc>
              <a:spcAft>
                <a:spcPts val="800"/>
              </a:spcAft>
              <a:buFont typeface="Wingdings" panose="05000000000000000000" pitchFamily="2" charset="2"/>
              <a:buChar char="§"/>
            </a:pPr>
            <a:r>
              <a:rPr lang="az-Latn-AZ" sz="1200" b="1" dirty="0"/>
              <a:t>(old thrombus (from the aneurysm sac)</a:t>
            </a:r>
            <a:endParaRPr lang="en-US" sz="1200" b="1" dirty="0"/>
          </a:p>
          <a:p>
            <a:pPr marL="285750" indent="-285750">
              <a:lnSpc>
                <a:spcPct val="107000"/>
              </a:lnSpc>
              <a:spcAft>
                <a:spcPts val="800"/>
              </a:spcAft>
              <a:buFont typeface="Wingdings" panose="05000000000000000000" pitchFamily="2" charset="2"/>
              <a:buChar char="§"/>
            </a:pPr>
            <a:r>
              <a:rPr lang="az-Latn-AZ" sz="1200" b="1" dirty="0"/>
              <a:t>, and nonthrombotic emboli.</a:t>
            </a:r>
            <a:endParaRPr lang="az-Latn-AZ" sz="1200" b="1" dirty="0">
              <a:latin typeface="Calibri" panose="020F0502020204030204" pitchFamily="34" charset="0"/>
              <a:ea typeface="Calibri" panose="020F0502020204030204" pitchFamily="34" charset="0"/>
              <a:cs typeface="Calibri" panose="020F0502020204030204" pitchFamily="34" charset="0"/>
            </a:endParaRPr>
          </a:p>
        </p:txBody>
      </p:sp>
      <p:sp>
        <p:nvSpPr>
          <p:cNvPr id="21" name="Rectangle 20"/>
          <p:cNvSpPr/>
          <p:nvPr/>
        </p:nvSpPr>
        <p:spPr>
          <a:xfrm>
            <a:off x="9186324" y="1719258"/>
            <a:ext cx="2745239" cy="881652"/>
          </a:xfrm>
          <a:prstGeom prst="rect">
            <a:avLst/>
          </a:prstGeom>
        </p:spPr>
        <p:txBody>
          <a:bodyPr wrap="none">
            <a:spAutoFit/>
          </a:bodyPr>
          <a:lstStyle/>
          <a:p>
            <a:pPr>
              <a:lnSpc>
                <a:spcPct val="107000"/>
              </a:lnSpc>
              <a:spcAft>
                <a:spcPts val="800"/>
              </a:spcAft>
            </a:pPr>
            <a:r>
              <a:rPr lang="az-Latn-AZ" sz="1200" b="1" dirty="0"/>
              <a:t>Surgery, stenting, and bypass surgery</a:t>
            </a:r>
            <a:endParaRPr lang="en-US" sz="1200" b="1" dirty="0"/>
          </a:p>
          <a:p>
            <a:pPr>
              <a:lnSpc>
                <a:spcPct val="107000"/>
              </a:lnSpc>
              <a:spcAft>
                <a:spcPts val="800"/>
              </a:spcAft>
            </a:pPr>
            <a:r>
              <a:rPr lang="az-Latn-AZ" sz="1200" b="1" dirty="0"/>
              <a:t> may be the first choice in patients </a:t>
            </a:r>
            <a:endParaRPr lang="en-US" sz="1200" b="1" dirty="0"/>
          </a:p>
          <a:p>
            <a:pPr>
              <a:lnSpc>
                <a:spcPct val="107000"/>
              </a:lnSpc>
              <a:spcAft>
                <a:spcPts val="800"/>
              </a:spcAft>
            </a:pPr>
            <a:r>
              <a:rPr lang="az-Latn-AZ" sz="1200" b="1" dirty="0"/>
              <a:t>with advanced stenosis and calcification</a:t>
            </a:r>
            <a:endParaRPr lang="en-US" sz="12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cxnSp>
        <p:nvCxnSpPr>
          <p:cNvPr id="24" name="Straight Arrow Connector 23"/>
          <p:cNvCxnSpPr>
            <a:cxnSpLocks/>
            <a:stCxn id="16" idx="3"/>
            <a:endCxn id="17" idx="1"/>
          </p:cNvCxnSpPr>
          <p:nvPr/>
        </p:nvCxnSpPr>
        <p:spPr>
          <a:xfrm>
            <a:off x="1564876" y="1792625"/>
            <a:ext cx="2029002" cy="2108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cxnSpLocks/>
            <a:stCxn id="17" idx="3"/>
            <a:endCxn id="21" idx="1"/>
          </p:cNvCxnSpPr>
          <p:nvPr/>
        </p:nvCxnSpPr>
        <p:spPr>
          <a:xfrm>
            <a:off x="7911547" y="2003439"/>
            <a:ext cx="1274777" cy="1566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a:off x="8584442" y="3120593"/>
            <a:ext cx="10374557" cy="743024"/>
          </a:xfrm>
          <a:prstGeom prst="rect">
            <a:avLst/>
          </a:prstGeom>
        </p:spPr>
        <p:txBody>
          <a:bodyPr wrap="square">
            <a:spAutoFit/>
          </a:bodyPr>
          <a:lstStyle/>
          <a:p>
            <a:pPr>
              <a:lnSpc>
                <a:spcPct val="107000"/>
              </a:lnSpc>
              <a:spcAft>
                <a:spcPts val="800"/>
              </a:spcAft>
            </a:pPr>
            <a:r>
              <a:rPr lang="az-Latn-AZ" b="1" dirty="0"/>
              <a:t>advanced stenosis and calcification.</a:t>
            </a:r>
            <a:endParaRPr lang="ru-RU" b="1" dirty="0"/>
          </a:p>
          <a:p>
            <a:pPr>
              <a:lnSpc>
                <a:spcPct val="107000"/>
              </a:lnSpc>
              <a:spcAft>
                <a:spcPts val="800"/>
              </a:spcAft>
            </a:pPr>
            <a:endParaRPr lang="en-US" sz="16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sp>
        <p:nvSpPr>
          <p:cNvPr id="71" name="Rectangle 70"/>
          <p:cNvSpPr/>
          <p:nvPr/>
        </p:nvSpPr>
        <p:spPr>
          <a:xfrm>
            <a:off x="3593879" y="2636262"/>
            <a:ext cx="2999232" cy="1322157"/>
          </a:xfrm>
          <a:prstGeom prst="rect">
            <a:avLst/>
          </a:prstGeom>
        </p:spPr>
        <p:txBody>
          <a:bodyPr wrap="square">
            <a:spAutoFit/>
          </a:bodyPr>
          <a:lstStyle/>
          <a:p>
            <a:pPr marL="342900" indent="-342900">
              <a:lnSpc>
                <a:spcPct val="107000"/>
              </a:lnSpc>
              <a:spcAft>
                <a:spcPts val="800"/>
              </a:spcAft>
              <a:buFont typeface="Wingdings" panose="05000000000000000000" pitchFamily="2" charset="2"/>
              <a:buChar char="§"/>
            </a:pPr>
            <a:r>
              <a:rPr lang="az-Latn-AZ" sz="1400" b="1" dirty="0">
                <a:latin typeface="Calibri" panose="020F0502020204030204" pitchFamily="34" charset="0"/>
                <a:ea typeface="Calibri" panose="020F0502020204030204" pitchFamily="34" charset="0"/>
                <a:cs typeface="Calibri" panose="020F0502020204030204" pitchFamily="34" charset="0"/>
              </a:rPr>
              <a:t>Əməliyyat,</a:t>
            </a:r>
          </a:p>
          <a:p>
            <a:pPr marL="342900" indent="-342900">
              <a:lnSpc>
                <a:spcPct val="107000"/>
              </a:lnSpc>
              <a:spcAft>
                <a:spcPts val="800"/>
              </a:spcAft>
              <a:buFont typeface="Wingdings" panose="05000000000000000000" pitchFamily="2" charset="2"/>
              <a:buChar char="§"/>
            </a:pPr>
            <a:r>
              <a:rPr lang="az-Latn-AZ" sz="1400" b="1" dirty="0">
                <a:latin typeface="Calibri" panose="020F0502020204030204" pitchFamily="34" charset="0"/>
                <a:ea typeface="Calibri" panose="020F0502020204030204" pitchFamily="34" charset="0"/>
                <a:cs typeface="Calibri" panose="020F0502020204030204" pitchFamily="34" charset="0"/>
              </a:rPr>
              <a:t>Stend, </a:t>
            </a:r>
          </a:p>
          <a:p>
            <a:pPr marL="342900" indent="-342900">
              <a:lnSpc>
                <a:spcPct val="107000"/>
              </a:lnSpc>
              <a:spcAft>
                <a:spcPts val="800"/>
              </a:spcAft>
              <a:buFont typeface="Wingdings" panose="05000000000000000000" pitchFamily="2" charset="2"/>
              <a:buChar char="§"/>
            </a:pPr>
            <a:r>
              <a:rPr lang="az-Latn-AZ" sz="1400" b="1" dirty="0">
                <a:latin typeface="Calibri" panose="020F0502020204030204" pitchFamily="34" charset="0"/>
                <a:ea typeface="Calibri" panose="020F0502020204030204" pitchFamily="34" charset="0"/>
                <a:cs typeface="Calibri" panose="020F0502020204030204" pitchFamily="34" charset="0"/>
              </a:rPr>
              <a:t>İrəli dərəcəli stenoz </a:t>
            </a:r>
          </a:p>
          <a:p>
            <a:pPr marL="342900" indent="-342900">
              <a:lnSpc>
                <a:spcPct val="107000"/>
              </a:lnSpc>
              <a:spcAft>
                <a:spcPts val="800"/>
              </a:spcAft>
              <a:buFont typeface="Wingdings" panose="05000000000000000000" pitchFamily="2" charset="2"/>
              <a:buChar char="§"/>
            </a:pPr>
            <a:r>
              <a:rPr lang="az-Latn-AZ" sz="1400" b="1" dirty="0">
                <a:latin typeface="Calibri" panose="020F0502020204030204" pitchFamily="34" charset="0"/>
                <a:ea typeface="Calibri" panose="020F0502020204030204" pitchFamily="34" charset="0"/>
                <a:cs typeface="Calibri" panose="020F0502020204030204" pitchFamily="34" charset="0"/>
              </a:rPr>
              <a:t>Damar divarında kalsifikasiya </a:t>
            </a:r>
            <a:endParaRPr lang="en-US" sz="1400" b="1" dirty="0"/>
          </a:p>
        </p:txBody>
      </p:sp>
      <p:cxnSp>
        <p:nvCxnSpPr>
          <p:cNvPr id="75" name="Straight Arrow Connector 74"/>
          <p:cNvCxnSpPr>
            <a:stCxn id="16" idx="3"/>
            <a:endCxn id="71" idx="1"/>
          </p:cNvCxnSpPr>
          <p:nvPr/>
        </p:nvCxnSpPr>
        <p:spPr>
          <a:xfrm>
            <a:off x="1564876" y="1792625"/>
            <a:ext cx="2029003" cy="15047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cxnSpLocks/>
            <a:stCxn id="71" idx="3"/>
            <a:endCxn id="70" idx="1"/>
          </p:cNvCxnSpPr>
          <p:nvPr/>
        </p:nvCxnSpPr>
        <p:spPr>
          <a:xfrm>
            <a:off x="6593111" y="3297341"/>
            <a:ext cx="1991331" cy="1947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0" name="Rectangle 79"/>
          <p:cNvSpPr/>
          <p:nvPr/>
        </p:nvSpPr>
        <p:spPr>
          <a:xfrm>
            <a:off x="8584442" y="4142871"/>
            <a:ext cx="4208083" cy="1323439"/>
          </a:xfrm>
          <a:prstGeom prst="rect">
            <a:avLst/>
          </a:prstGeom>
        </p:spPr>
        <p:txBody>
          <a:bodyPr wrap="square">
            <a:spAutoFit/>
          </a:bodyPr>
          <a:lstStyle/>
          <a:p>
            <a:r>
              <a:rPr lang="az-Latn-AZ" sz="1600" b="1" dirty="0"/>
              <a:t>It is appropriate</a:t>
            </a:r>
            <a:endParaRPr lang="en-US" sz="1600" b="1" dirty="0"/>
          </a:p>
          <a:p>
            <a:r>
              <a:rPr lang="az-Latn-AZ" sz="1600" b="1" dirty="0"/>
              <a:t> to choose a thrombolysis</a:t>
            </a:r>
            <a:endParaRPr lang="en-US" sz="1600" b="1" dirty="0"/>
          </a:p>
          <a:p>
            <a:r>
              <a:rPr lang="az-Latn-AZ" sz="1600" b="1" dirty="0"/>
              <a:t> procedure in the case of </a:t>
            </a:r>
            <a:endParaRPr lang="en-US" sz="1600" b="1" dirty="0"/>
          </a:p>
          <a:p>
            <a:r>
              <a:rPr lang="az-Latn-AZ" sz="1600" b="1" dirty="0"/>
              <a:t>emboli in the distal veins (tibial artery).</a:t>
            </a:r>
            <a:endParaRPr lang="ru-RU" sz="1600" b="1" dirty="0"/>
          </a:p>
          <a:p>
            <a:endParaRPr lang="en-US" sz="1600" b="1" dirty="0">
              <a:solidFill>
                <a:srgbClr val="C00000"/>
              </a:solidFill>
            </a:endParaRPr>
          </a:p>
        </p:txBody>
      </p:sp>
      <p:cxnSp>
        <p:nvCxnSpPr>
          <p:cNvPr id="82" name="Straight Arrow Connector 81"/>
          <p:cNvCxnSpPr>
            <a:stCxn id="16" idx="3"/>
            <a:endCxn id="13" idx="1"/>
          </p:cNvCxnSpPr>
          <p:nvPr/>
        </p:nvCxnSpPr>
        <p:spPr>
          <a:xfrm>
            <a:off x="1564876" y="1792625"/>
            <a:ext cx="2029003" cy="25501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a:cxnSpLocks/>
            <a:stCxn id="13" idx="3"/>
            <a:endCxn id="80" idx="1"/>
          </p:cNvCxnSpPr>
          <p:nvPr/>
        </p:nvCxnSpPr>
        <p:spPr>
          <a:xfrm>
            <a:off x="7239287" y="4342820"/>
            <a:ext cx="1345155" cy="4617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6" name="Rectangle 85"/>
          <p:cNvSpPr/>
          <p:nvPr/>
        </p:nvSpPr>
        <p:spPr>
          <a:xfrm>
            <a:off x="4334950" y="5253080"/>
            <a:ext cx="7851637" cy="369332"/>
          </a:xfrm>
          <a:prstGeom prst="rect">
            <a:avLst/>
          </a:prstGeom>
        </p:spPr>
        <p:txBody>
          <a:bodyPr wrap="none">
            <a:spAutoFit/>
          </a:bodyPr>
          <a:lstStyle/>
          <a:p>
            <a:r>
              <a:rPr lang="az-Latn-AZ" b="1" dirty="0">
                <a:solidFill>
                  <a:srgbClr val="C00000"/>
                </a:solidFill>
              </a:rPr>
              <a:t>surgical revascularization is considered the most appropriate treatment method.</a:t>
            </a:r>
            <a:endParaRPr lang="en-US" b="1" dirty="0">
              <a:solidFill>
                <a:srgbClr val="C00000"/>
              </a:solidFill>
            </a:endParaRPr>
          </a:p>
        </p:txBody>
      </p:sp>
      <p:cxnSp>
        <p:nvCxnSpPr>
          <p:cNvPr id="88" name="Straight Arrow Connector 87"/>
          <p:cNvCxnSpPr>
            <a:stCxn id="14" idx="3"/>
            <a:endCxn id="86" idx="1"/>
          </p:cNvCxnSpPr>
          <p:nvPr/>
        </p:nvCxnSpPr>
        <p:spPr>
          <a:xfrm>
            <a:off x="1572577" y="4895539"/>
            <a:ext cx="2762373" cy="5422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2" name="Rectangle 91"/>
          <p:cNvSpPr/>
          <p:nvPr/>
        </p:nvSpPr>
        <p:spPr>
          <a:xfrm>
            <a:off x="4562786" y="5936978"/>
            <a:ext cx="3366819" cy="375552"/>
          </a:xfrm>
          <a:prstGeom prst="rect">
            <a:avLst/>
          </a:prstGeom>
        </p:spPr>
        <p:txBody>
          <a:bodyPr wrap="none">
            <a:spAutoFit/>
          </a:bodyPr>
          <a:lstStyle/>
          <a:p>
            <a:pPr>
              <a:lnSpc>
                <a:spcPct val="107000"/>
              </a:lnSpc>
              <a:spcAft>
                <a:spcPts val="800"/>
              </a:spcAft>
            </a:pPr>
            <a:r>
              <a:rPr lang="az-Latn-AZ" b="1" dirty="0">
                <a:solidFill>
                  <a:srgbClr val="C00000"/>
                </a:solidFill>
              </a:rPr>
              <a:t>amputation should be performed</a:t>
            </a:r>
            <a:endParaRPr lang="en-US" sz="16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p:txBody>
      </p:sp>
      <p:cxnSp>
        <p:nvCxnSpPr>
          <p:cNvPr id="94" name="Straight Arrow Connector 93"/>
          <p:cNvCxnSpPr>
            <a:stCxn id="15" idx="3"/>
            <a:endCxn id="92" idx="1"/>
          </p:cNvCxnSpPr>
          <p:nvPr/>
        </p:nvCxnSpPr>
        <p:spPr>
          <a:xfrm>
            <a:off x="1711194" y="5941018"/>
            <a:ext cx="2851592" cy="1837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6348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Pro</a:t>
            </a:r>
            <a:r>
              <a:rPr lang="en-US" sz="2400" dirty="0"/>
              <a:t>g</a:t>
            </a:r>
            <a:r>
              <a:rPr lang="az-Latn-AZ" sz="2400" dirty="0"/>
              <a:t>no</a:t>
            </a:r>
            <a:r>
              <a:rPr lang="en-US" sz="2400" dirty="0"/>
              <a:t>sis</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0" indent="0">
              <a:lnSpc>
                <a:spcPct val="115000"/>
              </a:lnSpc>
              <a:spcBef>
                <a:spcPts val="0"/>
              </a:spcBef>
              <a:buNone/>
            </a:pPr>
            <a:r>
              <a:rPr lang="az-Latn-AZ" dirty="0"/>
              <a:t>Thus, although the prognosis is considered good in cases, in which ischemia lasts ≤6 hours, amputation is needed in approximately 10-15% of cases. </a:t>
            </a:r>
            <a:r>
              <a:rPr lang="az-Latn-AZ" dirty="0">
                <a:solidFill>
                  <a:srgbClr val="C00000"/>
                </a:solidFill>
              </a:rPr>
              <a:t>30-day amputation-free</a:t>
            </a:r>
            <a:r>
              <a:rPr lang="az-Latn-AZ" dirty="0"/>
              <a:t> survival rate is 100% in case of ischemia of I degree, 79.5% in case of ischemia of</a:t>
            </a:r>
            <a:r>
              <a:rPr lang="en-US" dirty="0"/>
              <a:t> </a:t>
            </a:r>
            <a:r>
              <a:rPr lang="az-Latn-AZ" dirty="0"/>
              <a:t>II degree, 4.8% in case of ischemia of III degree In-hospital mortality after surgical intervention for embolism is up to 20%. In most cases, the cause of death is cardiopulmonary complications. Approximately 15 to 20% of patients die from underlying disease within a year of symptom onset</a:t>
            </a:r>
            <a:endParaRPr lang="az-Latn-AZ"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94746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Profila</a:t>
            </a:r>
            <a:r>
              <a:rPr lang="en-US" sz="2400" dirty="0" err="1"/>
              <a:t>ction</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buFont typeface="Wingdings" panose="05000000000000000000" pitchFamily="2" charset="2"/>
              <a:buChar char="§"/>
            </a:pPr>
            <a:r>
              <a:rPr lang="az-Latn-AZ" b="1" dirty="0"/>
              <a:t>Aspirin and statins should be started in patients with atherosclerotic risk factors if there is no contra-indication. </a:t>
            </a:r>
            <a:endParaRPr lang="en-US" b="1" dirty="0"/>
          </a:p>
          <a:p>
            <a:pPr>
              <a:lnSpc>
                <a:spcPct val="115000"/>
              </a:lnSpc>
              <a:spcBef>
                <a:spcPts val="0"/>
              </a:spcBef>
              <a:buFont typeface="Wingdings" panose="05000000000000000000" pitchFamily="2" charset="2"/>
              <a:buChar char="§"/>
            </a:pPr>
            <a:endParaRPr lang="en-US" b="1" dirty="0"/>
          </a:p>
          <a:p>
            <a:pPr>
              <a:lnSpc>
                <a:spcPct val="115000"/>
              </a:lnSpc>
              <a:spcBef>
                <a:spcPts val="0"/>
              </a:spcBef>
              <a:buFont typeface="Wingdings" panose="05000000000000000000" pitchFamily="2" charset="2"/>
              <a:buChar char="§"/>
            </a:pPr>
            <a:endParaRPr lang="en-US" b="1" dirty="0"/>
          </a:p>
          <a:p>
            <a:pPr>
              <a:lnSpc>
                <a:spcPct val="115000"/>
              </a:lnSpc>
              <a:spcBef>
                <a:spcPts val="0"/>
              </a:spcBef>
              <a:buFont typeface="Wingdings" panose="05000000000000000000" pitchFamily="2" charset="2"/>
              <a:buChar char="§"/>
            </a:pPr>
            <a:r>
              <a:rPr lang="az-Latn-AZ" b="1" dirty="0"/>
              <a:t>Long-term anticoagulants must be considered in atrial fibrillation and hypercoagulable states.</a:t>
            </a:r>
            <a:endParaRPr lang="az-Latn-AZ"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502743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sz="2400" dirty="0"/>
              <a:t>Screening</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r>
              <a:rPr lang="az-Latn-AZ" sz="3600" b="1" dirty="0"/>
              <a:t>Screening consists of investigating underlying diseases.</a:t>
            </a:r>
            <a:endParaRPr lang="az-Latn-AZ" sz="36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817832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sz="2400" dirty="0"/>
              <a:t>Follow up</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endParaRPr lang="az-Latn-AZ" sz="2400" b="1" dirty="0"/>
          </a:p>
          <a:p>
            <a:pPr>
              <a:lnSpc>
                <a:spcPct val="115000"/>
              </a:lnSpc>
              <a:spcBef>
                <a:spcPts val="0"/>
              </a:spcBef>
            </a:pPr>
            <a:r>
              <a:rPr lang="az-Latn-AZ" b="1" dirty="0"/>
              <a:t>After revascularization should be followed by physical examination or DUSG and should be done wound care treatment.</a:t>
            </a:r>
            <a:endParaRPr lang="en-US" b="1" dirty="0"/>
          </a:p>
          <a:p>
            <a:pPr>
              <a:lnSpc>
                <a:spcPct val="115000"/>
              </a:lnSpc>
              <a:spcBef>
                <a:spcPts val="0"/>
              </a:spcBef>
            </a:pPr>
            <a:endParaRPr lang="en-US" b="1" dirty="0"/>
          </a:p>
          <a:p>
            <a:pPr>
              <a:lnSpc>
                <a:spcPct val="115000"/>
              </a:lnSpc>
              <a:spcBef>
                <a:spcPts val="0"/>
              </a:spcBef>
            </a:pPr>
            <a:endParaRPr lang="en-US" b="1" dirty="0"/>
          </a:p>
          <a:p>
            <a:pPr>
              <a:lnSpc>
                <a:spcPct val="115000"/>
              </a:lnSpc>
              <a:spcBef>
                <a:spcPts val="0"/>
              </a:spcBef>
            </a:pPr>
            <a:r>
              <a:rPr lang="az-Latn-AZ" b="1" dirty="0"/>
              <a:t> It is recommended to follow up until wound heals and 1, 6, and 12 months after the procedure</a:t>
            </a:r>
            <a:endParaRPr lang="az-Latn-AZ" sz="18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48462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Re</a:t>
            </a:r>
            <a:r>
              <a:rPr lang="en-US" sz="2400" dirty="0"/>
              <a:t>habilitation</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r>
              <a:rPr lang="ru-RU" b="1" dirty="0" err="1"/>
              <a:t>It</a:t>
            </a:r>
            <a:r>
              <a:rPr lang="ru-RU" b="1" dirty="0"/>
              <a:t> </a:t>
            </a:r>
            <a:r>
              <a:rPr lang="ru-RU" b="1" dirty="0" err="1"/>
              <a:t>is</a:t>
            </a:r>
            <a:r>
              <a:rPr lang="ru-RU" b="1" dirty="0"/>
              <a:t> </a:t>
            </a:r>
            <a:r>
              <a:rPr lang="ru-RU" b="1" dirty="0" err="1"/>
              <a:t>managed</a:t>
            </a:r>
            <a:r>
              <a:rPr lang="ru-RU" b="1" dirty="0"/>
              <a:t> </a:t>
            </a:r>
            <a:r>
              <a:rPr lang="ru-RU" b="1" dirty="0" err="1"/>
              <a:t>in</a:t>
            </a:r>
            <a:r>
              <a:rPr lang="ru-RU" b="1" dirty="0"/>
              <a:t> </a:t>
            </a:r>
            <a:r>
              <a:rPr lang="ru-RU" b="1" dirty="0" err="1"/>
              <a:t>the</a:t>
            </a:r>
            <a:r>
              <a:rPr lang="ru-RU" b="1" dirty="0"/>
              <a:t> </a:t>
            </a:r>
            <a:r>
              <a:rPr lang="ru-RU" b="1" dirty="0" err="1"/>
              <a:t>general</a:t>
            </a:r>
            <a:r>
              <a:rPr lang="ru-RU" b="1" dirty="0"/>
              <a:t> </a:t>
            </a:r>
            <a:r>
              <a:rPr lang="ru-RU" b="1" dirty="0" err="1"/>
              <a:t>principles</a:t>
            </a:r>
            <a:endParaRPr lang="az-Latn-AZ" sz="20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269234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5274" y="2365248"/>
            <a:ext cx="10515600" cy="782955"/>
          </a:xfrm>
        </p:spPr>
        <p:txBody>
          <a:bodyPr>
            <a:normAutofit/>
          </a:bodyPr>
          <a:lstStyle/>
          <a:p>
            <a:r>
              <a:rPr lang="en-US" sz="4800" dirty="0">
                <a:latin typeface="Calibri" panose="020F0502020204030204" pitchFamily="34" charset="0"/>
                <a:ea typeface="Calibri" panose="020F0502020204030204" pitchFamily="34" charset="0"/>
              </a:rPr>
              <a:t>Thank you for attention</a:t>
            </a:r>
            <a:r>
              <a:rPr lang="az-Latn-AZ" sz="4800" dirty="0">
                <a:latin typeface="Calibri" panose="020F0502020204030204" pitchFamily="34" charset="0"/>
                <a:ea typeface="Calibri" panose="020F0502020204030204" pitchFamily="34" charset="0"/>
              </a:rPr>
              <a:t>.</a:t>
            </a:r>
            <a:endParaRPr lang="en-US" sz="4800" dirty="0"/>
          </a:p>
        </p:txBody>
      </p:sp>
    </p:spTree>
    <p:extLst>
      <p:ext uri="{BB962C8B-B14F-4D97-AF65-F5344CB8AC3E}">
        <p14:creationId xmlns:p14="http://schemas.microsoft.com/office/powerpoint/2010/main" val="3947894718"/>
      </p:ext>
    </p:extLst>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7</Template>
  <TotalTime>3996</TotalTime>
  <Words>1255</Words>
  <Application>Microsoft Office PowerPoint</Application>
  <PresentationFormat>Широкоэкранный</PresentationFormat>
  <Paragraphs>175</Paragraphs>
  <Slides>27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27</vt:i4>
      </vt:variant>
    </vt:vector>
  </HeadingPairs>
  <TitlesOfParts>
    <vt:vector size="32" baseType="lpstr">
      <vt:lpstr>Arial</vt:lpstr>
      <vt:lpstr>Calibri</vt:lpstr>
      <vt:lpstr>Symbol</vt:lpstr>
      <vt:lpstr>Wingdings</vt:lpstr>
      <vt:lpstr>Praktiki dərs şablonu 7</vt:lpstr>
      <vt:lpstr>Acute limb ischemia</vt:lpstr>
      <vt:lpstr>Definition</vt:lpstr>
      <vt:lpstr>Classification </vt:lpstr>
      <vt:lpstr>Causes </vt:lpstr>
      <vt:lpstr>Презентация PowerPoint</vt:lpstr>
      <vt:lpstr>Clinical course</vt:lpstr>
      <vt:lpstr>Clinical examination</vt:lpstr>
      <vt:lpstr>Laboratory examination</vt:lpstr>
      <vt:lpstr>Imaging and other examinations</vt:lpstr>
      <vt:lpstr>Suspiction</vt:lpstr>
      <vt:lpstr>Confirmation of diagnosis</vt:lpstr>
      <vt:lpstr>Differential diagnosis</vt:lpstr>
      <vt:lpstr>Diagnostic criteria</vt:lpstr>
      <vt:lpstr>Deny</vt:lpstr>
      <vt:lpstr>Determination of cause</vt:lpstr>
      <vt:lpstr>Determine the severity and complications</vt:lpstr>
      <vt:lpstr>Treatment principles</vt:lpstr>
      <vt:lpstr>Treatment methods</vt:lpstr>
      <vt:lpstr>Indications for surgery</vt:lpstr>
      <vt:lpstr>Indications for surgery</vt:lpstr>
      <vt:lpstr>Treatment approach</vt:lpstr>
      <vt:lpstr>Prognosis</vt:lpstr>
      <vt:lpstr>Profilaction</vt:lpstr>
      <vt:lpstr>Screening</vt:lpstr>
      <vt:lpstr>Follow up</vt:lpstr>
      <vt:lpstr>Rehabilitation</vt:lpstr>
      <vt:lpstr>Thank you for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Nuru Bayramov</dc:creator>
  <cp:lastModifiedBy>Shukufa Musayeva</cp:lastModifiedBy>
  <cp:revision>90</cp:revision>
  <dcterms:created xsi:type="dcterms:W3CDTF">2023-05-31T15:19:45Z</dcterms:created>
  <dcterms:modified xsi:type="dcterms:W3CDTF">2023-09-25T16:51:52Z</dcterms:modified>
</cp:coreProperties>
</file>